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7" r:id="rId1"/>
    <p:sldMasterId id="2147483740" r:id="rId2"/>
  </p:sldMasterIdLst>
  <p:notesMasterIdLst>
    <p:notesMasterId r:id="rId92"/>
  </p:notesMasterIdLst>
  <p:sldIdLst>
    <p:sldId id="383" r:id="rId3"/>
    <p:sldId id="384" r:id="rId4"/>
    <p:sldId id="286" r:id="rId5"/>
    <p:sldId id="385" r:id="rId6"/>
    <p:sldId id="386" r:id="rId7"/>
    <p:sldId id="387" r:id="rId8"/>
    <p:sldId id="307" r:id="rId9"/>
    <p:sldId id="388" r:id="rId10"/>
    <p:sldId id="389" r:id="rId11"/>
    <p:sldId id="390" r:id="rId12"/>
    <p:sldId id="320" r:id="rId13"/>
    <p:sldId id="391" r:id="rId14"/>
    <p:sldId id="392" r:id="rId15"/>
    <p:sldId id="393" r:id="rId16"/>
    <p:sldId id="394" r:id="rId17"/>
    <p:sldId id="318" r:id="rId18"/>
    <p:sldId id="395" r:id="rId19"/>
    <p:sldId id="364" r:id="rId20"/>
    <p:sldId id="365" r:id="rId21"/>
    <p:sldId id="366" r:id="rId22"/>
    <p:sldId id="367" r:id="rId23"/>
    <p:sldId id="368" r:id="rId24"/>
    <p:sldId id="369" r:id="rId25"/>
    <p:sldId id="370" r:id="rId26"/>
    <p:sldId id="371" r:id="rId27"/>
    <p:sldId id="372" r:id="rId28"/>
    <p:sldId id="373" r:id="rId29"/>
    <p:sldId id="374" r:id="rId30"/>
    <p:sldId id="375" r:id="rId31"/>
    <p:sldId id="376" r:id="rId32"/>
    <p:sldId id="377" r:id="rId33"/>
    <p:sldId id="378" r:id="rId34"/>
    <p:sldId id="379" r:id="rId35"/>
    <p:sldId id="380" r:id="rId36"/>
    <p:sldId id="381" r:id="rId37"/>
    <p:sldId id="352" r:id="rId38"/>
    <p:sldId id="353" r:id="rId39"/>
    <p:sldId id="354" r:id="rId40"/>
    <p:sldId id="355" r:id="rId41"/>
    <p:sldId id="356" r:id="rId42"/>
    <p:sldId id="357" r:id="rId43"/>
    <p:sldId id="358" r:id="rId44"/>
    <p:sldId id="359" r:id="rId45"/>
    <p:sldId id="360" r:id="rId46"/>
    <p:sldId id="361" r:id="rId47"/>
    <p:sldId id="362" r:id="rId48"/>
    <p:sldId id="363" r:id="rId49"/>
    <p:sldId id="281" r:id="rId50"/>
    <p:sldId id="322" r:id="rId51"/>
    <p:sldId id="317" r:id="rId52"/>
    <p:sldId id="306" r:id="rId53"/>
    <p:sldId id="305" r:id="rId54"/>
    <p:sldId id="291" r:id="rId55"/>
    <p:sldId id="310" r:id="rId56"/>
    <p:sldId id="296" r:id="rId57"/>
    <p:sldId id="309" r:id="rId58"/>
    <p:sldId id="321" r:id="rId59"/>
    <p:sldId id="314" r:id="rId60"/>
    <p:sldId id="268" r:id="rId61"/>
    <p:sldId id="312" r:id="rId62"/>
    <p:sldId id="316" r:id="rId63"/>
    <p:sldId id="397" r:id="rId64"/>
    <p:sldId id="398" r:id="rId65"/>
    <p:sldId id="399" r:id="rId66"/>
    <p:sldId id="400" r:id="rId67"/>
    <p:sldId id="323" r:id="rId68"/>
    <p:sldId id="324" r:id="rId69"/>
    <p:sldId id="401" r:id="rId70"/>
    <p:sldId id="402" r:id="rId71"/>
    <p:sldId id="403" r:id="rId72"/>
    <p:sldId id="404" r:id="rId73"/>
    <p:sldId id="405" r:id="rId74"/>
    <p:sldId id="258" r:id="rId75"/>
    <p:sldId id="259" r:id="rId76"/>
    <p:sldId id="260" r:id="rId77"/>
    <p:sldId id="261" r:id="rId78"/>
    <p:sldId id="262" r:id="rId79"/>
    <p:sldId id="406" r:id="rId80"/>
    <p:sldId id="331" r:id="rId81"/>
    <p:sldId id="327" r:id="rId82"/>
    <p:sldId id="330" r:id="rId83"/>
    <p:sldId id="329" r:id="rId84"/>
    <p:sldId id="328" r:id="rId85"/>
    <p:sldId id="407" r:id="rId86"/>
    <p:sldId id="410" r:id="rId87"/>
    <p:sldId id="411" r:id="rId88"/>
    <p:sldId id="412" r:id="rId89"/>
    <p:sldId id="413" r:id="rId90"/>
    <p:sldId id="414" r:id="rId9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C083E6E3-FA7D-4D7B-A595-EF9225AFEA82}" styleName="Светлый стиль 1 — акцент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05" autoAdjust="0"/>
    <p:restoredTop sz="90458" autoAdjust="0"/>
  </p:normalViewPr>
  <p:slideViewPr>
    <p:cSldViewPr snapToGrid="0">
      <p:cViewPr varScale="1">
        <p:scale>
          <a:sx n="74" d="100"/>
          <a:sy n="74" d="100"/>
        </p:scale>
        <p:origin x="974"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theme" Target="theme/theme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microsoft.com/office/2016/11/relationships/changesInfo" Target="changesInfos/changesInfo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roda Mamashokirova" userId="3be1f0b6-cb0c-4053-83c1-5a82b40b65c0" providerId="ADAL" clId="{37F6B1B6-46EB-4375-A2DC-475A971DB329}"/>
    <pc:docChg chg="undo custSel addSld delSld modSld sldOrd">
      <pc:chgData name="Iroda Mamashokirova" userId="3be1f0b6-cb0c-4053-83c1-5a82b40b65c0" providerId="ADAL" clId="{37F6B1B6-46EB-4375-A2DC-475A971DB329}" dt="2025-05-15T07:03:55.161" v="158"/>
      <pc:docMkLst>
        <pc:docMk/>
      </pc:docMkLst>
      <pc:sldChg chg="add">
        <pc:chgData name="Iroda Mamashokirova" userId="3be1f0b6-cb0c-4053-83c1-5a82b40b65c0" providerId="ADAL" clId="{37F6B1B6-46EB-4375-A2DC-475A971DB329}" dt="2025-05-15T06:46:22.549" v="21"/>
        <pc:sldMkLst>
          <pc:docMk/>
          <pc:sldMk cId="1000096217" sldId="286"/>
        </pc:sldMkLst>
      </pc:sldChg>
      <pc:sldChg chg="modSp">
        <pc:chgData name="Iroda Mamashokirova" userId="3be1f0b6-cb0c-4053-83c1-5a82b40b65c0" providerId="ADAL" clId="{37F6B1B6-46EB-4375-A2DC-475A971DB329}" dt="2025-05-15T06:48:29.866" v="26" actId="14100"/>
        <pc:sldMkLst>
          <pc:docMk/>
          <pc:sldMk cId="3254838766" sldId="305"/>
        </pc:sldMkLst>
        <pc:picChg chg="mod">
          <ac:chgData name="Iroda Mamashokirova" userId="3be1f0b6-cb0c-4053-83c1-5a82b40b65c0" providerId="ADAL" clId="{37F6B1B6-46EB-4375-A2DC-475A971DB329}" dt="2025-05-15T06:48:29.866" v="26" actId="14100"/>
          <ac:picMkLst>
            <pc:docMk/>
            <pc:sldMk cId="3254838766" sldId="305"/>
            <ac:picMk id="1026" creationId="{44D21CF6-065B-0422-389E-8C888F517489}"/>
          </ac:picMkLst>
        </pc:picChg>
        <pc:picChg chg="mod">
          <ac:chgData name="Iroda Mamashokirova" userId="3be1f0b6-cb0c-4053-83c1-5a82b40b65c0" providerId="ADAL" clId="{37F6B1B6-46EB-4375-A2DC-475A971DB329}" dt="2025-05-15T06:48:25.861" v="24" actId="1076"/>
          <ac:picMkLst>
            <pc:docMk/>
            <pc:sldMk cId="3254838766" sldId="305"/>
            <ac:picMk id="1036" creationId="{78131597-49C2-B264-A8F3-D2CAD4AC16D3}"/>
          </ac:picMkLst>
        </pc:picChg>
      </pc:sldChg>
      <pc:sldChg chg="add">
        <pc:chgData name="Iroda Mamashokirova" userId="3be1f0b6-cb0c-4053-83c1-5a82b40b65c0" providerId="ADAL" clId="{37F6B1B6-46EB-4375-A2DC-475A971DB329}" dt="2025-05-15T06:46:22.549" v="21"/>
        <pc:sldMkLst>
          <pc:docMk/>
          <pc:sldMk cId="2790110690" sldId="307"/>
        </pc:sldMkLst>
      </pc:sldChg>
      <pc:sldChg chg="modSp mod">
        <pc:chgData name="Iroda Mamashokirova" userId="3be1f0b6-cb0c-4053-83c1-5a82b40b65c0" providerId="ADAL" clId="{37F6B1B6-46EB-4375-A2DC-475A971DB329}" dt="2025-05-15T06:57:35.106" v="89" actId="20577"/>
        <pc:sldMkLst>
          <pc:docMk/>
          <pc:sldMk cId="4202014654" sldId="312"/>
        </pc:sldMkLst>
        <pc:spChg chg="mod">
          <ac:chgData name="Iroda Mamashokirova" userId="3be1f0b6-cb0c-4053-83c1-5a82b40b65c0" providerId="ADAL" clId="{37F6B1B6-46EB-4375-A2DC-475A971DB329}" dt="2025-05-15T06:57:35.106" v="89" actId="20577"/>
          <ac:spMkLst>
            <pc:docMk/>
            <pc:sldMk cId="4202014654" sldId="312"/>
            <ac:spMk id="4" creationId="{4DD449F4-CF90-3B29-9785-D9A17EC1DCEF}"/>
          </ac:spMkLst>
        </pc:spChg>
      </pc:sldChg>
      <pc:sldChg chg="modSp add del mod">
        <pc:chgData name="Iroda Mamashokirova" userId="3be1f0b6-cb0c-4053-83c1-5a82b40b65c0" providerId="ADAL" clId="{37F6B1B6-46EB-4375-A2DC-475A971DB329}" dt="2025-05-15T07:03:55.161" v="158"/>
        <pc:sldMkLst>
          <pc:docMk/>
          <pc:sldMk cId="68798442" sldId="315"/>
        </pc:sldMkLst>
        <pc:spChg chg="mod">
          <ac:chgData name="Iroda Mamashokirova" userId="3be1f0b6-cb0c-4053-83c1-5a82b40b65c0" providerId="ADAL" clId="{37F6B1B6-46EB-4375-A2DC-475A971DB329}" dt="2025-05-15T07:03:55.161" v="158"/>
          <ac:spMkLst>
            <pc:docMk/>
            <pc:sldMk cId="68798442" sldId="315"/>
            <ac:spMk id="15" creationId="{DE007E2E-6771-4ACD-AAD7-E075CFB8C1C2}"/>
          </ac:spMkLst>
        </pc:spChg>
      </pc:sldChg>
      <pc:sldChg chg="modSp mod">
        <pc:chgData name="Iroda Mamashokirova" userId="3be1f0b6-cb0c-4053-83c1-5a82b40b65c0" providerId="ADAL" clId="{37F6B1B6-46EB-4375-A2DC-475A971DB329}" dt="2025-05-15T06:58:15.400" v="101" actId="20577"/>
        <pc:sldMkLst>
          <pc:docMk/>
          <pc:sldMk cId="411652672" sldId="316"/>
        </pc:sldMkLst>
        <pc:spChg chg="mod">
          <ac:chgData name="Iroda Mamashokirova" userId="3be1f0b6-cb0c-4053-83c1-5a82b40b65c0" providerId="ADAL" clId="{37F6B1B6-46EB-4375-A2DC-475A971DB329}" dt="2025-05-15T06:58:15.400" v="101" actId="20577"/>
          <ac:spMkLst>
            <pc:docMk/>
            <pc:sldMk cId="411652672" sldId="316"/>
            <ac:spMk id="15" creationId="{DE007E2E-6771-4ACD-AAD7-E075CFB8C1C2}"/>
          </ac:spMkLst>
        </pc:spChg>
      </pc:sldChg>
      <pc:sldChg chg="modSp mod">
        <pc:chgData name="Iroda Mamashokirova" userId="3be1f0b6-cb0c-4053-83c1-5a82b40b65c0" providerId="ADAL" clId="{37F6B1B6-46EB-4375-A2DC-475A971DB329}" dt="2025-05-15T07:03:10.856" v="145" actId="1076"/>
        <pc:sldMkLst>
          <pc:docMk/>
          <pc:sldMk cId="2226916304" sldId="317"/>
        </pc:sldMkLst>
        <pc:spChg chg="mod">
          <ac:chgData name="Iroda Mamashokirova" userId="3be1f0b6-cb0c-4053-83c1-5a82b40b65c0" providerId="ADAL" clId="{37F6B1B6-46EB-4375-A2DC-475A971DB329}" dt="2025-05-15T07:03:10.856" v="145" actId="1076"/>
          <ac:spMkLst>
            <pc:docMk/>
            <pc:sldMk cId="2226916304" sldId="317"/>
            <ac:spMk id="7" creationId="{940AC233-92BD-CA9D-8DFF-E75E0C5A4DE9}"/>
          </ac:spMkLst>
        </pc:spChg>
      </pc:sldChg>
      <pc:sldChg chg="add del">
        <pc:chgData name="Iroda Mamashokirova" userId="3be1f0b6-cb0c-4053-83c1-5a82b40b65c0" providerId="ADAL" clId="{37F6B1B6-46EB-4375-A2DC-475A971DB329}" dt="2025-05-15T06:46:22.549" v="21"/>
        <pc:sldMkLst>
          <pc:docMk/>
          <pc:sldMk cId="1920964229" sldId="318"/>
        </pc:sldMkLst>
      </pc:sldChg>
      <pc:sldChg chg="modSp add del mod">
        <pc:chgData name="Iroda Mamashokirova" userId="3be1f0b6-cb0c-4053-83c1-5a82b40b65c0" providerId="ADAL" clId="{37F6B1B6-46EB-4375-A2DC-475A971DB329}" dt="2025-05-15T07:02:39.486" v="144" actId="20577"/>
        <pc:sldMkLst>
          <pc:docMk/>
          <pc:sldMk cId="1804657086" sldId="319"/>
        </pc:sldMkLst>
        <pc:spChg chg="mod">
          <ac:chgData name="Iroda Mamashokirova" userId="3be1f0b6-cb0c-4053-83c1-5a82b40b65c0" providerId="ADAL" clId="{37F6B1B6-46EB-4375-A2DC-475A971DB329}" dt="2025-05-15T07:02:39.486" v="144" actId="20577"/>
          <ac:spMkLst>
            <pc:docMk/>
            <pc:sldMk cId="1804657086" sldId="319"/>
            <ac:spMk id="14" creationId="{7A983F8B-7B26-4577-BCE6-5BAC079EFF94}"/>
          </ac:spMkLst>
        </pc:spChg>
      </pc:sldChg>
      <pc:sldChg chg="add del">
        <pc:chgData name="Iroda Mamashokirova" userId="3be1f0b6-cb0c-4053-83c1-5a82b40b65c0" providerId="ADAL" clId="{37F6B1B6-46EB-4375-A2DC-475A971DB329}" dt="2025-05-15T06:46:22.549" v="21"/>
        <pc:sldMkLst>
          <pc:docMk/>
          <pc:sldMk cId="11079677" sldId="320"/>
        </pc:sldMkLst>
      </pc:sldChg>
      <pc:sldChg chg="add">
        <pc:chgData name="Iroda Mamashokirova" userId="3be1f0b6-cb0c-4053-83c1-5a82b40b65c0" providerId="ADAL" clId="{37F6B1B6-46EB-4375-A2DC-475A971DB329}" dt="2025-05-15T06:49:37.293" v="28"/>
        <pc:sldMkLst>
          <pc:docMk/>
          <pc:sldMk cId="3584993028" sldId="323"/>
        </pc:sldMkLst>
      </pc:sldChg>
      <pc:sldChg chg="add">
        <pc:chgData name="Iroda Mamashokirova" userId="3be1f0b6-cb0c-4053-83c1-5a82b40b65c0" providerId="ADAL" clId="{37F6B1B6-46EB-4375-A2DC-475A971DB329}" dt="2025-05-15T06:49:37.293" v="28"/>
        <pc:sldMkLst>
          <pc:docMk/>
          <pc:sldMk cId="3305225471" sldId="324"/>
        </pc:sldMkLst>
      </pc:sldChg>
      <pc:sldChg chg="add del">
        <pc:chgData name="Iroda Mamashokirova" userId="3be1f0b6-cb0c-4053-83c1-5a82b40b65c0" providerId="ADAL" clId="{37F6B1B6-46EB-4375-A2DC-475A971DB329}" dt="2025-05-15T06:41:56.570" v="20" actId="47"/>
        <pc:sldMkLst>
          <pc:docMk/>
          <pc:sldMk cId="0" sldId="364"/>
        </pc:sldMkLst>
      </pc:sldChg>
      <pc:sldChg chg="del">
        <pc:chgData name="Iroda Mamashokirova" userId="3be1f0b6-cb0c-4053-83c1-5a82b40b65c0" providerId="ADAL" clId="{37F6B1B6-46EB-4375-A2DC-475A971DB329}" dt="2025-05-15T06:46:25.711" v="22" actId="2696"/>
        <pc:sldMkLst>
          <pc:docMk/>
          <pc:sldMk cId="0" sldId="382"/>
        </pc:sldMkLst>
      </pc:sldChg>
      <pc:sldChg chg="modSp add mod">
        <pc:chgData name="Iroda Mamashokirova" userId="3be1f0b6-cb0c-4053-83c1-5a82b40b65c0" providerId="ADAL" clId="{37F6B1B6-46EB-4375-A2DC-475A971DB329}" dt="2025-05-15T07:01:44.050" v="136" actId="1076"/>
        <pc:sldMkLst>
          <pc:docMk/>
          <pc:sldMk cId="0" sldId="383"/>
        </pc:sldMkLst>
        <pc:spChg chg="mod">
          <ac:chgData name="Iroda Mamashokirova" userId="3be1f0b6-cb0c-4053-83c1-5a82b40b65c0" providerId="ADAL" clId="{37F6B1B6-46EB-4375-A2DC-475A971DB329}" dt="2025-05-15T06:59:33.991" v="108" actId="1076"/>
          <ac:spMkLst>
            <pc:docMk/>
            <pc:sldMk cId="0" sldId="383"/>
            <ac:spMk id="9" creationId="{ED0083F7-E6EC-446C-9A20-F850E3F3BDAC}"/>
          </ac:spMkLst>
        </pc:spChg>
        <pc:spChg chg="mod">
          <ac:chgData name="Iroda Mamashokirova" userId="3be1f0b6-cb0c-4053-83c1-5a82b40b65c0" providerId="ADAL" clId="{37F6B1B6-46EB-4375-A2DC-475A971DB329}" dt="2025-05-15T06:59:28.679" v="107" actId="20577"/>
          <ac:spMkLst>
            <pc:docMk/>
            <pc:sldMk cId="0" sldId="383"/>
            <ac:spMk id="10" creationId="{A32324A6-AFA2-48C2-95DA-465A654E8427}"/>
          </ac:spMkLst>
        </pc:spChg>
        <pc:picChg chg="mod">
          <ac:chgData name="Iroda Mamashokirova" userId="3be1f0b6-cb0c-4053-83c1-5a82b40b65c0" providerId="ADAL" clId="{37F6B1B6-46EB-4375-A2DC-475A971DB329}" dt="2025-05-15T07:01:44.050" v="136" actId="1076"/>
          <ac:picMkLst>
            <pc:docMk/>
            <pc:sldMk cId="0" sldId="383"/>
            <ac:picMk id="8" creationId="{00000000-0000-0000-0000-000000000000}"/>
          </ac:picMkLst>
        </pc:picChg>
      </pc:sldChg>
      <pc:sldChg chg="del">
        <pc:chgData name="Iroda Mamashokirova" userId="3be1f0b6-cb0c-4053-83c1-5a82b40b65c0" providerId="ADAL" clId="{37F6B1B6-46EB-4375-A2DC-475A971DB329}" dt="2025-05-15T06:41:49.841" v="0" actId="2696"/>
        <pc:sldMkLst>
          <pc:docMk/>
          <pc:sldMk cId="2926667893" sldId="383"/>
        </pc:sldMkLst>
      </pc:sldChg>
      <pc:sldChg chg="del">
        <pc:chgData name="Iroda Mamashokirova" userId="3be1f0b6-cb0c-4053-83c1-5a82b40b65c0" providerId="ADAL" clId="{37F6B1B6-46EB-4375-A2DC-475A971DB329}" dt="2025-05-15T06:41:50.916" v="1" actId="47"/>
        <pc:sldMkLst>
          <pc:docMk/>
          <pc:sldMk cId="310171985" sldId="384"/>
        </pc:sldMkLst>
      </pc:sldChg>
      <pc:sldChg chg="modSp add mod">
        <pc:chgData name="Iroda Mamashokirova" userId="3be1f0b6-cb0c-4053-83c1-5a82b40b65c0" providerId="ADAL" clId="{37F6B1B6-46EB-4375-A2DC-475A971DB329}" dt="2025-05-15T07:01:55.358" v="138" actId="1076"/>
        <pc:sldMkLst>
          <pc:docMk/>
          <pc:sldMk cId="1140471330" sldId="384"/>
        </pc:sldMkLst>
        <pc:picChg chg="mod">
          <ac:chgData name="Iroda Mamashokirova" userId="3be1f0b6-cb0c-4053-83c1-5a82b40b65c0" providerId="ADAL" clId="{37F6B1B6-46EB-4375-A2DC-475A971DB329}" dt="2025-05-15T07:01:55.358" v="138" actId="1076"/>
          <ac:picMkLst>
            <pc:docMk/>
            <pc:sldMk cId="1140471330" sldId="384"/>
            <ac:picMk id="8" creationId="{00000000-0000-0000-0000-000000000000}"/>
          </ac:picMkLst>
        </pc:picChg>
      </pc:sldChg>
      <pc:sldChg chg="add">
        <pc:chgData name="Iroda Mamashokirova" userId="3be1f0b6-cb0c-4053-83c1-5a82b40b65c0" providerId="ADAL" clId="{37F6B1B6-46EB-4375-A2DC-475A971DB329}" dt="2025-05-15T06:46:22.549" v="21"/>
        <pc:sldMkLst>
          <pc:docMk/>
          <pc:sldMk cId="1788393553" sldId="385"/>
        </pc:sldMkLst>
      </pc:sldChg>
      <pc:sldChg chg="del">
        <pc:chgData name="Iroda Mamashokirova" userId="3be1f0b6-cb0c-4053-83c1-5a82b40b65c0" providerId="ADAL" clId="{37F6B1B6-46EB-4375-A2DC-475A971DB329}" dt="2025-05-15T06:41:51.495" v="2" actId="47"/>
        <pc:sldMkLst>
          <pc:docMk/>
          <pc:sldMk cId="3972621366" sldId="385"/>
        </pc:sldMkLst>
      </pc:sldChg>
      <pc:sldChg chg="del">
        <pc:chgData name="Iroda Mamashokirova" userId="3be1f0b6-cb0c-4053-83c1-5a82b40b65c0" providerId="ADAL" clId="{37F6B1B6-46EB-4375-A2DC-475A971DB329}" dt="2025-05-15T06:41:51.717" v="3" actId="47"/>
        <pc:sldMkLst>
          <pc:docMk/>
          <pc:sldMk cId="464089357" sldId="386"/>
        </pc:sldMkLst>
      </pc:sldChg>
      <pc:sldChg chg="add">
        <pc:chgData name="Iroda Mamashokirova" userId="3be1f0b6-cb0c-4053-83c1-5a82b40b65c0" providerId="ADAL" clId="{37F6B1B6-46EB-4375-A2DC-475A971DB329}" dt="2025-05-15T06:46:22.549" v="21"/>
        <pc:sldMkLst>
          <pc:docMk/>
          <pc:sldMk cId="581053589" sldId="386"/>
        </pc:sldMkLst>
      </pc:sldChg>
      <pc:sldChg chg="add">
        <pc:chgData name="Iroda Mamashokirova" userId="3be1f0b6-cb0c-4053-83c1-5a82b40b65c0" providerId="ADAL" clId="{37F6B1B6-46EB-4375-A2DC-475A971DB329}" dt="2025-05-15T06:46:22.549" v="21"/>
        <pc:sldMkLst>
          <pc:docMk/>
          <pc:sldMk cId="507316904" sldId="387"/>
        </pc:sldMkLst>
      </pc:sldChg>
      <pc:sldChg chg="del">
        <pc:chgData name="Iroda Mamashokirova" userId="3be1f0b6-cb0c-4053-83c1-5a82b40b65c0" providerId="ADAL" clId="{37F6B1B6-46EB-4375-A2DC-475A971DB329}" dt="2025-05-15T06:41:51.951" v="4" actId="47"/>
        <pc:sldMkLst>
          <pc:docMk/>
          <pc:sldMk cId="1434283290" sldId="387"/>
        </pc:sldMkLst>
      </pc:sldChg>
      <pc:sldChg chg="add">
        <pc:chgData name="Iroda Mamashokirova" userId="3be1f0b6-cb0c-4053-83c1-5a82b40b65c0" providerId="ADAL" clId="{37F6B1B6-46EB-4375-A2DC-475A971DB329}" dt="2025-05-15T06:46:22.549" v="21"/>
        <pc:sldMkLst>
          <pc:docMk/>
          <pc:sldMk cId="1434885487" sldId="388"/>
        </pc:sldMkLst>
      </pc:sldChg>
      <pc:sldChg chg="del">
        <pc:chgData name="Iroda Mamashokirova" userId="3be1f0b6-cb0c-4053-83c1-5a82b40b65c0" providerId="ADAL" clId="{37F6B1B6-46EB-4375-A2DC-475A971DB329}" dt="2025-05-15T06:41:52.178" v="5" actId="47"/>
        <pc:sldMkLst>
          <pc:docMk/>
          <pc:sldMk cId="2461480932" sldId="388"/>
        </pc:sldMkLst>
      </pc:sldChg>
      <pc:sldChg chg="add">
        <pc:chgData name="Iroda Mamashokirova" userId="3be1f0b6-cb0c-4053-83c1-5a82b40b65c0" providerId="ADAL" clId="{37F6B1B6-46EB-4375-A2DC-475A971DB329}" dt="2025-05-15T06:46:22.549" v="21"/>
        <pc:sldMkLst>
          <pc:docMk/>
          <pc:sldMk cId="2057238623" sldId="389"/>
        </pc:sldMkLst>
      </pc:sldChg>
      <pc:sldChg chg="del">
        <pc:chgData name="Iroda Mamashokirova" userId="3be1f0b6-cb0c-4053-83c1-5a82b40b65c0" providerId="ADAL" clId="{37F6B1B6-46EB-4375-A2DC-475A971DB329}" dt="2025-05-15T06:41:52.411" v="6" actId="47"/>
        <pc:sldMkLst>
          <pc:docMk/>
          <pc:sldMk cId="3842722767" sldId="389"/>
        </pc:sldMkLst>
      </pc:sldChg>
      <pc:sldChg chg="add">
        <pc:chgData name="Iroda Mamashokirova" userId="3be1f0b6-cb0c-4053-83c1-5a82b40b65c0" providerId="ADAL" clId="{37F6B1B6-46EB-4375-A2DC-475A971DB329}" dt="2025-05-15T06:46:22.549" v="21"/>
        <pc:sldMkLst>
          <pc:docMk/>
          <pc:sldMk cId="172937401" sldId="390"/>
        </pc:sldMkLst>
      </pc:sldChg>
      <pc:sldChg chg="del">
        <pc:chgData name="Iroda Mamashokirova" userId="3be1f0b6-cb0c-4053-83c1-5a82b40b65c0" providerId="ADAL" clId="{37F6B1B6-46EB-4375-A2DC-475A971DB329}" dt="2025-05-15T06:41:52.602" v="7" actId="47"/>
        <pc:sldMkLst>
          <pc:docMk/>
          <pc:sldMk cId="2681890913" sldId="390"/>
        </pc:sldMkLst>
      </pc:sldChg>
      <pc:sldChg chg="del">
        <pc:chgData name="Iroda Mamashokirova" userId="3be1f0b6-cb0c-4053-83c1-5a82b40b65c0" providerId="ADAL" clId="{37F6B1B6-46EB-4375-A2DC-475A971DB329}" dt="2025-05-15T06:41:52.778" v="8" actId="47"/>
        <pc:sldMkLst>
          <pc:docMk/>
          <pc:sldMk cId="1546873981" sldId="391"/>
        </pc:sldMkLst>
      </pc:sldChg>
      <pc:sldChg chg="add">
        <pc:chgData name="Iroda Mamashokirova" userId="3be1f0b6-cb0c-4053-83c1-5a82b40b65c0" providerId="ADAL" clId="{37F6B1B6-46EB-4375-A2DC-475A971DB329}" dt="2025-05-15T06:46:22.549" v="21"/>
        <pc:sldMkLst>
          <pc:docMk/>
          <pc:sldMk cId="1728704896" sldId="391"/>
        </pc:sldMkLst>
      </pc:sldChg>
      <pc:sldChg chg="del">
        <pc:chgData name="Iroda Mamashokirova" userId="3be1f0b6-cb0c-4053-83c1-5a82b40b65c0" providerId="ADAL" clId="{37F6B1B6-46EB-4375-A2DC-475A971DB329}" dt="2025-05-15T06:41:53.233" v="10" actId="47"/>
        <pc:sldMkLst>
          <pc:docMk/>
          <pc:sldMk cId="451745176" sldId="392"/>
        </pc:sldMkLst>
      </pc:sldChg>
      <pc:sldChg chg="add">
        <pc:chgData name="Iroda Mamashokirova" userId="3be1f0b6-cb0c-4053-83c1-5a82b40b65c0" providerId="ADAL" clId="{37F6B1B6-46EB-4375-A2DC-475A971DB329}" dt="2025-05-15T06:46:22.549" v="21"/>
        <pc:sldMkLst>
          <pc:docMk/>
          <pc:sldMk cId="1791176167" sldId="392"/>
        </pc:sldMkLst>
      </pc:sldChg>
      <pc:sldChg chg="add">
        <pc:chgData name="Iroda Mamashokirova" userId="3be1f0b6-cb0c-4053-83c1-5a82b40b65c0" providerId="ADAL" clId="{37F6B1B6-46EB-4375-A2DC-475A971DB329}" dt="2025-05-15T06:46:22.549" v="21"/>
        <pc:sldMkLst>
          <pc:docMk/>
          <pc:sldMk cId="0" sldId="393"/>
        </pc:sldMkLst>
      </pc:sldChg>
      <pc:sldChg chg="del">
        <pc:chgData name="Iroda Mamashokirova" userId="3be1f0b6-cb0c-4053-83c1-5a82b40b65c0" providerId="ADAL" clId="{37F6B1B6-46EB-4375-A2DC-475A971DB329}" dt="2025-05-15T06:41:53.352" v="11" actId="47"/>
        <pc:sldMkLst>
          <pc:docMk/>
          <pc:sldMk cId="356347913" sldId="393"/>
        </pc:sldMkLst>
      </pc:sldChg>
      <pc:sldChg chg="add">
        <pc:chgData name="Iroda Mamashokirova" userId="3be1f0b6-cb0c-4053-83c1-5a82b40b65c0" providerId="ADAL" clId="{37F6B1B6-46EB-4375-A2DC-475A971DB329}" dt="2025-05-15T06:46:22.549" v="21"/>
        <pc:sldMkLst>
          <pc:docMk/>
          <pc:sldMk cId="683412145" sldId="394"/>
        </pc:sldMkLst>
      </pc:sldChg>
      <pc:sldChg chg="del">
        <pc:chgData name="Iroda Mamashokirova" userId="3be1f0b6-cb0c-4053-83c1-5a82b40b65c0" providerId="ADAL" clId="{37F6B1B6-46EB-4375-A2DC-475A971DB329}" dt="2025-05-15T06:41:53.517" v="12" actId="47"/>
        <pc:sldMkLst>
          <pc:docMk/>
          <pc:sldMk cId="3264441452" sldId="394"/>
        </pc:sldMkLst>
      </pc:sldChg>
      <pc:sldChg chg="add">
        <pc:chgData name="Iroda Mamashokirova" userId="3be1f0b6-cb0c-4053-83c1-5a82b40b65c0" providerId="ADAL" clId="{37F6B1B6-46EB-4375-A2DC-475A971DB329}" dt="2025-05-15T06:46:22.549" v="21"/>
        <pc:sldMkLst>
          <pc:docMk/>
          <pc:sldMk cId="936964245" sldId="395"/>
        </pc:sldMkLst>
      </pc:sldChg>
      <pc:sldChg chg="del">
        <pc:chgData name="Iroda Mamashokirova" userId="3be1f0b6-cb0c-4053-83c1-5a82b40b65c0" providerId="ADAL" clId="{37F6B1B6-46EB-4375-A2DC-475A971DB329}" dt="2025-05-15T06:41:54.312" v="16" actId="47"/>
        <pc:sldMkLst>
          <pc:docMk/>
          <pc:sldMk cId="452731472" sldId="396"/>
        </pc:sldMkLst>
      </pc:sldChg>
      <pc:sldChg chg="addSp delSp modSp add mod ord">
        <pc:chgData name="Iroda Mamashokirova" userId="3be1f0b6-cb0c-4053-83c1-5a82b40b65c0" providerId="ADAL" clId="{37F6B1B6-46EB-4375-A2DC-475A971DB329}" dt="2025-05-15T06:54:55.456" v="49" actId="1076"/>
        <pc:sldMkLst>
          <pc:docMk/>
          <pc:sldMk cId="3082889804" sldId="396"/>
        </pc:sldMkLst>
        <pc:spChg chg="del">
          <ac:chgData name="Iroda Mamashokirova" userId="3be1f0b6-cb0c-4053-83c1-5a82b40b65c0" providerId="ADAL" clId="{37F6B1B6-46EB-4375-A2DC-475A971DB329}" dt="2025-05-15T06:54:14.356" v="41" actId="21"/>
          <ac:spMkLst>
            <pc:docMk/>
            <pc:sldMk cId="3082889804" sldId="396"/>
            <ac:spMk id="14" creationId="{7A983F8B-7B26-4577-BCE6-5BAC079EFF94}"/>
          </ac:spMkLst>
        </pc:spChg>
        <pc:picChg chg="add mod">
          <ac:chgData name="Iroda Mamashokirova" userId="3be1f0b6-cb0c-4053-83c1-5a82b40b65c0" providerId="ADAL" clId="{37F6B1B6-46EB-4375-A2DC-475A971DB329}" dt="2025-05-15T06:54:55.456" v="49" actId="1076"/>
          <ac:picMkLst>
            <pc:docMk/>
            <pc:sldMk cId="3082889804" sldId="396"/>
            <ac:picMk id="5" creationId="{F7B1A3A6-0699-128B-DBE3-81904A1D1827}"/>
          </ac:picMkLst>
        </pc:picChg>
      </pc:sldChg>
      <pc:sldChg chg="delSp modSp add mod">
        <pc:chgData name="Iroda Mamashokirova" userId="3be1f0b6-cb0c-4053-83c1-5a82b40b65c0" providerId="ADAL" clId="{37F6B1B6-46EB-4375-A2DC-475A971DB329}" dt="2025-05-15T06:50:07.759" v="37" actId="21"/>
        <pc:sldMkLst>
          <pc:docMk/>
          <pc:sldMk cId="0" sldId="397"/>
        </pc:sldMkLst>
        <pc:spChg chg="del">
          <ac:chgData name="Iroda Mamashokirova" userId="3be1f0b6-cb0c-4053-83c1-5a82b40b65c0" providerId="ADAL" clId="{37F6B1B6-46EB-4375-A2DC-475A971DB329}" dt="2025-05-15T06:50:07.759" v="37" actId="21"/>
          <ac:spMkLst>
            <pc:docMk/>
            <pc:sldMk cId="0" sldId="397"/>
            <ac:spMk id="10" creationId="{A32324A6-AFA2-48C2-95DA-465A654E8427}"/>
          </ac:spMkLst>
        </pc:spChg>
        <pc:picChg chg="mod">
          <ac:chgData name="Iroda Mamashokirova" userId="3be1f0b6-cb0c-4053-83c1-5a82b40b65c0" providerId="ADAL" clId="{37F6B1B6-46EB-4375-A2DC-475A971DB329}" dt="2025-05-15T06:49:58.939" v="33" actId="1076"/>
          <ac:picMkLst>
            <pc:docMk/>
            <pc:sldMk cId="0" sldId="397"/>
            <ac:picMk id="2" creationId="{00000000-0000-0000-0000-000000000000}"/>
          </ac:picMkLst>
        </pc:picChg>
        <pc:picChg chg="mod">
          <ac:chgData name="Iroda Mamashokirova" userId="3be1f0b6-cb0c-4053-83c1-5a82b40b65c0" providerId="ADAL" clId="{37F6B1B6-46EB-4375-A2DC-475A971DB329}" dt="2025-05-15T06:50:05.070" v="36" actId="1076"/>
          <ac:picMkLst>
            <pc:docMk/>
            <pc:sldMk cId="0" sldId="397"/>
            <ac:picMk id="4" creationId="{00000000-0000-0000-0000-000000000000}"/>
          </ac:picMkLst>
        </pc:picChg>
        <pc:picChg chg="del">
          <ac:chgData name="Iroda Mamashokirova" userId="3be1f0b6-cb0c-4053-83c1-5a82b40b65c0" providerId="ADAL" clId="{37F6B1B6-46EB-4375-A2DC-475A971DB329}" dt="2025-05-15T06:49:57.072" v="31" actId="478"/>
          <ac:picMkLst>
            <pc:docMk/>
            <pc:sldMk cId="0" sldId="397"/>
            <ac:picMk id="5" creationId="{2A376524-57D2-EE6B-C70C-DCEE7E1B1DE2}"/>
          </ac:picMkLst>
        </pc:picChg>
        <pc:picChg chg="mod">
          <ac:chgData name="Iroda Mamashokirova" userId="3be1f0b6-cb0c-4053-83c1-5a82b40b65c0" providerId="ADAL" clId="{37F6B1B6-46EB-4375-A2DC-475A971DB329}" dt="2025-05-15T06:50:02.268" v="35" actId="1076"/>
          <ac:picMkLst>
            <pc:docMk/>
            <pc:sldMk cId="0" sldId="397"/>
            <ac:picMk id="8" creationId="{00000000-0000-0000-0000-000000000000}"/>
          </ac:picMkLst>
        </pc:picChg>
      </pc:sldChg>
      <pc:sldChg chg="del">
        <pc:chgData name="Iroda Mamashokirova" userId="3be1f0b6-cb0c-4053-83c1-5a82b40b65c0" providerId="ADAL" clId="{37F6B1B6-46EB-4375-A2DC-475A971DB329}" dt="2025-05-15T06:41:54.859" v="18" actId="47"/>
        <pc:sldMkLst>
          <pc:docMk/>
          <pc:sldMk cId="3781752520" sldId="397"/>
        </pc:sldMkLst>
      </pc:sldChg>
      <pc:sldChg chg="add">
        <pc:chgData name="Iroda Mamashokirova" userId="3be1f0b6-cb0c-4053-83c1-5a82b40b65c0" providerId="ADAL" clId="{37F6B1B6-46EB-4375-A2DC-475A971DB329}" dt="2025-05-15T06:49:37.293" v="28"/>
        <pc:sldMkLst>
          <pc:docMk/>
          <pc:sldMk cId="3648790692" sldId="398"/>
        </pc:sldMkLst>
      </pc:sldChg>
      <pc:sldChg chg="delSp add mod">
        <pc:chgData name="Iroda Mamashokirova" userId="3be1f0b6-cb0c-4053-83c1-5a82b40b65c0" providerId="ADAL" clId="{37F6B1B6-46EB-4375-A2DC-475A971DB329}" dt="2025-05-15T06:52:46.350" v="38" actId="478"/>
        <pc:sldMkLst>
          <pc:docMk/>
          <pc:sldMk cId="2915351751" sldId="399"/>
        </pc:sldMkLst>
        <pc:picChg chg="del">
          <ac:chgData name="Iroda Mamashokirova" userId="3be1f0b6-cb0c-4053-83c1-5a82b40b65c0" providerId="ADAL" clId="{37F6B1B6-46EB-4375-A2DC-475A971DB329}" dt="2025-05-15T06:52:46.350" v="38" actId="478"/>
          <ac:picMkLst>
            <pc:docMk/>
            <pc:sldMk cId="2915351751" sldId="399"/>
            <ac:picMk id="4" creationId="{84398171-88F5-7404-5BA2-27384DA1960A}"/>
          </ac:picMkLst>
        </pc:picChg>
      </pc:sldChg>
      <pc:sldChg chg="add">
        <pc:chgData name="Iroda Mamashokirova" userId="3be1f0b6-cb0c-4053-83c1-5a82b40b65c0" providerId="ADAL" clId="{37F6B1B6-46EB-4375-A2DC-475A971DB329}" dt="2025-05-15T06:49:37.293" v="28"/>
        <pc:sldMkLst>
          <pc:docMk/>
          <pc:sldMk cId="3132004736" sldId="400"/>
        </pc:sldMkLst>
      </pc:sldChg>
      <pc:sldChg chg="add">
        <pc:chgData name="Iroda Mamashokirova" userId="3be1f0b6-cb0c-4053-83c1-5a82b40b65c0" providerId="ADAL" clId="{37F6B1B6-46EB-4375-A2DC-475A971DB329}" dt="2025-05-15T06:49:37.293" v="28"/>
        <pc:sldMkLst>
          <pc:docMk/>
          <pc:sldMk cId="3103533871" sldId="401"/>
        </pc:sldMkLst>
      </pc:sldChg>
      <pc:sldChg chg="add">
        <pc:chgData name="Iroda Mamashokirova" userId="3be1f0b6-cb0c-4053-83c1-5a82b40b65c0" providerId="ADAL" clId="{37F6B1B6-46EB-4375-A2DC-475A971DB329}" dt="2025-05-15T06:49:37.293" v="28"/>
        <pc:sldMkLst>
          <pc:docMk/>
          <pc:sldMk cId="2995848355" sldId="402"/>
        </pc:sldMkLst>
      </pc:sldChg>
      <pc:sldChg chg="add">
        <pc:chgData name="Iroda Mamashokirova" userId="3be1f0b6-cb0c-4053-83c1-5a82b40b65c0" providerId="ADAL" clId="{37F6B1B6-46EB-4375-A2DC-475A971DB329}" dt="2025-05-15T06:49:37.293" v="28"/>
        <pc:sldMkLst>
          <pc:docMk/>
          <pc:sldMk cId="716115740" sldId="403"/>
        </pc:sldMkLst>
      </pc:sldChg>
      <pc:sldChg chg="add">
        <pc:chgData name="Iroda Mamashokirova" userId="3be1f0b6-cb0c-4053-83c1-5a82b40b65c0" providerId="ADAL" clId="{37F6B1B6-46EB-4375-A2DC-475A971DB329}" dt="2025-05-15T06:49:37.293" v="28"/>
        <pc:sldMkLst>
          <pc:docMk/>
          <pc:sldMk cId="3665930932" sldId="404"/>
        </pc:sldMkLst>
      </pc:sldChg>
      <pc:sldChg chg="modSp add mod">
        <pc:chgData name="Iroda Mamashokirova" userId="3be1f0b6-cb0c-4053-83c1-5a82b40b65c0" providerId="ADAL" clId="{37F6B1B6-46EB-4375-A2DC-475A971DB329}" dt="2025-05-15T07:00:39.338" v="112"/>
        <pc:sldMkLst>
          <pc:docMk/>
          <pc:sldMk cId="1278100566" sldId="405"/>
        </pc:sldMkLst>
        <pc:spChg chg="mod">
          <ac:chgData name="Iroda Mamashokirova" userId="3be1f0b6-cb0c-4053-83c1-5a82b40b65c0" providerId="ADAL" clId="{37F6B1B6-46EB-4375-A2DC-475A971DB329}" dt="2025-05-15T07:00:39.338" v="112"/>
          <ac:spMkLst>
            <pc:docMk/>
            <pc:sldMk cId="1278100566" sldId="405"/>
            <ac:spMk id="9" creationId="{ED0083F7-E6EC-446C-9A20-F850E3F3BDAC}"/>
          </ac:spMkLst>
        </pc:spChg>
      </pc:sldChg>
      <pc:sldChg chg="modSp add mod">
        <pc:chgData name="Iroda Mamashokirova" userId="3be1f0b6-cb0c-4053-83c1-5a82b40b65c0" providerId="ADAL" clId="{37F6B1B6-46EB-4375-A2DC-475A971DB329}" dt="2025-05-15T07:00:47.674" v="131" actId="20577"/>
        <pc:sldMkLst>
          <pc:docMk/>
          <pc:sldMk cId="3746282066" sldId="406"/>
        </pc:sldMkLst>
        <pc:spChg chg="mod">
          <ac:chgData name="Iroda Mamashokirova" userId="3be1f0b6-cb0c-4053-83c1-5a82b40b65c0" providerId="ADAL" clId="{37F6B1B6-46EB-4375-A2DC-475A971DB329}" dt="2025-05-15T07:00:47.674" v="131" actId="20577"/>
          <ac:spMkLst>
            <pc:docMk/>
            <pc:sldMk cId="3746282066" sldId="406"/>
            <ac:spMk id="9" creationId="{ED0083F7-E6EC-446C-9A20-F850E3F3BDAC}"/>
          </ac:spMkLst>
        </pc:spChg>
      </pc:sldChg>
      <pc:sldChg chg="modSp add mod">
        <pc:chgData name="Iroda Mamashokirova" userId="3be1f0b6-cb0c-4053-83c1-5a82b40b65c0" providerId="ADAL" clId="{37F6B1B6-46EB-4375-A2DC-475A971DB329}" dt="2025-05-15T07:01:13.760" v="135" actId="1076"/>
        <pc:sldMkLst>
          <pc:docMk/>
          <pc:sldMk cId="1162877026" sldId="407"/>
        </pc:sldMkLst>
        <pc:spChg chg="mod">
          <ac:chgData name="Iroda Mamashokirova" userId="3be1f0b6-cb0c-4053-83c1-5a82b40b65c0" providerId="ADAL" clId="{37F6B1B6-46EB-4375-A2DC-475A971DB329}" dt="2025-05-15T07:01:11.463" v="133" actId="1076"/>
          <ac:spMkLst>
            <pc:docMk/>
            <pc:sldMk cId="1162877026" sldId="407"/>
            <ac:spMk id="9" creationId="{ED0083F7-E6EC-446C-9A20-F850E3F3BDAC}"/>
          </ac:spMkLst>
        </pc:spChg>
        <pc:picChg chg="mod">
          <ac:chgData name="Iroda Mamashokirova" userId="3be1f0b6-cb0c-4053-83c1-5a82b40b65c0" providerId="ADAL" clId="{37F6B1B6-46EB-4375-A2DC-475A971DB329}" dt="2025-05-15T07:01:11.824" v="134" actId="1076"/>
          <ac:picMkLst>
            <pc:docMk/>
            <pc:sldMk cId="1162877026" sldId="407"/>
            <ac:picMk id="2" creationId="{00000000-0000-0000-0000-000000000000}"/>
          </ac:picMkLst>
        </pc:picChg>
        <pc:picChg chg="mod">
          <ac:chgData name="Iroda Mamashokirova" userId="3be1f0b6-cb0c-4053-83c1-5a82b40b65c0" providerId="ADAL" clId="{37F6B1B6-46EB-4375-A2DC-475A971DB329}" dt="2025-05-15T07:01:13.760" v="135" actId="1076"/>
          <ac:picMkLst>
            <pc:docMk/>
            <pc:sldMk cId="1162877026" sldId="407"/>
            <ac:picMk id="4" creationId="{00000000-0000-0000-0000-000000000000}"/>
          </ac:picMkLst>
        </pc:picChg>
      </pc:sldChg>
    </pc:docChg>
  </pc:docChgLst>
  <pc:docChgLst>
    <pc:chgData name="Iroda Mamashokirova" userId="3be1f0b6-cb0c-4053-83c1-5a82b40b65c0" providerId="ADAL" clId="{8339ADB1-D0BE-4334-9282-0EE3B91B44A2}"/>
    <pc:docChg chg="undo redo custSel addSld delSld modSld sldOrd">
      <pc:chgData name="Iroda Mamashokirova" userId="3be1f0b6-cb0c-4053-83c1-5a82b40b65c0" providerId="ADAL" clId="{8339ADB1-D0BE-4334-9282-0EE3B91B44A2}" dt="2025-05-12T04:56:42.674" v="949" actId="1076"/>
      <pc:docMkLst>
        <pc:docMk/>
      </pc:docMkLst>
      <pc:sldChg chg="add del setBg">
        <pc:chgData name="Iroda Mamashokirova" userId="3be1f0b6-cb0c-4053-83c1-5a82b40b65c0" providerId="ADAL" clId="{8339ADB1-D0BE-4334-9282-0EE3B91B44A2}" dt="2025-05-07T08:27:56.103" v="323" actId="2696"/>
        <pc:sldMkLst>
          <pc:docMk/>
          <pc:sldMk cId="0" sldId="260"/>
        </pc:sldMkLst>
      </pc:sldChg>
      <pc:sldChg chg="add ord setBg">
        <pc:chgData name="Iroda Mamashokirova" userId="3be1f0b6-cb0c-4053-83c1-5a82b40b65c0" providerId="ADAL" clId="{8339ADB1-D0BE-4334-9282-0EE3B91B44A2}" dt="2025-05-07T09:21:22.309" v="692"/>
        <pc:sldMkLst>
          <pc:docMk/>
          <pc:sldMk cId="0" sldId="268"/>
        </pc:sldMkLst>
      </pc:sldChg>
      <pc:sldChg chg="addSp delSp modSp mod modNotesTx">
        <pc:chgData name="Iroda Mamashokirova" userId="3be1f0b6-cb0c-4053-83c1-5a82b40b65c0" providerId="ADAL" clId="{8339ADB1-D0BE-4334-9282-0EE3B91B44A2}" dt="2025-05-07T08:30:46.321" v="361" actId="1076"/>
        <pc:sldMkLst>
          <pc:docMk/>
          <pc:sldMk cId="0" sldId="281"/>
        </pc:sldMkLst>
        <pc:spChg chg="mod">
          <ac:chgData name="Iroda Mamashokirova" userId="3be1f0b6-cb0c-4053-83c1-5a82b40b65c0" providerId="ADAL" clId="{8339ADB1-D0BE-4334-9282-0EE3B91B44A2}" dt="2025-05-07T08:30:39.938" v="359" actId="1076"/>
          <ac:spMkLst>
            <pc:docMk/>
            <pc:sldMk cId="0" sldId="281"/>
            <ac:spMk id="9" creationId="{ED0083F7-E6EC-446C-9A20-F850E3F3BDAC}"/>
          </ac:spMkLst>
        </pc:spChg>
        <pc:spChg chg="add del mod">
          <ac:chgData name="Iroda Mamashokirova" userId="3be1f0b6-cb0c-4053-83c1-5a82b40b65c0" providerId="ADAL" clId="{8339ADB1-D0BE-4334-9282-0EE3B91B44A2}" dt="2025-05-07T08:30:46.321" v="361" actId="1076"/>
          <ac:spMkLst>
            <pc:docMk/>
            <pc:sldMk cId="0" sldId="281"/>
            <ac:spMk id="10" creationId="{A32324A6-AFA2-48C2-95DA-465A654E8427}"/>
          </ac:spMkLst>
        </pc:spChg>
        <pc:picChg chg="mod">
          <ac:chgData name="Iroda Mamashokirova" userId="3be1f0b6-cb0c-4053-83c1-5a82b40b65c0" providerId="ADAL" clId="{8339ADB1-D0BE-4334-9282-0EE3B91B44A2}" dt="2025-05-07T06:52:46.771" v="5" actId="1076"/>
          <ac:picMkLst>
            <pc:docMk/>
            <pc:sldMk cId="0" sldId="281"/>
            <ac:picMk id="3" creationId="{00000000-0000-0000-0000-000000000000}"/>
          </ac:picMkLst>
        </pc:picChg>
        <pc:picChg chg="mod">
          <ac:chgData name="Iroda Mamashokirova" userId="3be1f0b6-cb0c-4053-83c1-5a82b40b65c0" providerId="ADAL" clId="{8339ADB1-D0BE-4334-9282-0EE3B91B44A2}" dt="2025-05-07T06:53:00.153" v="8" actId="1076"/>
          <ac:picMkLst>
            <pc:docMk/>
            <pc:sldMk cId="0" sldId="281"/>
            <ac:picMk id="4" creationId="{00000000-0000-0000-0000-000000000000}"/>
          </ac:picMkLst>
        </pc:picChg>
        <pc:picChg chg="add mod">
          <ac:chgData name="Iroda Mamashokirova" userId="3be1f0b6-cb0c-4053-83c1-5a82b40b65c0" providerId="ADAL" clId="{8339ADB1-D0BE-4334-9282-0EE3B91B44A2}" dt="2025-05-07T06:53:07.259" v="10" actId="1076"/>
          <ac:picMkLst>
            <pc:docMk/>
            <pc:sldMk cId="0" sldId="281"/>
            <ac:picMk id="5" creationId="{2A376524-57D2-EE6B-C70C-DCEE7E1B1DE2}"/>
          </ac:picMkLst>
        </pc:picChg>
        <pc:picChg chg="mod">
          <ac:chgData name="Iroda Mamashokirova" userId="3be1f0b6-cb0c-4053-83c1-5a82b40b65c0" providerId="ADAL" clId="{8339ADB1-D0BE-4334-9282-0EE3B91B44A2}" dt="2025-05-07T06:52:43.194" v="3" actId="1076"/>
          <ac:picMkLst>
            <pc:docMk/>
            <pc:sldMk cId="0" sldId="281"/>
            <ac:picMk id="8" creationId="{00000000-0000-0000-0000-000000000000}"/>
          </ac:picMkLst>
        </pc:picChg>
        <pc:picChg chg="del">
          <ac:chgData name="Iroda Mamashokirova" userId="3be1f0b6-cb0c-4053-83c1-5a82b40b65c0" providerId="ADAL" clId="{8339ADB1-D0BE-4334-9282-0EE3B91B44A2}" dt="2025-05-07T06:52:40.535" v="1" actId="478"/>
          <ac:picMkLst>
            <pc:docMk/>
            <pc:sldMk cId="0" sldId="281"/>
            <ac:picMk id="12" creationId="{8FC73207-4AC7-4728-B365-85CAF80D83BB}"/>
          </ac:picMkLst>
        </pc:picChg>
      </pc:sldChg>
      <pc:sldChg chg="addSp delSp modSp mod setBg setClrOvrMap">
        <pc:chgData name="Iroda Mamashokirova" userId="3be1f0b6-cb0c-4053-83c1-5a82b40b65c0" providerId="ADAL" clId="{8339ADB1-D0BE-4334-9282-0EE3B91B44A2}" dt="2025-05-08T08:42:50.259" v="827" actId="20577"/>
        <pc:sldMkLst>
          <pc:docMk/>
          <pc:sldMk cId="1000096217" sldId="286"/>
        </pc:sldMkLst>
        <pc:spChg chg="mod">
          <ac:chgData name="Iroda Mamashokirova" userId="3be1f0b6-cb0c-4053-83c1-5a82b40b65c0" providerId="ADAL" clId="{8339ADB1-D0BE-4334-9282-0EE3B91B44A2}" dt="2025-05-07T08:02:29.187" v="51" actId="26606"/>
          <ac:spMkLst>
            <pc:docMk/>
            <pc:sldMk cId="1000096217" sldId="286"/>
            <ac:spMk id="14" creationId="{7A983F8B-7B26-4577-BCE6-5BAC079EFF94}"/>
          </ac:spMkLst>
        </pc:spChg>
        <pc:spChg chg="mod">
          <ac:chgData name="Iroda Mamashokirova" userId="3be1f0b6-cb0c-4053-83c1-5a82b40b65c0" providerId="ADAL" clId="{8339ADB1-D0BE-4334-9282-0EE3B91B44A2}" dt="2025-05-08T08:42:50.259" v="827" actId="20577"/>
          <ac:spMkLst>
            <pc:docMk/>
            <pc:sldMk cId="1000096217" sldId="286"/>
            <ac:spMk id="15" creationId="{DE007E2E-6771-4ACD-AAD7-E075CFB8C1C2}"/>
          </ac:spMkLst>
        </pc:spChg>
        <pc:spChg chg="add del">
          <ac:chgData name="Iroda Mamashokirova" userId="3be1f0b6-cb0c-4053-83c1-5a82b40b65c0" providerId="ADAL" clId="{8339ADB1-D0BE-4334-9282-0EE3B91B44A2}" dt="2025-05-07T08:02:29.187" v="51" actId="26606"/>
          <ac:spMkLst>
            <pc:docMk/>
            <pc:sldMk cId="1000096217" sldId="286"/>
            <ac:spMk id="21" creationId="{0EFD753D-6A49-46DD-9E82-AA6E2C62B461}"/>
          </ac:spMkLst>
        </pc:spChg>
        <pc:spChg chg="add del">
          <ac:chgData name="Iroda Mamashokirova" userId="3be1f0b6-cb0c-4053-83c1-5a82b40b65c0" providerId="ADAL" clId="{8339ADB1-D0BE-4334-9282-0EE3B91B44A2}" dt="2025-05-07T08:02:29.187" v="51" actId="26606"/>
          <ac:spMkLst>
            <pc:docMk/>
            <pc:sldMk cId="1000096217" sldId="286"/>
            <ac:spMk id="23" creationId="{138A5824-1F4A-4EE7-BC13-5BB48FC0809B}"/>
          </ac:spMkLst>
        </pc:spChg>
        <pc:picChg chg="mod ord">
          <ac:chgData name="Iroda Mamashokirova" userId="3be1f0b6-cb0c-4053-83c1-5a82b40b65c0" providerId="ADAL" clId="{8339ADB1-D0BE-4334-9282-0EE3B91B44A2}" dt="2025-05-07T08:02:29.187" v="51" actId="26606"/>
          <ac:picMkLst>
            <pc:docMk/>
            <pc:sldMk cId="1000096217" sldId="286"/>
            <ac:picMk id="2" creationId="{00000000-0000-0000-0000-000000000000}"/>
          </ac:picMkLst>
        </pc:picChg>
        <pc:picChg chg="mod ord">
          <ac:chgData name="Iroda Mamashokirova" userId="3be1f0b6-cb0c-4053-83c1-5a82b40b65c0" providerId="ADAL" clId="{8339ADB1-D0BE-4334-9282-0EE3B91B44A2}" dt="2025-05-07T08:02:29.187" v="51" actId="26606"/>
          <ac:picMkLst>
            <pc:docMk/>
            <pc:sldMk cId="1000096217" sldId="286"/>
            <ac:picMk id="3" creationId="{00000000-0000-0000-0000-000000000000}"/>
          </ac:picMkLst>
        </pc:picChg>
        <pc:picChg chg="add mod">
          <ac:chgData name="Iroda Mamashokirova" userId="3be1f0b6-cb0c-4053-83c1-5a82b40b65c0" providerId="ADAL" clId="{8339ADB1-D0BE-4334-9282-0EE3B91B44A2}" dt="2025-05-07T08:03:22.753" v="65" actId="14100"/>
          <ac:picMkLst>
            <pc:docMk/>
            <pc:sldMk cId="1000096217" sldId="286"/>
            <ac:picMk id="4" creationId="{84398171-88F5-7404-5BA2-27384DA1960A}"/>
          </ac:picMkLst>
        </pc:picChg>
        <pc:picChg chg="mod ord">
          <ac:chgData name="Iroda Mamashokirova" userId="3be1f0b6-cb0c-4053-83c1-5a82b40b65c0" providerId="ADAL" clId="{8339ADB1-D0BE-4334-9282-0EE3B91B44A2}" dt="2025-05-07T08:02:58.747" v="61" actId="1076"/>
          <ac:picMkLst>
            <pc:docMk/>
            <pc:sldMk cId="1000096217" sldId="286"/>
            <ac:picMk id="8" creationId="{00000000-0000-0000-0000-000000000000}"/>
          </ac:picMkLst>
        </pc:picChg>
        <pc:picChg chg="mod">
          <ac:chgData name="Iroda Mamashokirova" userId="3be1f0b6-cb0c-4053-83c1-5a82b40b65c0" providerId="ADAL" clId="{8339ADB1-D0BE-4334-9282-0EE3B91B44A2}" dt="2025-05-07T08:02:54.974" v="59" actId="1076"/>
          <ac:picMkLst>
            <pc:docMk/>
            <pc:sldMk cId="1000096217" sldId="286"/>
            <ac:picMk id="16" creationId="{84348CAC-3A26-4B56-9FC9-898162CA4B26}"/>
          </ac:picMkLst>
        </pc:picChg>
        <pc:picChg chg="del">
          <ac:chgData name="Iroda Mamashokirova" userId="3be1f0b6-cb0c-4053-83c1-5a82b40b65c0" providerId="ADAL" clId="{8339ADB1-D0BE-4334-9282-0EE3B91B44A2}" dt="2025-05-07T08:02:18.753" v="47" actId="478"/>
          <ac:picMkLst>
            <pc:docMk/>
            <pc:sldMk cId="1000096217" sldId="286"/>
            <ac:picMk id="17" creationId="{AEA77439-A8F8-4261-B7ED-358E9E883438}"/>
          </ac:picMkLst>
        </pc:picChg>
      </pc:sldChg>
      <pc:sldChg chg="del">
        <pc:chgData name="Iroda Mamashokirova" userId="3be1f0b6-cb0c-4053-83c1-5a82b40b65c0" providerId="ADAL" clId="{8339ADB1-D0BE-4334-9282-0EE3B91B44A2}" dt="2025-05-07T09:21:32.599" v="693" actId="2696"/>
        <pc:sldMkLst>
          <pc:docMk/>
          <pc:sldMk cId="912710912" sldId="287"/>
        </pc:sldMkLst>
      </pc:sldChg>
      <pc:sldChg chg="del">
        <pc:chgData name="Iroda Mamashokirova" userId="3be1f0b6-cb0c-4053-83c1-5a82b40b65c0" providerId="ADAL" clId="{8339ADB1-D0BE-4334-9282-0EE3B91B44A2}" dt="2025-05-07T09:18:57.378" v="645" actId="2696"/>
        <pc:sldMkLst>
          <pc:docMk/>
          <pc:sldMk cId="294392087" sldId="288"/>
        </pc:sldMkLst>
      </pc:sldChg>
      <pc:sldChg chg="del">
        <pc:chgData name="Iroda Mamashokirova" userId="3be1f0b6-cb0c-4053-83c1-5a82b40b65c0" providerId="ADAL" clId="{8339ADB1-D0BE-4334-9282-0EE3B91B44A2}" dt="2025-05-07T09:19:03.299" v="646" actId="2696"/>
        <pc:sldMkLst>
          <pc:docMk/>
          <pc:sldMk cId="2282652305" sldId="289"/>
        </pc:sldMkLst>
      </pc:sldChg>
      <pc:sldChg chg="del">
        <pc:chgData name="Iroda Mamashokirova" userId="3be1f0b6-cb0c-4053-83c1-5a82b40b65c0" providerId="ADAL" clId="{8339ADB1-D0BE-4334-9282-0EE3B91B44A2}" dt="2025-05-07T09:19:10.151" v="647" actId="2696"/>
        <pc:sldMkLst>
          <pc:docMk/>
          <pc:sldMk cId="963457086" sldId="290"/>
        </pc:sldMkLst>
      </pc:sldChg>
      <pc:sldChg chg="addSp delSp modSp mod ord">
        <pc:chgData name="Iroda Mamashokirova" userId="3be1f0b6-cb0c-4053-83c1-5a82b40b65c0" providerId="ADAL" clId="{8339ADB1-D0BE-4334-9282-0EE3B91B44A2}" dt="2025-05-08T08:44:01.397" v="828"/>
        <pc:sldMkLst>
          <pc:docMk/>
          <pc:sldMk cId="3162207618" sldId="291"/>
        </pc:sldMkLst>
        <pc:spChg chg="add mod">
          <ac:chgData name="Iroda Mamashokirova" userId="3be1f0b6-cb0c-4053-83c1-5a82b40b65c0" providerId="ADAL" clId="{8339ADB1-D0BE-4334-9282-0EE3B91B44A2}" dt="2025-05-08T08:44:01.397" v="828"/>
          <ac:spMkLst>
            <pc:docMk/>
            <pc:sldMk cId="3162207618" sldId="291"/>
            <ac:spMk id="3" creationId="{5D0C9B44-96B1-3961-3163-288605397D7A}"/>
          </ac:spMkLst>
        </pc:spChg>
        <pc:spChg chg="del mod">
          <ac:chgData name="Iroda Mamashokirova" userId="3be1f0b6-cb0c-4053-83c1-5a82b40b65c0" providerId="ADAL" clId="{8339ADB1-D0BE-4334-9282-0EE3B91B44A2}" dt="2025-05-07T08:18:02.783" v="181" actId="478"/>
          <ac:spMkLst>
            <pc:docMk/>
            <pc:sldMk cId="3162207618" sldId="291"/>
            <ac:spMk id="14" creationId="{7A983F8B-7B26-4577-BCE6-5BAC079EFF94}"/>
          </ac:spMkLst>
        </pc:spChg>
        <pc:graphicFrameChg chg="mod modGraphic">
          <ac:chgData name="Iroda Mamashokirova" userId="3be1f0b6-cb0c-4053-83c1-5a82b40b65c0" providerId="ADAL" clId="{8339ADB1-D0BE-4334-9282-0EE3B91B44A2}" dt="2025-05-07T08:20:33.397" v="233" actId="1076"/>
          <ac:graphicFrameMkLst>
            <pc:docMk/>
            <pc:sldMk cId="3162207618" sldId="291"/>
            <ac:graphicFrameMk id="4" creationId="{6889D667-7540-4BCA-8FF8-0774D369C1F0}"/>
          </ac:graphicFrameMkLst>
        </pc:graphicFrameChg>
        <pc:picChg chg="del">
          <ac:chgData name="Iroda Mamashokirova" userId="3be1f0b6-cb0c-4053-83c1-5a82b40b65c0" providerId="ADAL" clId="{8339ADB1-D0BE-4334-9282-0EE3B91B44A2}" dt="2025-05-07T08:18:02.783" v="181" actId="478"/>
          <ac:picMkLst>
            <pc:docMk/>
            <pc:sldMk cId="3162207618" sldId="291"/>
            <ac:picMk id="12" creationId="{4D73A5F1-4761-47F0-B24C-AB36C6D48651}"/>
          </ac:picMkLst>
        </pc:picChg>
        <pc:picChg chg="del">
          <ac:chgData name="Iroda Mamashokirova" userId="3be1f0b6-cb0c-4053-83c1-5a82b40b65c0" providerId="ADAL" clId="{8339ADB1-D0BE-4334-9282-0EE3B91B44A2}" dt="2025-05-07T08:18:03.694" v="182" actId="478"/>
          <ac:picMkLst>
            <pc:docMk/>
            <pc:sldMk cId="3162207618" sldId="291"/>
            <ac:picMk id="13" creationId="{2B5528E9-8D3E-4AD6-BDE9-CD8EB600C112}"/>
          </ac:picMkLst>
        </pc:picChg>
        <pc:picChg chg="del">
          <ac:chgData name="Iroda Mamashokirova" userId="3be1f0b6-cb0c-4053-83c1-5a82b40b65c0" providerId="ADAL" clId="{8339ADB1-D0BE-4334-9282-0EE3B91B44A2}" dt="2025-05-07T08:17:42.560" v="178" actId="478"/>
          <ac:picMkLst>
            <pc:docMk/>
            <pc:sldMk cId="3162207618" sldId="291"/>
            <ac:picMk id="16" creationId="{84348CAC-3A26-4B56-9FC9-898162CA4B26}"/>
          </ac:picMkLst>
        </pc:picChg>
        <pc:picChg chg="del">
          <ac:chgData name="Iroda Mamashokirova" userId="3be1f0b6-cb0c-4053-83c1-5a82b40b65c0" providerId="ADAL" clId="{8339ADB1-D0BE-4334-9282-0EE3B91B44A2}" dt="2025-05-07T08:17:43.592" v="179" actId="478"/>
          <ac:picMkLst>
            <pc:docMk/>
            <pc:sldMk cId="3162207618" sldId="291"/>
            <ac:picMk id="17" creationId="{AEA77439-A8F8-4261-B7ED-358E9E883438}"/>
          </ac:picMkLst>
        </pc:picChg>
        <pc:picChg chg="del">
          <ac:chgData name="Iroda Mamashokirova" userId="3be1f0b6-cb0c-4053-83c1-5a82b40b65c0" providerId="ADAL" clId="{8339ADB1-D0BE-4334-9282-0EE3B91B44A2}" dt="2025-05-07T08:18:04.977" v="183" actId="478"/>
          <ac:picMkLst>
            <pc:docMk/>
            <pc:sldMk cId="3162207618" sldId="291"/>
            <ac:picMk id="18" creationId="{F437D46D-0CA2-4103-9A9A-FAD26210EF0F}"/>
          </ac:picMkLst>
        </pc:picChg>
        <pc:picChg chg="del">
          <ac:chgData name="Iroda Mamashokirova" userId="3be1f0b6-cb0c-4053-83c1-5a82b40b65c0" providerId="ADAL" clId="{8339ADB1-D0BE-4334-9282-0EE3B91B44A2}" dt="2025-05-07T08:18:06.335" v="184" actId="478"/>
          <ac:picMkLst>
            <pc:docMk/>
            <pc:sldMk cId="3162207618" sldId="291"/>
            <ac:picMk id="19" creationId="{8A87CEB8-0297-47FB-882F-76F2B753BF5A}"/>
          </ac:picMkLst>
        </pc:picChg>
        <pc:picChg chg="del">
          <ac:chgData name="Iroda Mamashokirova" userId="3be1f0b6-cb0c-4053-83c1-5a82b40b65c0" providerId="ADAL" clId="{8339ADB1-D0BE-4334-9282-0EE3B91B44A2}" dt="2025-05-07T08:18:07.819" v="185" actId="478"/>
          <ac:picMkLst>
            <pc:docMk/>
            <pc:sldMk cId="3162207618" sldId="291"/>
            <ac:picMk id="20" creationId="{8BBD9A50-4230-448C-AD0C-6F76F4BF9FF4}"/>
          </ac:picMkLst>
        </pc:picChg>
        <pc:picChg chg="del">
          <ac:chgData name="Iroda Mamashokirova" userId="3be1f0b6-cb0c-4053-83c1-5a82b40b65c0" providerId="ADAL" clId="{8339ADB1-D0BE-4334-9282-0EE3B91B44A2}" dt="2025-05-07T08:18:08.617" v="186" actId="478"/>
          <ac:picMkLst>
            <pc:docMk/>
            <pc:sldMk cId="3162207618" sldId="291"/>
            <ac:picMk id="21" creationId="{E0B5CF4C-667F-4A01-94B7-B50982AEE97A}"/>
          </ac:picMkLst>
        </pc:picChg>
      </pc:sldChg>
      <pc:sldChg chg="del">
        <pc:chgData name="Iroda Mamashokirova" userId="3be1f0b6-cb0c-4053-83c1-5a82b40b65c0" providerId="ADAL" clId="{8339ADB1-D0BE-4334-9282-0EE3B91B44A2}" dt="2025-05-07T09:19:27.684" v="649" actId="2696"/>
        <pc:sldMkLst>
          <pc:docMk/>
          <pc:sldMk cId="2390699047" sldId="292"/>
        </pc:sldMkLst>
      </pc:sldChg>
      <pc:sldChg chg="del">
        <pc:chgData name="Iroda Mamashokirova" userId="3be1f0b6-cb0c-4053-83c1-5a82b40b65c0" providerId="ADAL" clId="{8339ADB1-D0BE-4334-9282-0EE3B91B44A2}" dt="2025-05-07T09:19:25.099" v="648" actId="2696"/>
        <pc:sldMkLst>
          <pc:docMk/>
          <pc:sldMk cId="469577407" sldId="293"/>
        </pc:sldMkLst>
      </pc:sldChg>
      <pc:sldChg chg="del ord">
        <pc:chgData name="Iroda Mamashokirova" userId="3be1f0b6-cb0c-4053-83c1-5a82b40b65c0" providerId="ADAL" clId="{8339ADB1-D0BE-4334-9282-0EE3B91B44A2}" dt="2025-05-07T09:20:38.099" v="687" actId="2696"/>
        <pc:sldMkLst>
          <pc:docMk/>
          <pc:sldMk cId="364951082" sldId="294"/>
        </pc:sldMkLst>
      </pc:sldChg>
      <pc:sldChg chg="addSp delSp modSp mod ord">
        <pc:chgData name="Iroda Mamashokirova" userId="3be1f0b6-cb0c-4053-83c1-5a82b40b65c0" providerId="ADAL" clId="{8339ADB1-D0BE-4334-9282-0EE3B91B44A2}" dt="2025-05-07T08:29:43.228" v="352" actId="1076"/>
        <pc:sldMkLst>
          <pc:docMk/>
          <pc:sldMk cId="3839938510" sldId="296"/>
        </pc:sldMkLst>
        <pc:graphicFrameChg chg="del">
          <ac:chgData name="Iroda Mamashokirova" userId="3be1f0b6-cb0c-4053-83c1-5a82b40b65c0" providerId="ADAL" clId="{8339ADB1-D0BE-4334-9282-0EE3B91B44A2}" dt="2025-05-07T08:28:08.092" v="324" actId="478"/>
          <ac:graphicFrameMkLst>
            <pc:docMk/>
            <pc:sldMk cId="3839938510" sldId="296"/>
            <ac:graphicFrameMk id="4" creationId="{D0042021-74A7-4190-A5C8-C96899EA29A7}"/>
          </ac:graphicFrameMkLst>
        </pc:graphicFrameChg>
        <pc:picChg chg="mod">
          <ac:chgData name="Iroda Mamashokirova" userId="3be1f0b6-cb0c-4053-83c1-5a82b40b65c0" providerId="ADAL" clId="{8339ADB1-D0BE-4334-9282-0EE3B91B44A2}" dt="2025-05-07T08:29:38.567" v="351" actId="1076"/>
          <ac:picMkLst>
            <pc:docMk/>
            <pc:sldMk cId="3839938510" sldId="296"/>
            <ac:picMk id="2" creationId="{00000000-0000-0000-0000-000000000000}"/>
          </ac:picMkLst>
        </pc:picChg>
        <pc:picChg chg="add mod">
          <ac:chgData name="Iroda Mamashokirova" userId="3be1f0b6-cb0c-4053-83c1-5a82b40b65c0" providerId="ADAL" clId="{8339ADB1-D0BE-4334-9282-0EE3B91B44A2}" dt="2025-05-07T08:29:26.594" v="345" actId="1076"/>
          <ac:picMkLst>
            <pc:docMk/>
            <pc:sldMk cId="3839938510" sldId="296"/>
            <ac:picMk id="5" creationId="{B3BB2B7E-C492-33A6-7142-33D10B3AB1BB}"/>
          </ac:picMkLst>
        </pc:picChg>
        <pc:picChg chg="add mod">
          <ac:chgData name="Iroda Mamashokirova" userId="3be1f0b6-cb0c-4053-83c1-5a82b40b65c0" providerId="ADAL" clId="{8339ADB1-D0BE-4334-9282-0EE3B91B44A2}" dt="2025-05-07T08:29:43.228" v="352" actId="1076"/>
          <ac:picMkLst>
            <pc:docMk/>
            <pc:sldMk cId="3839938510" sldId="296"/>
            <ac:picMk id="6" creationId="{9E67439D-A2DC-364C-B06B-AD7C045C510B}"/>
          </ac:picMkLst>
        </pc:picChg>
        <pc:picChg chg="del">
          <ac:chgData name="Iroda Mamashokirova" userId="3be1f0b6-cb0c-4053-83c1-5a82b40b65c0" providerId="ADAL" clId="{8339ADB1-D0BE-4334-9282-0EE3B91B44A2}" dt="2025-05-07T08:29:06.342" v="339" actId="478"/>
          <ac:picMkLst>
            <pc:docMk/>
            <pc:sldMk cId="3839938510" sldId="296"/>
            <ac:picMk id="9" creationId="{B2FCD1B2-C0DC-42D2-99B8-B3ABE582B734}"/>
          </ac:picMkLst>
        </pc:picChg>
        <pc:picChg chg="mod">
          <ac:chgData name="Iroda Mamashokirova" userId="3be1f0b6-cb0c-4053-83c1-5a82b40b65c0" providerId="ADAL" clId="{8339ADB1-D0BE-4334-9282-0EE3B91B44A2}" dt="2025-05-07T08:28:57.819" v="338" actId="1582"/>
          <ac:picMkLst>
            <pc:docMk/>
            <pc:sldMk cId="3839938510" sldId="296"/>
            <ac:picMk id="10" creationId="{E96BECDA-0949-472A-BCC6-503941D6BB89}"/>
          </ac:picMkLst>
        </pc:picChg>
      </pc:sldChg>
      <pc:sldChg chg="del">
        <pc:chgData name="Iroda Mamashokirova" userId="3be1f0b6-cb0c-4053-83c1-5a82b40b65c0" providerId="ADAL" clId="{8339ADB1-D0BE-4334-9282-0EE3B91B44A2}" dt="2025-05-07T09:20:54.760" v="689" actId="2696"/>
        <pc:sldMkLst>
          <pc:docMk/>
          <pc:sldMk cId="2454374509" sldId="297"/>
        </pc:sldMkLst>
      </pc:sldChg>
      <pc:sldChg chg="delSp del mod">
        <pc:chgData name="Iroda Mamashokirova" userId="3be1f0b6-cb0c-4053-83c1-5a82b40b65c0" providerId="ADAL" clId="{8339ADB1-D0BE-4334-9282-0EE3B91B44A2}" dt="2025-05-07T09:22:24.924" v="701" actId="2696"/>
        <pc:sldMkLst>
          <pc:docMk/>
          <pc:sldMk cId="2753873194" sldId="298"/>
        </pc:sldMkLst>
        <pc:picChg chg="del">
          <ac:chgData name="Iroda Mamashokirova" userId="3be1f0b6-cb0c-4053-83c1-5a82b40b65c0" providerId="ADAL" clId="{8339ADB1-D0BE-4334-9282-0EE3B91B44A2}" dt="2025-05-07T09:22:17.086" v="698" actId="478"/>
          <ac:picMkLst>
            <pc:docMk/>
            <pc:sldMk cId="2753873194" sldId="298"/>
            <ac:picMk id="10" creationId="{8E088227-2F05-4AA3-9F56-FB22A24B8F6B}"/>
          </ac:picMkLst>
        </pc:picChg>
        <pc:picChg chg="del">
          <ac:chgData name="Iroda Mamashokirova" userId="3be1f0b6-cb0c-4053-83c1-5a82b40b65c0" providerId="ADAL" clId="{8339ADB1-D0BE-4334-9282-0EE3B91B44A2}" dt="2025-05-07T09:22:17.928" v="699" actId="478"/>
          <ac:picMkLst>
            <pc:docMk/>
            <pc:sldMk cId="2753873194" sldId="298"/>
            <ac:picMk id="12" creationId="{A9013861-FBCE-4696-A4A6-4A4835D96CA1}"/>
          </ac:picMkLst>
        </pc:picChg>
      </pc:sldChg>
      <pc:sldChg chg="addSp delSp modSp del mod ord modNotesTx">
        <pc:chgData name="Iroda Mamashokirova" userId="3be1f0b6-cb0c-4053-83c1-5a82b40b65c0" providerId="ADAL" clId="{8339ADB1-D0BE-4334-9282-0EE3B91B44A2}" dt="2025-05-08T09:26:11.376" v="923" actId="2696"/>
        <pc:sldMkLst>
          <pc:docMk/>
          <pc:sldMk cId="3060452372" sldId="299"/>
        </pc:sldMkLst>
        <pc:spChg chg="del mod">
          <ac:chgData name="Iroda Mamashokirova" userId="3be1f0b6-cb0c-4053-83c1-5a82b40b65c0" providerId="ADAL" clId="{8339ADB1-D0BE-4334-9282-0EE3B91B44A2}" dt="2025-05-08T08:53:05.180" v="899" actId="21"/>
          <ac:spMkLst>
            <pc:docMk/>
            <pc:sldMk cId="3060452372" sldId="299"/>
            <ac:spMk id="6" creationId="{ECFE84EB-AC9B-45CD-9A4C-C04A7C1DD10E}"/>
          </ac:spMkLst>
        </pc:spChg>
        <pc:picChg chg="del">
          <ac:chgData name="Iroda Mamashokirova" userId="3be1f0b6-cb0c-4053-83c1-5a82b40b65c0" providerId="ADAL" clId="{8339ADB1-D0BE-4334-9282-0EE3B91B44A2}" dt="2025-05-07T09:27:18.387" v="757" actId="478"/>
          <ac:picMkLst>
            <pc:docMk/>
            <pc:sldMk cId="3060452372" sldId="299"/>
            <ac:picMk id="4" creationId="{24CE3A54-B49A-4030-B654-8B56A84D5F63}"/>
          </ac:picMkLst>
        </pc:picChg>
        <pc:picChg chg="add mod">
          <ac:chgData name="Iroda Mamashokirova" userId="3be1f0b6-cb0c-4053-83c1-5a82b40b65c0" providerId="ADAL" clId="{8339ADB1-D0BE-4334-9282-0EE3B91B44A2}" dt="2025-05-08T08:53:07.410" v="900" actId="1076"/>
          <ac:picMkLst>
            <pc:docMk/>
            <pc:sldMk cId="3060452372" sldId="299"/>
            <ac:picMk id="4" creationId="{4FC03874-D185-431D-EAA8-68CA9FA6D4CD}"/>
          </ac:picMkLst>
        </pc:picChg>
        <pc:picChg chg="del">
          <ac:chgData name="Iroda Mamashokirova" userId="3be1f0b6-cb0c-4053-83c1-5a82b40b65c0" providerId="ADAL" clId="{8339ADB1-D0BE-4334-9282-0EE3B91B44A2}" dt="2025-05-07T09:27:19.511" v="758" actId="478"/>
          <ac:picMkLst>
            <pc:docMk/>
            <pc:sldMk cId="3060452372" sldId="299"/>
            <ac:picMk id="9" creationId="{2A8189B5-3FF2-4B0A-A604-BDDD42764B3C}"/>
          </ac:picMkLst>
        </pc:picChg>
      </pc:sldChg>
      <pc:sldChg chg="del">
        <pc:chgData name="Iroda Mamashokirova" userId="3be1f0b6-cb0c-4053-83c1-5a82b40b65c0" providerId="ADAL" clId="{8339ADB1-D0BE-4334-9282-0EE3B91B44A2}" dt="2025-05-07T09:19:35.637" v="650" actId="2696"/>
        <pc:sldMkLst>
          <pc:docMk/>
          <pc:sldMk cId="2887417950" sldId="300"/>
        </pc:sldMkLst>
      </pc:sldChg>
      <pc:sldChg chg="delSp modSp del mod ord modNotesTx">
        <pc:chgData name="Iroda Mamashokirova" userId="3be1f0b6-cb0c-4053-83c1-5a82b40b65c0" providerId="ADAL" clId="{8339ADB1-D0BE-4334-9282-0EE3B91B44A2}" dt="2025-05-08T08:47:50.193" v="869" actId="2696"/>
        <pc:sldMkLst>
          <pc:docMk/>
          <pc:sldMk cId="3510991422" sldId="301"/>
        </pc:sldMkLst>
        <pc:spChg chg="del mod">
          <ac:chgData name="Iroda Mamashokirova" userId="3be1f0b6-cb0c-4053-83c1-5a82b40b65c0" providerId="ADAL" clId="{8339ADB1-D0BE-4334-9282-0EE3B91B44A2}" dt="2025-05-07T09:26:59.887" v="745"/>
          <ac:spMkLst>
            <pc:docMk/>
            <pc:sldMk cId="3510991422" sldId="301"/>
            <ac:spMk id="12" creationId="{F912FA96-DB9D-4F25-8FDE-09FC7CDD8FF1}"/>
          </ac:spMkLst>
        </pc:spChg>
        <pc:spChg chg="mod">
          <ac:chgData name="Iroda Mamashokirova" userId="3be1f0b6-cb0c-4053-83c1-5a82b40b65c0" providerId="ADAL" clId="{8339ADB1-D0BE-4334-9282-0EE3B91B44A2}" dt="2025-05-08T08:46:57.096" v="860" actId="1076"/>
          <ac:spMkLst>
            <pc:docMk/>
            <pc:sldMk cId="3510991422" sldId="301"/>
            <ac:spMk id="14" creationId="{7A983F8B-7B26-4577-BCE6-5BAC079EFF94}"/>
          </ac:spMkLst>
        </pc:spChg>
        <pc:spChg chg="del mod">
          <ac:chgData name="Iroda Mamashokirova" userId="3be1f0b6-cb0c-4053-83c1-5a82b40b65c0" providerId="ADAL" clId="{8339ADB1-D0BE-4334-9282-0EE3B91B44A2}" dt="2025-05-07T09:26:59.887" v="747"/>
          <ac:spMkLst>
            <pc:docMk/>
            <pc:sldMk cId="3510991422" sldId="301"/>
            <ac:spMk id="15" creationId="{E21C0604-972B-4831-B453-9E667BE211D5}"/>
          </ac:spMkLst>
        </pc:spChg>
        <pc:spChg chg="del">
          <ac:chgData name="Iroda Mamashokirova" userId="3be1f0b6-cb0c-4053-83c1-5a82b40b65c0" providerId="ADAL" clId="{8339ADB1-D0BE-4334-9282-0EE3B91B44A2}" dt="2025-05-07T09:26:59.872" v="743" actId="21"/>
          <ac:spMkLst>
            <pc:docMk/>
            <pc:sldMk cId="3510991422" sldId="301"/>
            <ac:spMk id="16" creationId="{23EE5CC9-C752-4B90-9D42-83AA89FF2AF0}"/>
          </ac:spMkLst>
        </pc:spChg>
        <pc:spChg chg="del">
          <ac:chgData name="Iroda Mamashokirova" userId="3be1f0b6-cb0c-4053-83c1-5a82b40b65c0" providerId="ADAL" clId="{8339ADB1-D0BE-4334-9282-0EE3B91B44A2}" dt="2025-05-07T09:27:04.448" v="748" actId="21"/>
          <ac:spMkLst>
            <pc:docMk/>
            <pc:sldMk cId="3510991422" sldId="301"/>
            <ac:spMk id="18" creationId="{5A4BE323-BAB5-42E9-96D1-BEF050500105}"/>
          </ac:spMkLst>
        </pc:spChg>
        <pc:picChg chg="del">
          <ac:chgData name="Iroda Mamashokirova" userId="3be1f0b6-cb0c-4053-83c1-5a82b40b65c0" providerId="ADAL" clId="{8339ADB1-D0BE-4334-9282-0EE3B91B44A2}" dt="2025-05-08T08:47:25.695" v="861" actId="21"/>
          <ac:picMkLst>
            <pc:docMk/>
            <pc:sldMk cId="3510991422" sldId="301"/>
            <ac:picMk id="4" creationId="{25067242-0F49-4C63-B8CA-C206BB69C356}"/>
          </ac:picMkLst>
        </pc:picChg>
        <pc:picChg chg="del mod">
          <ac:chgData name="Iroda Mamashokirova" userId="3be1f0b6-cb0c-4053-83c1-5a82b40b65c0" providerId="ADAL" clId="{8339ADB1-D0BE-4334-9282-0EE3B91B44A2}" dt="2025-05-08T08:47:28.348" v="863" actId="21"/>
          <ac:picMkLst>
            <pc:docMk/>
            <pc:sldMk cId="3510991422" sldId="301"/>
            <ac:picMk id="11" creationId="{FFC207B3-A421-4E50-8E41-B8ED158413A9}"/>
          </ac:picMkLst>
        </pc:picChg>
        <pc:picChg chg="del">
          <ac:chgData name="Iroda Mamashokirova" userId="3be1f0b6-cb0c-4053-83c1-5a82b40b65c0" providerId="ADAL" clId="{8339ADB1-D0BE-4334-9282-0EE3B91B44A2}" dt="2025-05-07T09:27:05.793" v="749" actId="478"/>
          <ac:picMkLst>
            <pc:docMk/>
            <pc:sldMk cId="3510991422" sldId="301"/>
            <ac:picMk id="17" creationId="{AEA77439-A8F8-4261-B7ED-358E9E883438}"/>
          </ac:picMkLst>
        </pc:picChg>
      </pc:sldChg>
      <pc:sldChg chg="del">
        <pc:chgData name="Iroda Mamashokirova" userId="3be1f0b6-cb0c-4053-83c1-5a82b40b65c0" providerId="ADAL" clId="{8339ADB1-D0BE-4334-9282-0EE3B91B44A2}" dt="2025-05-07T09:20:46.150" v="688" actId="2696"/>
        <pc:sldMkLst>
          <pc:docMk/>
          <pc:sldMk cId="3597619931" sldId="302"/>
        </pc:sldMkLst>
      </pc:sldChg>
      <pc:sldChg chg="del">
        <pc:chgData name="Iroda Mamashokirova" userId="3be1f0b6-cb0c-4053-83c1-5a82b40b65c0" providerId="ADAL" clId="{8339ADB1-D0BE-4334-9282-0EE3B91B44A2}" dt="2025-05-07T09:19:38.029" v="651" actId="2696"/>
        <pc:sldMkLst>
          <pc:docMk/>
          <pc:sldMk cId="1162767169" sldId="304"/>
        </pc:sldMkLst>
      </pc:sldChg>
      <pc:sldChg chg="addSp delSp modSp add mod">
        <pc:chgData name="Iroda Mamashokirova" userId="3be1f0b6-cb0c-4053-83c1-5a82b40b65c0" providerId="ADAL" clId="{8339ADB1-D0BE-4334-9282-0EE3B91B44A2}" dt="2025-05-12T04:56:42.674" v="949" actId="1076"/>
        <pc:sldMkLst>
          <pc:docMk/>
          <pc:sldMk cId="3254838766" sldId="305"/>
        </pc:sldMkLst>
        <pc:spChg chg="add del mod">
          <ac:chgData name="Iroda Mamashokirova" userId="3be1f0b6-cb0c-4053-83c1-5a82b40b65c0" providerId="ADAL" clId="{8339ADB1-D0BE-4334-9282-0EE3B91B44A2}" dt="2025-05-07T08:04:35.952" v="73" actId="21"/>
          <ac:spMkLst>
            <pc:docMk/>
            <pc:sldMk cId="3254838766" sldId="305"/>
            <ac:spMk id="5" creationId="{17639899-6C58-286C-0748-9DC29CE47263}"/>
          </ac:spMkLst>
        </pc:spChg>
        <pc:spChg chg="add del mod">
          <ac:chgData name="Iroda Mamashokirova" userId="3be1f0b6-cb0c-4053-83c1-5a82b40b65c0" providerId="ADAL" clId="{8339ADB1-D0BE-4334-9282-0EE3B91B44A2}" dt="2025-05-07T08:04:35.952" v="73" actId="21"/>
          <ac:spMkLst>
            <pc:docMk/>
            <pc:sldMk cId="3254838766" sldId="305"/>
            <ac:spMk id="9" creationId="{7D08F225-C46A-A4E6-1333-194A96D08353}"/>
          </ac:spMkLst>
        </pc:spChg>
        <pc:spChg chg="add del mod">
          <ac:chgData name="Iroda Mamashokirova" userId="3be1f0b6-cb0c-4053-83c1-5a82b40b65c0" providerId="ADAL" clId="{8339ADB1-D0BE-4334-9282-0EE3B91B44A2}" dt="2025-05-07T08:04:35.952" v="73" actId="21"/>
          <ac:spMkLst>
            <pc:docMk/>
            <pc:sldMk cId="3254838766" sldId="305"/>
            <ac:spMk id="10" creationId="{0080062D-214D-09AB-DF68-5B73C11F27D8}"/>
          </ac:spMkLst>
        </pc:spChg>
        <pc:spChg chg="add del mod">
          <ac:chgData name="Iroda Mamashokirova" userId="3be1f0b6-cb0c-4053-83c1-5a82b40b65c0" providerId="ADAL" clId="{8339ADB1-D0BE-4334-9282-0EE3B91B44A2}" dt="2025-05-07T08:04:35.952" v="73" actId="21"/>
          <ac:spMkLst>
            <pc:docMk/>
            <pc:sldMk cId="3254838766" sldId="305"/>
            <ac:spMk id="11" creationId="{5915EA5C-0FA3-DA41-43A5-FF02922D9EF3}"/>
          </ac:spMkLst>
        </pc:spChg>
        <pc:spChg chg="add del mod">
          <ac:chgData name="Iroda Mamashokirova" userId="3be1f0b6-cb0c-4053-83c1-5a82b40b65c0" providerId="ADAL" clId="{8339ADB1-D0BE-4334-9282-0EE3B91B44A2}" dt="2025-05-07T08:05:02.820" v="77" actId="21"/>
          <ac:spMkLst>
            <pc:docMk/>
            <pc:sldMk cId="3254838766" sldId="305"/>
            <ac:spMk id="13" creationId="{A8168702-0D58-09A2-97E0-D177DB62D7C6}"/>
          </ac:spMkLst>
        </pc:spChg>
        <pc:spChg chg="add del mod">
          <ac:chgData name="Iroda Mamashokirova" userId="3be1f0b6-cb0c-4053-83c1-5a82b40b65c0" providerId="ADAL" clId="{8339ADB1-D0BE-4334-9282-0EE3B91B44A2}" dt="2025-05-07T08:07:06.205" v="92" actId="1076"/>
          <ac:spMkLst>
            <pc:docMk/>
            <pc:sldMk cId="3254838766" sldId="305"/>
            <ac:spMk id="14" creationId="{7A983F8B-7B26-4577-BCE6-5BAC079EFF94}"/>
          </ac:spMkLst>
        </pc:spChg>
        <pc:spChg chg="del">
          <ac:chgData name="Iroda Mamashokirova" userId="3be1f0b6-cb0c-4053-83c1-5a82b40b65c0" providerId="ADAL" clId="{8339ADB1-D0BE-4334-9282-0EE3B91B44A2}" dt="2025-05-07T08:04:21.771" v="71" actId="21"/>
          <ac:spMkLst>
            <pc:docMk/>
            <pc:sldMk cId="3254838766" sldId="305"/>
            <ac:spMk id="15" creationId="{DE007E2E-6771-4ACD-AAD7-E075CFB8C1C2}"/>
          </ac:spMkLst>
        </pc:spChg>
        <pc:spChg chg="add mod">
          <ac:chgData name="Iroda Mamashokirova" userId="3be1f0b6-cb0c-4053-83c1-5a82b40b65c0" providerId="ADAL" clId="{8339ADB1-D0BE-4334-9282-0EE3B91B44A2}" dt="2025-05-12T04:51:52.818" v="945" actId="1076"/>
          <ac:spMkLst>
            <pc:docMk/>
            <pc:sldMk cId="3254838766" sldId="305"/>
            <ac:spMk id="19" creationId="{BDE7954C-57F7-93D6-AF2A-82FFCB69F781}"/>
          </ac:spMkLst>
        </pc:spChg>
        <pc:spChg chg="add mod">
          <ac:chgData name="Iroda Mamashokirova" userId="3be1f0b6-cb0c-4053-83c1-5a82b40b65c0" providerId="ADAL" clId="{8339ADB1-D0BE-4334-9282-0EE3B91B44A2}" dt="2025-05-12T04:52:10.241" v="946" actId="1076"/>
          <ac:spMkLst>
            <pc:docMk/>
            <pc:sldMk cId="3254838766" sldId="305"/>
            <ac:spMk id="20" creationId="{05BAF52D-DC0E-45B9-7CE2-E0A8BB0E18EA}"/>
          </ac:spMkLst>
        </pc:spChg>
        <pc:spChg chg="add mod">
          <ac:chgData name="Iroda Mamashokirova" userId="3be1f0b6-cb0c-4053-83c1-5a82b40b65c0" providerId="ADAL" clId="{8339ADB1-D0BE-4334-9282-0EE3B91B44A2}" dt="2025-05-12T04:56:42.674" v="949" actId="1076"/>
          <ac:spMkLst>
            <pc:docMk/>
            <pc:sldMk cId="3254838766" sldId="305"/>
            <ac:spMk id="21" creationId="{1290455C-54C6-1E72-B4F4-C88497AE7466}"/>
          </ac:spMkLst>
        </pc:spChg>
        <pc:picChg chg="mod">
          <ac:chgData name="Iroda Mamashokirova" userId="3be1f0b6-cb0c-4053-83c1-5a82b40b65c0" providerId="ADAL" clId="{8339ADB1-D0BE-4334-9282-0EE3B91B44A2}" dt="2025-05-12T04:56:39.764" v="948" actId="1076"/>
          <ac:picMkLst>
            <pc:docMk/>
            <pc:sldMk cId="3254838766" sldId="305"/>
            <ac:picMk id="2" creationId="{00000000-0000-0000-0000-000000000000}"/>
          </ac:picMkLst>
        </pc:picChg>
        <pc:picChg chg="mod">
          <ac:chgData name="Iroda Mamashokirova" userId="3be1f0b6-cb0c-4053-83c1-5a82b40b65c0" providerId="ADAL" clId="{8339ADB1-D0BE-4334-9282-0EE3B91B44A2}" dt="2025-05-07T08:05:13.507" v="78" actId="207"/>
          <ac:picMkLst>
            <pc:docMk/>
            <pc:sldMk cId="3254838766" sldId="305"/>
            <ac:picMk id="3" creationId="{00000000-0000-0000-0000-000000000000}"/>
          </ac:picMkLst>
        </pc:picChg>
        <pc:picChg chg="del mod">
          <ac:chgData name="Iroda Mamashokirova" userId="3be1f0b6-cb0c-4053-83c1-5a82b40b65c0" providerId="ADAL" clId="{8339ADB1-D0BE-4334-9282-0EE3B91B44A2}" dt="2025-05-07T08:36:20.755" v="425" actId="21"/>
          <ac:picMkLst>
            <pc:docMk/>
            <pc:sldMk cId="3254838766" sldId="305"/>
            <ac:picMk id="4" creationId="{84398171-88F5-7404-5BA2-27384DA1960A}"/>
          </ac:picMkLst>
        </pc:picChg>
        <pc:picChg chg="add del mod">
          <ac:chgData name="Iroda Mamashokirova" userId="3be1f0b6-cb0c-4053-83c1-5a82b40b65c0" providerId="ADAL" clId="{8339ADB1-D0BE-4334-9282-0EE3B91B44A2}" dt="2025-05-07T08:04:35.952" v="73" actId="21"/>
          <ac:picMkLst>
            <pc:docMk/>
            <pc:sldMk cId="3254838766" sldId="305"/>
            <ac:picMk id="6" creationId="{E9BF41A0-0590-D774-CAD1-1FA342BBFA5F}"/>
          </ac:picMkLst>
        </pc:picChg>
        <pc:picChg chg="add del mod">
          <ac:chgData name="Iroda Mamashokirova" userId="3be1f0b6-cb0c-4053-83c1-5a82b40b65c0" providerId="ADAL" clId="{8339ADB1-D0BE-4334-9282-0EE3B91B44A2}" dt="2025-05-07T08:04:35.952" v="73" actId="21"/>
          <ac:picMkLst>
            <pc:docMk/>
            <pc:sldMk cId="3254838766" sldId="305"/>
            <ac:picMk id="7" creationId="{C60DFAF2-4B18-812A-27AB-F25D9E6ACB85}"/>
          </ac:picMkLst>
        </pc:picChg>
        <pc:picChg chg="mod">
          <ac:chgData name="Iroda Mamashokirova" userId="3be1f0b6-cb0c-4053-83c1-5a82b40b65c0" providerId="ADAL" clId="{8339ADB1-D0BE-4334-9282-0EE3B91B44A2}" dt="2025-05-07T08:31:22.598" v="368" actId="1076"/>
          <ac:picMkLst>
            <pc:docMk/>
            <pc:sldMk cId="3254838766" sldId="305"/>
            <ac:picMk id="8" creationId="{00000000-0000-0000-0000-000000000000}"/>
          </ac:picMkLst>
        </pc:picChg>
        <pc:picChg chg="add del mod">
          <ac:chgData name="Iroda Mamashokirova" userId="3be1f0b6-cb0c-4053-83c1-5a82b40b65c0" providerId="ADAL" clId="{8339ADB1-D0BE-4334-9282-0EE3B91B44A2}" dt="2025-05-07T08:04:35.952" v="73" actId="21"/>
          <ac:picMkLst>
            <pc:docMk/>
            <pc:sldMk cId="3254838766" sldId="305"/>
            <ac:picMk id="12" creationId="{81FE6F31-BCEF-F201-A8BD-7718826E06F8}"/>
          </ac:picMkLst>
        </pc:picChg>
        <pc:picChg chg="del mod">
          <ac:chgData name="Iroda Mamashokirova" userId="3be1f0b6-cb0c-4053-83c1-5a82b40b65c0" providerId="ADAL" clId="{8339ADB1-D0BE-4334-9282-0EE3B91B44A2}" dt="2025-05-07T08:36:23.337" v="426" actId="21"/>
          <ac:picMkLst>
            <pc:docMk/>
            <pc:sldMk cId="3254838766" sldId="305"/>
            <ac:picMk id="16" creationId="{84348CAC-3A26-4B56-9FC9-898162CA4B26}"/>
          </ac:picMkLst>
        </pc:picChg>
        <pc:picChg chg="add mod">
          <ac:chgData name="Iroda Mamashokirova" userId="3be1f0b6-cb0c-4053-83c1-5a82b40b65c0" providerId="ADAL" clId="{8339ADB1-D0BE-4334-9282-0EE3B91B44A2}" dt="2025-05-12T04:51:42.535" v="944" actId="1076"/>
          <ac:picMkLst>
            <pc:docMk/>
            <pc:sldMk cId="3254838766" sldId="305"/>
            <ac:picMk id="17" creationId="{33C9FD07-FDA0-54F2-7CDB-8DB398799351}"/>
          </ac:picMkLst>
        </pc:picChg>
        <pc:picChg chg="add mod modCrop">
          <ac:chgData name="Iroda Mamashokirova" userId="3be1f0b6-cb0c-4053-83c1-5a82b40b65c0" providerId="ADAL" clId="{8339ADB1-D0BE-4334-9282-0EE3B91B44A2}" dt="2025-05-12T04:51:32.920" v="942" actId="1076"/>
          <ac:picMkLst>
            <pc:docMk/>
            <pc:sldMk cId="3254838766" sldId="305"/>
            <ac:picMk id="18" creationId="{DF936CE6-CA57-0E1F-F0F0-FAB8D38B27A6}"/>
          </ac:picMkLst>
        </pc:picChg>
        <pc:picChg chg="add del mod">
          <ac:chgData name="Iroda Mamashokirova" userId="3be1f0b6-cb0c-4053-83c1-5a82b40b65c0" providerId="ADAL" clId="{8339ADB1-D0BE-4334-9282-0EE3B91B44A2}" dt="2025-05-07T08:37:18.200" v="427" actId="478"/>
          <ac:picMkLst>
            <pc:docMk/>
            <pc:sldMk cId="3254838766" sldId="305"/>
            <ac:picMk id="22" creationId="{4B4CC2AC-AE27-33B4-C3CC-B896A53E554C}"/>
          </ac:picMkLst>
        </pc:picChg>
        <pc:picChg chg="add mod">
          <ac:chgData name="Iroda Mamashokirova" userId="3be1f0b6-cb0c-4053-83c1-5a82b40b65c0" providerId="ADAL" clId="{8339ADB1-D0BE-4334-9282-0EE3B91B44A2}" dt="2025-05-12T04:51:37.021" v="943" actId="1076"/>
          <ac:picMkLst>
            <pc:docMk/>
            <pc:sldMk cId="3254838766" sldId="305"/>
            <ac:picMk id="2050" creationId="{B986BFD6-583D-9D8B-FF60-9FF2B6F216FB}"/>
          </ac:picMkLst>
        </pc:picChg>
      </pc:sldChg>
      <pc:sldChg chg="modSp add mod">
        <pc:chgData name="Iroda Mamashokirova" userId="3be1f0b6-cb0c-4053-83c1-5a82b40b65c0" providerId="ADAL" clId="{8339ADB1-D0BE-4334-9282-0EE3B91B44A2}" dt="2025-05-08T08:29:36.028" v="781" actId="20577"/>
        <pc:sldMkLst>
          <pc:docMk/>
          <pc:sldMk cId="1505223227" sldId="306"/>
        </pc:sldMkLst>
        <pc:spChg chg="mod">
          <ac:chgData name="Iroda Mamashokirova" userId="3be1f0b6-cb0c-4053-83c1-5a82b40b65c0" providerId="ADAL" clId="{8339ADB1-D0BE-4334-9282-0EE3B91B44A2}" dt="2025-05-08T08:29:36.028" v="781" actId="20577"/>
          <ac:spMkLst>
            <pc:docMk/>
            <pc:sldMk cId="1505223227" sldId="306"/>
            <ac:spMk id="14" creationId="{7A983F8B-7B26-4577-BCE6-5BAC079EFF94}"/>
          </ac:spMkLst>
        </pc:spChg>
        <pc:spChg chg="mod">
          <ac:chgData name="Iroda Mamashokirova" userId="3be1f0b6-cb0c-4053-83c1-5a82b40b65c0" providerId="ADAL" clId="{8339ADB1-D0BE-4334-9282-0EE3B91B44A2}" dt="2025-05-07T08:09:54.394" v="106" actId="1076"/>
          <ac:spMkLst>
            <pc:docMk/>
            <pc:sldMk cId="1505223227" sldId="306"/>
            <ac:spMk id="15" creationId="{DE007E2E-6771-4ACD-AAD7-E075CFB8C1C2}"/>
          </ac:spMkLst>
        </pc:spChg>
      </pc:sldChg>
      <pc:sldChg chg="addSp delSp modSp add mod ord">
        <pc:chgData name="Iroda Mamashokirova" userId="3be1f0b6-cb0c-4053-83c1-5a82b40b65c0" providerId="ADAL" clId="{8339ADB1-D0BE-4334-9282-0EE3B91B44A2}" dt="2025-05-08T08:44:31.773" v="835" actId="20577"/>
        <pc:sldMkLst>
          <pc:docMk/>
          <pc:sldMk cId="2790110690" sldId="307"/>
        </pc:sldMkLst>
        <pc:spChg chg="mod">
          <ac:chgData name="Iroda Mamashokirova" userId="3be1f0b6-cb0c-4053-83c1-5a82b40b65c0" providerId="ADAL" clId="{8339ADB1-D0BE-4334-9282-0EE3B91B44A2}" dt="2025-05-07T08:12:59.051" v="149" actId="1076"/>
          <ac:spMkLst>
            <pc:docMk/>
            <pc:sldMk cId="2790110690" sldId="307"/>
            <ac:spMk id="14" creationId="{7A983F8B-7B26-4577-BCE6-5BAC079EFF94}"/>
          </ac:spMkLst>
        </pc:spChg>
        <pc:spChg chg="mod">
          <ac:chgData name="Iroda Mamashokirova" userId="3be1f0b6-cb0c-4053-83c1-5a82b40b65c0" providerId="ADAL" clId="{8339ADB1-D0BE-4334-9282-0EE3B91B44A2}" dt="2025-05-08T08:44:31.773" v="835" actId="20577"/>
          <ac:spMkLst>
            <pc:docMk/>
            <pc:sldMk cId="2790110690" sldId="307"/>
            <ac:spMk id="15" creationId="{DE007E2E-6771-4ACD-AAD7-E075CFB8C1C2}"/>
          </ac:spMkLst>
        </pc:spChg>
        <pc:picChg chg="add del mod">
          <ac:chgData name="Iroda Mamashokirova" userId="3be1f0b6-cb0c-4053-83c1-5a82b40b65c0" providerId="ADAL" clId="{8339ADB1-D0BE-4334-9282-0EE3B91B44A2}" dt="2025-05-07T08:13:14.029" v="155" actId="1076"/>
          <ac:picMkLst>
            <pc:docMk/>
            <pc:sldMk cId="2790110690" sldId="307"/>
            <ac:picMk id="2" creationId="{00000000-0000-0000-0000-000000000000}"/>
          </ac:picMkLst>
        </pc:picChg>
        <pc:picChg chg="del mod">
          <ac:chgData name="Iroda Mamashokirova" userId="3be1f0b6-cb0c-4053-83c1-5a82b40b65c0" providerId="ADAL" clId="{8339ADB1-D0BE-4334-9282-0EE3B91B44A2}" dt="2025-05-07T08:15:37.294" v="173" actId="21"/>
          <ac:picMkLst>
            <pc:docMk/>
            <pc:sldMk cId="2790110690" sldId="307"/>
            <ac:picMk id="4" creationId="{84398171-88F5-7404-5BA2-27384DA1960A}"/>
          </ac:picMkLst>
        </pc:picChg>
        <pc:picChg chg="del mod">
          <ac:chgData name="Iroda Mamashokirova" userId="3be1f0b6-cb0c-4053-83c1-5a82b40b65c0" providerId="ADAL" clId="{8339ADB1-D0BE-4334-9282-0EE3B91B44A2}" dt="2025-05-07T08:12:04.659" v="130" actId="478"/>
          <ac:picMkLst>
            <pc:docMk/>
            <pc:sldMk cId="2790110690" sldId="307"/>
            <ac:picMk id="16" creationId="{84348CAC-3A26-4B56-9FC9-898162CA4B26}"/>
          </ac:picMkLst>
        </pc:picChg>
      </pc:sldChg>
      <pc:sldChg chg="addSp delSp modSp add mod">
        <pc:chgData name="Iroda Mamashokirova" userId="3be1f0b6-cb0c-4053-83c1-5a82b40b65c0" providerId="ADAL" clId="{8339ADB1-D0BE-4334-9282-0EE3B91B44A2}" dt="2025-05-07T08:32:37.420" v="372" actId="1076"/>
        <pc:sldMkLst>
          <pc:docMk/>
          <pc:sldMk cId="86754396" sldId="308"/>
        </pc:sldMkLst>
        <pc:spChg chg="mod">
          <ac:chgData name="Iroda Mamashokirova" userId="3be1f0b6-cb0c-4053-83c1-5a82b40b65c0" providerId="ADAL" clId="{8339ADB1-D0BE-4334-9282-0EE3B91B44A2}" dt="2025-05-07T08:23:55.410" v="244"/>
          <ac:spMkLst>
            <pc:docMk/>
            <pc:sldMk cId="86754396" sldId="308"/>
            <ac:spMk id="14" creationId="{7A983F8B-7B26-4577-BCE6-5BAC079EFF94}"/>
          </ac:spMkLst>
        </pc:spChg>
        <pc:spChg chg="mod">
          <ac:chgData name="Iroda Mamashokirova" userId="3be1f0b6-cb0c-4053-83c1-5a82b40b65c0" providerId="ADAL" clId="{8339ADB1-D0BE-4334-9282-0EE3B91B44A2}" dt="2025-05-07T08:26:26.285" v="307" actId="403"/>
          <ac:spMkLst>
            <pc:docMk/>
            <pc:sldMk cId="86754396" sldId="308"/>
            <ac:spMk id="15" creationId="{DE007E2E-6771-4ACD-AAD7-E075CFB8C1C2}"/>
          </ac:spMkLst>
        </pc:spChg>
        <pc:picChg chg="mod">
          <ac:chgData name="Iroda Mamashokirova" userId="3be1f0b6-cb0c-4053-83c1-5a82b40b65c0" providerId="ADAL" clId="{8339ADB1-D0BE-4334-9282-0EE3B91B44A2}" dt="2025-05-07T08:26:21.918" v="305" actId="1076"/>
          <ac:picMkLst>
            <pc:docMk/>
            <pc:sldMk cId="86754396" sldId="308"/>
            <ac:picMk id="2" creationId="{00000000-0000-0000-0000-000000000000}"/>
          </ac:picMkLst>
        </pc:picChg>
        <pc:picChg chg="mod">
          <ac:chgData name="Iroda Mamashokirova" userId="3be1f0b6-cb0c-4053-83c1-5a82b40b65c0" providerId="ADAL" clId="{8339ADB1-D0BE-4334-9282-0EE3B91B44A2}" dt="2025-05-07T08:26:47.387" v="311" actId="1076"/>
          <ac:picMkLst>
            <pc:docMk/>
            <pc:sldMk cId="86754396" sldId="308"/>
            <ac:picMk id="4" creationId="{84398171-88F5-7404-5BA2-27384DA1960A}"/>
          </ac:picMkLst>
        </pc:picChg>
        <pc:picChg chg="add del mod">
          <ac:chgData name="Iroda Mamashokirova" userId="3be1f0b6-cb0c-4053-83c1-5a82b40b65c0" providerId="ADAL" clId="{8339ADB1-D0BE-4334-9282-0EE3B91B44A2}" dt="2025-05-07T08:27:05.149" v="312" actId="478"/>
          <ac:picMkLst>
            <pc:docMk/>
            <pc:sldMk cId="86754396" sldId="308"/>
            <ac:picMk id="5" creationId="{8147FE46-1106-8228-E26F-2A2EB55B3141}"/>
          </ac:picMkLst>
        </pc:picChg>
        <pc:picChg chg="add mod">
          <ac:chgData name="Iroda Mamashokirova" userId="3be1f0b6-cb0c-4053-83c1-5a82b40b65c0" providerId="ADAL" clId="{8339ADB1-D0BE-4334-9282-0EE3B91B44A2}" dt="2025-05-07T08:27:19.917" v="317" actId="1076"/>
          <ac:picMkLst>
            <pc:docMk/>
            <pc:sldMk cId="86754396" sldId="308"/>
            <ac:picMk id="6" creationId="{9BDE42C2-91D4-0D2B-EC2D-965459887443}"/>
          </ac:picMkLst>
        </pc:picChg>
        <pc:picChg chg="mod">
          <ac:chgData name="Iroda Mamashokirova" userId="3be1f0b6-cb0c-4053-83c1-5a82b40b65c0" providerId="ADAL" clId="{8339ADB1-D0BE-4334-9282-0EE3B91B44A2}" dt="2025-05-07T08:32:37.420" v="372" actId="1076"/>
          <ac:picMkLst>
            <pc:docMk/>
            <pc:sldMk cId="86754396" sldId="308"/>
            <ac:picMk id="8" creationId="{00000000-0000-0000-0000-000000000000}"/>
          </ac:picMkLst>
        </pc:picChg>
      </pc:sldChg>
      <pc:sldChg chg="delSp modSp add mod">
        <pc:chgData name="Iroda Mamashokirova" userId="3be1f0b6-cb0c-4053-83c1-5a82b40b65c0" providerId="ADAL" clId="{8339ADB1-D0BE-4334-9282-0EE3B91B44A2}" dt="2025-05-08T08:46:35.209" v="859"/>
        <pc:sldMkLst>
          <pc:docMk/>
          <pc:sldMk cId="3419595482" sldId="309"/>
        </pc:sldMkLst>
        <pc:spChg chg="mod">
          <ac:chgData name="Iroda Mamashokirova" userId="3be1f0b6-cb0c-4053-83c1-5a82b40b65c0" providerId="ADAL" clId="{8339ADB1-D0BE-4334-9282-0EE3B91B44A2}" dt="2025-05-08T08:44:56.455" v="842" actId="20577"/>
          <ac:spMkLst>
            <pc:docMk/>
            <pc:sldMk cId="3419595482" sldId="309"/>
            <ac:spMk id="14" creationId="{7A983F8B-7B26-4577-BCE6-5BAC079EFF94}"/>
          </ac:spMkLst>
        </pc:spChg>
        <pc:spChg chg="mod">
          <ac:chgData name="Iroda Mamashokirova" userId="3be1f0b6-cb0c-4053-83c1-5a82b40b65c0" providerId="ADAL" clId="{8339ADB1-D0BE-4334-9282-0EE3B91B44A2}" dt="2025-05-08T08:46:35.209" v="859"/>
          <ac:spMkLst>
            <pc:docMk/>
            <pc:sldMk cId="3419595482" sldId="309"/>
            <ac:spMk id="15" creationId="{DE007E2E-6771-4ACD-AAD7-E075CFB8C1C2}"/>
          </ac:spMkLst>
        </pc:spChg>
        <pc:picChg chg="mod">
          <ac:chgData name="Iroda Mamashokirova" userId="3be1f0b6-cb0c-4053-83c1-5a82b40b65c0" providerId="ADAL" clId="{8339ADB1-D0BE-4334-9282-0EE3B91B44A2}" dt="2025-05-07T08:38:26.654" v="435" actId="1076"/>
          <ac:picMkLst>
            <pc:docMk/>
            <pc:sldMk cId="3419595482" sldId="309"/>
            <ac:picMk id="2" creationId="{00000000-0000-0000-0000-000000000000}"/>
          </ac:picMkLst>
        </pc:picChg>
        <pc:picChg chg="del">
          <ac:chgData name="Iroda Mamashokirova" userId="3be1f0b6-cb0c-4053-83c1-5a82b40b65c0" providerId="ADAL" clId="{8339ADB1-D0BE-4334-9282-0EE3B91B44A2}" dt="2025-05-07T08:38:37.547" v="437" actId="21"/>
          <ac:picMkLst>
            <pc:docMk/>
            <pc:sldMk cId="3419595482" sldId="309"/>
            <ac:picMk id="4" creationId="{84398171-88F5-7404-5BA2-27384DA1960A}"/>
          </ac:picMkLst>
        </pc:picChg>
      </pc:sldChg>
      <pc:sldChg chg="addSp delSp modSp add mod modNotesTx">
        <pc:chgData name="Iroda Mamashokirova" userId="3be1f0b6-cb0c-4053-83c1-5a82b40b65c0" providerId="ADAL" clId="{8339ADB1-D0BE-4334-9282-0EE3B91B44A2}" dt="2025-05-08T08:44:06.452" v="829"/>
        <pc:sldMkLst>
          <pc:docMk/>
          <pc:sldMk cId="777152733" sldId="310"/>
        </pc:sldMkLst>
        <pc:spChg chg="mod">
          <ac:chgData name="Iroda Mamashokirova" userId="3be1f0b6-cb0c-4053-83c1-5a82b40b65c0" providerId="ADAL" clId="{8339ADB1-D0BE-4334-9282-0EE3B91B44A2}" dt="2025-05-08T08:44:06.452" v="829"/>
          <ac:spMkLst>
            <pc:docMk/>
            <pc:sldMk cId="777152733" sldId="310"/>
            <ac:spMk id="14" creationId="{7A983F8B-7B26-4577-BCE6-5BAC079EFF94}"/>
          </ac:spMkLst>
        </pc:spChg>
        <pc:spChg chg="del">
          <ac:chgData name="Iroda Mamashokirova" userId="3be1f0b6-cb0c-4053-83c1-5a82b40b65c0" providerId="ADAL" clId="{8339ADB1-D0BE-4334-9282-0EE3B91B44A2}" dt="2025-05-07T08:17:30.824" v="175" actId="21"/>
          <ac:spMkLst>
            <pc:docMk/>
            <pc:sldMk cId="777152733" sldId="310"/>
            <ac:spMk id="15" creationId="{DE007E2E-6771-4ACD-AAD7-E075CFB8C1C2}"/>
          </ac:spMkLst>
        </pc:spChg>
        <pc:graphicFrameChg chg="add mod modGraphic">
          <ac:chgData name="Iroda Mamashokirova" userId="3be1f0b6-cb0c-4053-83c1-5a82b40b65c0" providerId="ADAL" clId="{8339ADB1-D0BE-4334-9282-0EE3B91B44A2}" dt="2025-05-07T08:23:03.082" v="243" actId="207"/>
          <ac:graphicFrameMkLst>
            <pc:docMk/>
            <pc:sldMk cId="777152733" sldId="310"/>
            <ac:graphicFrameMk id="4" creationId="{11A6B868-8B9E-954B-BE33-46F450E55101}"/>
          </ac:graphicFrameMkLst>
        </pc:graphicFrameChg>
      </pc:sldChg>
      <pc:sldChg chg="addSp delSp modSp add del mod">
        <pc:chgData name="Iroda Mamashokirova" userId="3be1f0b6-cb0c-4053-83c1-5a82b40b65c0" providerId="ADAL" clId="{8339ADB1-D0BE-4334-9282-0EE3B91B44A2}" dt="2025-05-07T08:29:51.883" v="353" actId="2696"/>
        <pc:sldMkLst>
          <pc:docMk/>
          <pc:sldMk cId="2150553504" sldId="311"/>
        </pc:sldMkLst>
        <pc:graphicFrameChg chg="del">
          <ac:chgData name="Iroda Mamashokirova" userId="3be1f0b6-cb0c-4053-83c1-5a82b40b65c0" providerId="ADAL" clId="{8339ADB1-D0BE-4334-9282-0EE3B91B44A2}" dt="2025-05-07T08:21:48.381" v="235" actId="21"/>
          <ac:graphicFrameMkLst>
            <pc:docMk/>
            <pc:sldMk cId="2150553504" sldId="311"/>
            <ac:graphicFrameMk id="4" creationId="{6889D667-7540-4BCA-8FF8-0774D369C1F0}"/>
          </ac:graphicFrameMkLst>
        </pc:graphicFrameChg>
        <pc:graphicFrameChg chg="add del mod">
          <ac:chgData name="Iroda Mamashokirova" userId="3be1f0b6-cb0c-4053-83c1-5a82b40b65c0" providerId="ADAL" clId="{8339ADB1-D0BE-4334-9282-0EE3B91B44A2}" dt="2025-05-07T08:22:10.614" v="238" actId="21"/>
          <ac:graphicFrameMkLst>
            <pc:docMk/>
            <pc:sldMk cId="2150553504" sldId="311"/>
            <ac:graphicFrameMk id="5" creationId="{CE4A7BF1-C6D2-78EE-A150-3B3CFC8EF53C}"/>
          </ac:graphicFrameMkLst>
        </pc:graphicFrameChg>
      </pc:sldChg>
      <pc:sldChg chg="modSp add del mod">
        <pc:chgData name="Iroda Mamashokirova" userId="3be1f0b6-cb0c-4053-83c1-5a82b40b65c0" providerId="ADAL" clId="{8339ADB1-D0BE-4334-9282-0EE3B91B44A2}" dt="2025-05-08T09:27:06.832" v="937" actId="2696"/>
        <pc:sldMkLst>
          <pc:docMk/>
          <pc:sldMk cId="2973985452" sldId="311"/>
        </pc:sldMkLst>
        <pc:spChg chg="mod">
          <ac:chgData name="Iroda Mamashokirova" userId="3be1f0b6-cb0c-4053-83c1-5a82b40b65c0" providerId="ADAL" clId="{8339ADB1-D0BE-4334-9282-0EE3B91B44A2}" dt="2025-05-07T08:39:52.591" v="445"/>
          <ac:spMkLst>
            <pc:docMk/>
            <pc:sldMk cId="2973985452" sldId="311"/>
            <ac:spMk id="14" creationId="{7A983F8B-7B26-4577-BCE6-5BAC079EFF94}"/>
          </ac:spMkLst>
        </pc:spChg>
        <pc:spChg chg="mod">
          <ac:chgData name="Iroda Mamashokirova" userId="3be1f0b6-cb0c-4053-83c1-5a82b40b65c0" providerId="ADAL" clId="{8339ADB1-D0BE-4334-9282-0EE3B91B44A2}" dt="2025-05-07T08:41:06.752" v="449" actId="20577"/>
          <ac:spMkLst>
            <pc:docMk/>
            <pc:sldMk cId="2973985452" sldId="311"/>
            <ac:spMk id="15" creationId="{DE007E2E-6771-4ACD-AAD7-E075CFB8C1C2}"/>
          </ac:spMkLst>
        </pc:spChg>
      </pc:sldChg>
      <pc:sldChg chg="modSp add mod">
        <pc:chgData name="Iroda Mamashokirova" userId="3be1f0b6-cb0c-4053-83c1-5a82b40b65c0" providerId="ADAL" clId="{8339ADB1-D0BE-4334-9282-0EE3B91B44A2}" dt="2025-05-07T09:17:36.847" v="629" actId="14100"/>
        <pc:sldMkLst>
          <pc:docMk/>
          <pc:sldMk cId="4202014654" sldId="312"/>
        </pc:sldMkLst>
        <pc:spChg chg="mod">
          <ac:chgData name="Iroda Mamashokirova" userId="3be1f0b6-cb0c-4053-83c1-5a82b40b65c0" providerId="ADAL" clId="{8339ADB1-D0BE-4334-9282-0EE3B91B44A2}" dt="2025-05-07T08:42:55.091" v="502" actId="20577"/>
          <ac:spMkLst>
            <pc:docMk/>
            <pc:sldMk cId="4202014654" sldId="312"/>
            <ac:spMk id="14" creationId="{7A983F8B-7B26-4577-BCE6-5BAC079EFF94}"/>
          </ac:spMkLst>
        </pc:spChg>
        <pc:spChg chg="mod">
          <ac:chgData name="Iroda Mamashokirova" userId="3be1f0b6-cb0c-4053-83c1-5a82b40b65c0" providerId="ADAL" clId="{8339ADB1-D0BE-4334-9282-0EE3B91B44A2}" dt="2025-05-07T09:17:36.847" v="629" actId="14100"/>
          <ac:spMkLst>
            <pc:docMk/>
            <pc:sldMk cId="4202014654" sldId="312"/>
            <ac:spMk id="15" creationId="{DE007E2E-6771-4ACD-AAD7-E075CFB8C1C2}"/>
          </ac:spMkLst>
        </pc:spChg>
      </pc:sldChg>
      <pc:sldChg chg="add del">
        <pc:chgData name="Iroda Mamashokirova" userId="3be1f0b6-cb0c-4053-83c1-5a82b40b65c0" providerId="ADAL" clId="{8339ADB1-D0BE-4334-9282-0EE3B91B44A2}" dt="2025-05-07T09:16:57.935" v="614" actId="2696"/>
        <pc:sldMkLst>
          <pc:docMk/>
          <pc:sldMk cId="3094232311" sldId="313"/>
        </pc:sldMkLst>
      </pc:sldChg>
      <pc:sldChg chg="addSp delSp modSp add mod">
        <pc:chgData name="Iroda Mamashokirova" userId="3be1f0b6-cb0c-4053-83c1-5a82b40b65c0" providerId="ADAL" clId="{8339ADB1-D0BE-4334-9282-0EE3B91B44A2}" dt="2025-05-07T09:18:39.773" v="644" actId="403"/>
        <pc:sldMkLst>
          <pc:docMk/>
          <pc:sldMk cId="3002750452" sldId="314"/>
        </pc:sldMkLst>
        <pc:spChg chg="mod">
          <ac:chgData name="Iroda Mamashokirova" userId="3be1f0b6-cb0c-4053-83c1-5a82b40b65c0" providerId="ADAL" clId="{8339ADB1-D0BE-4334-9282-0EE3B91B44A2}" dt="2025-05-07T09:11:53.563" v="559" actId="14100"/>
          <ac:spMkLst>
            <pc:docMk/>
            <pc:sldMk cId="3002750452" sldId="314"/>
            <ac:spMk id="14" creationId="{7A983F8B-7B26-4577-BCE6-5BAC079EFF94}"/>
          </ac:spMkLst>
        </pc:spChg>
        <pc:spChg chg="del">
          <ac:chgData name="Iroda Mamashokirova" userId="3be1f0b6-cb0c-4053-83c1-5a82b40b65c0" providerId="ADAL" clId="{8339ADB1-D0BE-4334-9282-0EE3B91B44A2}" dt="2025-05-07T09:12:25.663" v="560" actId="21"/>
          <ac:spMkLst>
            <pc:docMk/>
            <pc:sldMk cId="3002750452" sldId="314"/>
            <ac:spMk id="15" creationId="{DE007E2E-6771-4ACD-AAD7-E075CFB8C1C2}"/>
          </ac:spMkLst>
        </pc:spChg>
        <pc:graphicFrameChg chg="add mod">
          <ac:chgData name="Iroda Mamashokirova" userId="3be1f0b6-cb0c-4053-83c1-5a82b40b65c0" providerId="ADAL" clId="{8339ADB1-D0BE-4334-9282-0EE3B91B44A2}" dt="2025-05-07T09:13:35.718" v="561"/>
          <ac:graphicFrameMkLst>
            <pc:docMk/>
            <pc:sldMk cId="3002750452" sldId="314"/>
            <ac:graphicFrameMk id="4" creationId="{F0A27530-6C1C-FB24-53C1-052F7B2E48AD}"/>
          </ac:graphicFrameMkLst>
        </pc:graphicFrameChg>
        <pc:graphicFrameChg chg="add mod">
          <ac:chgData name="Iroda Mamashokirova" userId="3be1f0b6-cb0c-4053-83c1-5a82b40b65c0" providerId="ADAL" clId="{8339ADB1-D0BE-4334-9282-0EE3B91B44A2}" dt="2025-05-07T09:18:39.773" v="644" actId="403"/>
          <ac:graphicFrameMkLst>
            <pc:docMk/>
            <pc:sldMk cId="3002750452" sldId="314"/>
            <ac:graphicFrameMk id="5" creationId="{B05C00E4-3803-7EEC-4A30-AA40440DE194}"/>
          </ac:graphicFrameMkLst>
        </pc:graphicFrameChg>
        <pc:picChg chg="mod">
          <ac:chgData name="Iroda Mamashokirova" userId="3be1f0b6-cb0c-4053-83c1-5a82b40b65c0" providerId="ADAL" clId="{8339ADB1-D0BE-4334-9282-0EE3B91B44A2}" dt="2025-05-07T09:14:21.066" v="565" actId="1076"/>
          <ac:picMkLst>
            <pc:docMk/>
            <pc:sldMk cId="3002750452" sldId="314"/>
            <ac:picMk id="2" creationId="{00000000-0000-0000-0000-000000000000}"/>
          </ac:picMkLst>
        </pc:picChg>
      </pc:sldChg>
      <pc:sldChg chg="modSp add mod ord">
        <pc:chgData name="Iroda Mamashokirova" userId="3be1f0b6-cb0c-4053-83c1-5a82b40b65c0" providerId="ADAL" clId="{8339ADB1-D0BE-4334-9282-0EE3B91B44A2}" dt="2025-05-07T09:25:49.115" v="740" actId="20577"/>
        <pc:sldMkLst>
          <pc:docMk/>
          <pc:sldMk cId="68798442" sldId="315"/>
        </pc:sldMkLst>
        <pc:spChg chg="mod">
          <ac:chgData name="Iroda Mamashokirova" userId="3be1f0b6-cb0c-4053-83c1-5a82b40b65c0" providerId="ADAL" clId="{8339ADB1-D0BE-4334-9282-0EE3B91B44A2}" dt="2025-05-07T09:25:49.115" v="740" actId="20577"/>
          <ac:spMkLst>
            <pc:docMk/>
            <pc:sldMk cId="68798442" sldId="315"/>
            <ac:spMk id="15" creationId="{DE007E2E-6771-4ACD-AAD7-E075CFB8C1C2}"/>
          </ac:spMkLst>
        </pc:spChg>
      </pc:sldChg>
      <pc:sldChg chg="modSp add mod">
        <pc:chgData name="Iroda Mamashokirova" userId="3be1f0b6-cb0c-4053-83c1-5a82b40b65c0" providerId="ADAL" clId="{8339ADB1-D0BE-4334-9282-0EE3B91B44A2}" dt="2025-05-07T09:23:03.751" v="712" actId="1076"/>
        <pc:sldMkLst>
          <pc:docMk/>
          <pc:sldMk cId="411652672" sldId="316"/>
        </pc:sldMkLst>
        <pc:spChg chg="mod">
          <ac:chgData name="Iroda Mamashokirova" userId="3be1f0b6-cb0c-4053-83c1-5a82b40b65c0" providerId="ADAL" clId="{8339ADB1-D0BE-4334-9282-0EE3B91B44A2}" dt="2025-05-07T09:23:03.751" v="712" actId="1076"/>
          <ac:spMkLst>
            <pc:docMk/>
            <pc:sldMk cId="411652672" sldId="316"/>
            <ac:spMk id="14" creationId="{7A983F8B-7B26-4577-BCE6-5BAC079EFF94}"/>
          </ac:spMkLst>
        </pc:spChg>
        <pc:spChg chg="mod">
          <ac:chgData name="Iroda Mamashokirova" userId="3be1f0b6-cb0c-4053-83c1-5a82b40b65c0" providerId="ADAL" clId="{8339ADB1-D0BE-4334-9282-0EE3B91B44A2}" dt="2025-05-07T09:22:59.996" v="711" actId="20577"/>
          <ac:spMkLst>
            <pc:docMk/>
            <pc:sldMk cId="411652672" sldId="316"/>
            <ac:spMk id="15" creationId="{DE007E2E-6771-4ACD-AAD7-E075CFB8C1C2}"/>
          </ac:spMkLst>
        </pc:spChg>
      </pc:sldChg>
      <pc:sldChg chg="modSp add mod">
        <pc:chgData name="Iroda Mamashokirova" userId="3be1f0b6-cb0c-4053-83c1-5a82b40b65c0" providerId="ADAL" clId="{8339ADB1-D0BE-4334-9282-0EE3B91B44A2}" dt="2025-05-08T08:42:20.191" v="826" actId="20577"/>
        <pc:sldMkLst>
          <pc:docMk/>
          <pc:sldMk cId="2226916304" sldId="317"/>
        </pc:sldMkLst>
        <pc:spChg chg="mod">
          <ac:chgData name="Iroda Mamashokirova" userId="3be1f0b6-cb0c-4053-83c1-5a82b40b65c0" providerId="ADAL" clId="{8339ADB1-D0BE-4334-9282-0EE3B91B44A2}" dt="2025-05-08T08:40:14.529" v="813" actId="14100"/>
          <ac:spMkLst>
            <pc:docMk/>
            <pc:sldMk cId="2226916304" sldId="317"/>
            <ac:spMk id="14" creationId="{7A983F8B-7B26-4577-BCE6-5BAC079EFF94}"/>
          </ac:spMkLst>
        </pc:spChg>
        <pc:spChg chg="mod">
          <ac:chgData name="Iroda Mamashokirova" userId="3be1f0b6-cb0c-4053-83c1-5a82b40b65c0" providerId="ADAL" clId="{8339ADB1-D0BE-4334-9282-0EE3B91B44A2}" dt="2025-05-08T08:42:20.191" v="826" actId="20577"/>
          <ac:spMkLst>
            <pc:docMk/>
            <pc:sldMk cId="2226916304" sldId="317"/>
            <ac:spMk id="15" creationId="{DE007E2E-6771-4ACD-AAD7-E075CFB8C1C2}"/>
          </ac:spMkLst>
        </pc:spChg>
      </pc:sldChg>
      <pc:sldChg chg="modSp add mod">
        <pc:chgData name="Iroda Mamashokirova" userId="3be1f0b6-cb0c-4053-83c1-5a82b40b65c0" providerId="ADAL" clId="{8339ADB1-D0BE-4334-9282-0EE3B91B44A2}" dt="2025-05-07T09:25:08.237" v="726"/>
        <pc:sldMkLst>
          <pc:docMk/>
          <pc:sldMk cId="1920964229" sldId="318"/>
        </pc:sldMkLst>
        <pc:spChg chg="mod">
          <ac:chgData name="Iroda Mamashokirova" userId="3be1f0b6-cb0c-4053-83c1-5a82b40b65c0" providerId="ADAL" clId="{8339ADB1-D0BE-4334-9282-0EE3B91B44A2}" dt="2025-05-07T09:24:45.419" v="722"/>
          <ac:spMkLst>
            <pc:docMk/>
            <pc:sldMk cId="1920964229" sldId="318"/>
            <ac:spMk id="14" creationId="{7A983F8B-7B26-4577-BCE6-5BAC079EFF94}"/>
          </ac:spMkLst>
        </pc:spChg>
        <pc:spChg chg="mod">
          <ac:chgData name="Iroda Mamashokirova" userId="3be1f0b6-cb0c-4053-83c1-5a82b40b65c0" providerId="ADAL" clId="{8339ADB1-D0BE-4334-9282-0EE3B91B44A2}" dt="2025-05-07T09:25:08.237" v="726"/>
          <ac:spMkLst>
            <pc:docMk/>
            <pc:sldMk cId="1920964229" sldId="318"/>
            <ac:spMk id="15" creationId="{DE007E2E-6771-4ACD-AAD7-E075CFB8C1C2}"/>
          </ac:spMkLst>
        </pc:spChg>
      </pc:sldChg>
      <pc:sldChg chg="delSp modSp add mod">
        <pc:chgData name="Iroda Mamashokirova" userId="3be1f0b6-cb0c-4053-83c1-5a82b40b65c0" providerId="ADAL" clId="{8339ADB1-D0BE-4334-9282-0EE3B91B44A2}" dt="2025-05-08T08:34:59.579" v="803" actId="21"/>
        <pc:sldMkLst>
          <pc:docMk/>
          <pc:sldMk cId="1804657086" sldId="319"/>
        </pc:sldMkLst>
        <pc:spChg chg="mod">
          <ac:chgData name="Iroda Mamashokirova" userId="3be1f0b6-cb0c-4053-83c1-5a82b40b65c0" providerId="ADAL" clId="{8339ADB1-D0BE-4334-9282-0EE3B91B44A2}" dt="2025-05-08T08:34:56.288" v="802" actId="20577"/>
          <ac:spMkLst>
            <pc:docMk/>
            <pc:sldMk cId="1804657086" sldId="319"/>
            <ac:spMk id="14" creationId="{7A983F8B-7B26-4577-BCE6-5BAC079EFF94}"/>
          </ac:spMkLst>
        </pc:spChg>
        <pc:spChg chg="del">
          <ac:chgData name="Iroda Mamashokirova" userId="3be1f0b6-cb0c-4053-83c1-5a82b40b65c0" providerId="ADAL" clId="{8339ADB1-D0BE-4334-9282-0EE3B91B44A2}" dt="2025-05-08T08:34:59.579" v="803" actId="21"/>
          <ac:spMkLst>
            <pc:docMk/>
            <pc:sldMk cId="1804657086" sldId="319"/>
            <ac:spMk id="15" creationId="{DE007E2E-6771-4ACD-AAD7-E075CFB8C1C2}"/>
          </ac:spMkLst>
        </pc:spChg>
      </pc:sldChg>
      <pc:sldChg chg="modSp add mod">
        <pc:chgData name="Iroda Mamashokirova" userId="3be1f0b6-cb0c-4053-83c1-5a82b40b65c0" providerId="ADAL" clId="{8339ADB1-D0BE-4334-9282-0EE3B91B44A2}" dt="2025-05-08T08:51:55.875" v="893" actId="1076"/>
        <pc:sldMkLst>
          <pc:docMk/>
          <pc:sldMk cId="11079677" sldId="320"/>
        </pc:sldMkLst>
        <pc:spChg chg="mod">
          <ac:chgData name="Iroda Mamashokirova" userId="3be1f0b6-cb0c-4053-83c1-5a82b40b65c0" providerId="ADAL" clId="{8339ADB1-D0BE-4334-9282-0EE3B91B44A2}" dt="2025-05-08T08:51:54.279" v="892" actId="1076"/>
          <ac:spMkLst>
            <pc:docMk/>
            <pc:sldMk cId="11079677" sldId="320"/>
            <ac:spMk id="14" creationId="{7A983F8B-7B26-4577-BCE6-5BAC079EFF94}"/>
          </ac:spMkLst>
        </pc:spChg>
        <pc:spChg chg="mod">
          <ac:chgData name="Iroda Mamashokirova" userId="3be1f0b6-cb0c-4053-83c1-5a82b40b65c0" providerId="ADAL" clId="{8339ADB1-D0BE-4334-9282-0EE3B91B44A2}" dt="2025-05-08T08:51:55.875" v="893" actId="1076"/>
          <ac:spMkLst>
            <pc:docMk/>
            <pc:sldMk cId="11079677" sldId="320"/>
            <ac:spMk id="15" creationId="{DE007E2E-6771-4ACD-AAD7-E075CFB8C1C2}"/>
          </ac:spMkLst>
        </pc:spChg>
        <pc:picChg chg="mod">
          <ac:chgData name="Iroda Mamashokirova" userId="3be1f0b6-cb0c-4053-83c1-5a82b40b65c0" providerId="ADAL" clId="{8339ADB1-D0BE-4334-9282-0EE3B91B44A2}" dt="2025-05-08T08:47:44.634" v="867" actId="1076"/>
          <ac:picMkLst>
            <pc:docMk/>
            <pc:sldMk cId="11079677" sldId="320"/>
            <ac:picMk id="2" creationId="{00000000-0000-0000-0000-000000000000}"/>
          </ac:picMkLst>
        </pc:picChg>
      </pc:sldChg>
      <pc:sldChg chg="addSp delSp modSp add mod">
        <pc:chgData name="Iroda Mamashokirova" userId="3be1f0b6-cb0c-4053-83c1-5a82b40b65c0" providerId="ADAL" clId="{8339ADB1-D0BE-4334-9282-0EE3B91B44A2}" dt="2025-05-08T09:26:52.834" v="936" actId="14734"/>
        <pc:sldMkLst>
          <pc:docMk/>
          <pc:sldMk cId="51010109" sldId="321"/>
        </pc:sldMkLst>
        <pc:spChg chg="add mod">
          <ac:chgData name="Iroda Mamashokirova" userId="3be1f0b6-cb0c-4053-83c1-5a82b40b65c0" providerId="ADAL" clId="{8339ADB1-D0BE-4334-9282-0EE3B91B44A2}" dt="2025-05-08T09:25:55.624" v="921" actId="403"/>
          <ac:spMkLst>
            <pc:docMk/>
            <pc:sldMk cId="51010109" sldId="321"/>
            <ac:spMk id="9" creationId="{CAF75C61-A36E-EFD9-EE17-DE9E26491877}"/>
          </ac:spMkLst>
        </pc:spChg>
        <pc:spChg chg="mod">
          <ac:chgData name="Iroda Mamashokirova" userId="3be1f0b6-cb0c-4053-83c1-5a82b40b65c0" providerId="ADAL" clId="{8339ADB1-D0BE-4334-9282-0EE3B91B44A2}" dt="2025-05-08T09:26:34.143" v="931" actId="20577"/>
          <ac:spMkLst>
            <pc:docMk/>
            <pc:sldMk cId="51010109" sldId="321"/>
            <ac:spMk id="14" creationId="{7A983F8B-7B26-4577-BCE6-5BAC079EFF94}"/>
          </ac:spMkLst>
        </pc:spChg>
        <pc:graphicFrameChg chg="add mod">
          <ac:chgData name="Iroda Mamashokirova" userId="3be1f0b6-cb0c-4053-83c1-5a82b40b65c0" providerId="ADAL" clId="{8339ADB1-D0BE-4334-9282-0EE3B91B44A2}" dt="2025-05-08T09:24:40.541" v="903"/>
          <ac:graphicFrameMkLst>
            <pc:docMk/>
            <pc:sldMk cId="51010109" sldId="321"/>
            <ac:graphicFrameMk id="3" creationId="{E024896F-3658-29FA-56E7-322CA26A4547}"/>
          </ac:graphicFrameMkLst>
        </pc:graphicFrameChg>
        <pc:graphicFrameChg chg="add del mod modGraphic">
          <ac:chgData name="Iroda Mamashokirova" userId="3be1f0b6-cb0c-4053-83c1-5a82b40b65c0" providerId="ADAL" clId="{8339ADB1-D0BE-4334-9282-0EE3B91B44A2}" dt="2025-05-08T09:25:03.250" v="907" actId="21"/>
          <ac:graphicFrameMkLst>
            <pc:docMk/>
            <pc:sldMk cId="51010109" sldId="321"/>
            <ac:graphicFrameMk id="5" creationId="{3D56504C-5160-6B58-9180-173158CBE42F}"/>
          </ac:graphicFrameMkLst>
        </pc:graphicFrameChg>
        <pc:graphicFrameChg chg="add mod modGraphic">
          <ac:chgData name="Iroda Mamashokirova" userId="3be1f0b6-cb0c-4053-83c1-5a82b40b65c0" providerId="ADAL" clId="{8339ADB1-D0BE-4334-9282-0EE3B91B44A2}" dt="2025-05-08T09:26:52.834" v="936" actId="14734"/>
          <ac:graphicFrameMkLst>
            <pc:docMk/>
            <pc:sldMk cId="51010109" sldId="321"/>
            <ac:graphicFrameMk id="6" creationId="{419C6439-C8F3-2FDB-601E-8AFFB4029A10}"/>
          </ac:graphicFrameMkLst>
        </pc:graphicFrameChg>
        <pc:picChg chg="mod">
          <ac:chgData name="Iroda Mamashokirova" userId="3be1f0b6-cb0c-4053-83c1-5a82b40b65c0" providerId="ADAL" clId="{8339ADB1-D0BE-4334-9282-0EE3B91B44A2}" dt="2025-05-08T09:26:39.865" v="932" actId="1076"/>
          <ac:picMkLst>
            <pc:docMk/>
            <pc:sldMk cId="51010109" sldId="321"/>
            <ac:picMk id="2" creationId="{00000000-0000-0000-0000-000000000000}"/>
          </ac:picMkLst>
        </pc:picChg>
        <pc:picChg chg="del">
          <ac:chgData name="Iroda Mamashokirova" userId="3be1f0b6-cb0c-4053-83c1-5a82b40b65c0" providerId="ADAL" clId="{8339ADB1-D0BE-4334-9282-0EE3B91B44A2}" dt="2025-05-08T09:24:30.320" v="902" actId="478"/>
          <ac:picMkLst>
            <pc:docMk/>
            <pc:sldMk cId="51010109" sldId="321"/>
            <ac:picMk id="4" creationId="{4FC03874-D185-431D-EAA8-68CA9FA6D4CD}"/>
          </ac:picMkLst>
        </pc:picChg>
      </pc:sldChg>
    </pc:docChg>
  </pc:docChgLst>
  <pc:docChgLst>
    <pc:chgData name="Iroda Mamashokirova" userId="3be1f0b6-cb0c-4053-83c1-5a82b40b65c0" providerId="ADAL" clId="{4FE9A605-6C21-4A60-A949-BE8D979FD0E5}"/>
    <pc:docChg chg="undo custSel delSld modSld">
      <pc:chgData name="Iroda Mamashokirova" userId="3be1f0b6-cb0c-4053-83c1-5a82b40b65c0" providerId="ADAL" clId="{4FE9A605-6C21-4A60-A949-BE8D979FD0E5}" dt="2025-05-20T08:55:37.993" v="54" actId="1076"/>
      <pc:docMkLst>
        <pc:docMk/>
      </pc:docMkLst>
      <pc:sldChg chg="del">
        <pc:chgData name="Iroda Mamashokirova" userId="3be1f0b6-cb0c-4053-83c1-5a82b40b65c0" providerId="ADAL" clId="{4FE9A605-6C21-4A60-A949-BE8D979FD0E5}" dt="2025-05-20T08:51:52.750" v="1" actId="2696"/>
        <pc:sldMkLst>
          <pc:docMk/>
          <pc:sldMk cId="86754396" sldId="308"/>
        </pc:sldMkLst>
      </pc:sldChg>
      <pc:sldChg chg="del">
        <pc:chgData name="Iroda Mamashokirova" userId="3be1f0b6-cb0c-4053-83c1-5a82b40b65c0" providerId="ADAL" clId="{4FE9A605-6C21-4A60-A949-BE8D979FD0E5}" dt="2025-05-20T08:43:42.389" v="0" actId="2696"/>
        <pc:sldMkLst>
          <pc:docMk/>
          <pc:sldMk cId="1804657086" sldId="319"/>
        </pc:sldMkLst>
      </pc:sldChg>
      <pc:sldChg chg="modSp mod">
        <pc:chgData name="Iroda Mamashokirova" userId="3be1f0b6-cb0c-4053-83c1-5a82b40b65c0" providerId="ADAL" clId="{4FE9A605-6C21-4A60-A949-BE8D979FD0E5}" dt="2025-05-20T08:55:37.993" v="54" actId="1076"/>
        <pc:sldMkLst>
          <pc:docMk/>
          <pc:sldMk cId="2676964657" sldId="366"/>
        </pc:sldMkLst>
        <pc:spChg chg="mod">
          <ac:chgData name="Iroda Mamashokirova" userId="3be1f0b6-cb0c-4053-83c1-5a82b40b65c0" providerId="ADAL" clId="{4FE9A605-6C21-4A60-A949-BE8D979FD0E5}" dt="2025-05-20T08:55:23.997" v="46" actId="20577"/>
          <ac:spMkLst>
            <pc:docMk/>
            <pc:sldMk cId="2676964657" sldId="366"/>
            <ac:spMk id="94" creationId="{F08844BE-B139-46B2-9681-6CBBDE16F53B}"/>
          </ac:spMkLst>
        </pc:spChg>
        <pc:spChg chg="mod">
          <ac:chgData name="Iroda Mamashokirova" userId="3be1f0b6-cb0c-4053-83c1-5a82b40b65c0" providerId="ADAL" clId="{4FE9A605-6C21-4A60-A949-BE8D979FD0E5}" dt="2025-05-20T08:55:37.993" v="54" actId="1076"/>
          <ac:spMkLst>
            <pc:docMk/>
            <pc:sldMk cId="2676964657" sldId="366"/>
            <ac:spMk id="97" creationId="{1A2A8B45-19BE-4D42-9FB2-B05D73B904CA}"/>
          </ac:spMkLst>
        </pc:spChg>
        <pc:picChg chg="mod">
          <ac:chgData name="Iroda Mamashokirova" userId="3be1f0b6-cb0c-4053-83c1-5a82b40b65c0" providerId="ADAL" clId="{4FE9A605-6C21-4A60-A949-BE8D979FD0E5}" dt="2025-05-20T08:54:42.156" v="4" actId="1076"/>
          <ac:picMkLst>
            <pc:docMk/>
            <pc:sldMk cId="2676964657" sldId="366"/>
            <ac:picMk id="95" creationId="{8F30C31D-4909-4480-9D05-1302CA0DCA5C}"/>
          </ac:picMkLst>
        </pc:picChg>
      </pc:sldChg>
      <pc:sldChg chg="del">
        <pc:chgData name="Iroda Mamashokirova" userId="3be1f0b6-cb0c-4053-83c1-5a82b40b65c0" providerId="ADAL" clId="{4FE9A605-6C21-4A60-A949-BE8D979FD0E5}" dt="2025-05-20T08:52:06.158" v="2" actId="2696"/>
        <pc:sldMkLst>
          <pc:docMk/>
          <pc:sldMk cId="3082889804" sldId="396"/>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Graduates Statistics</c:v>
                </c:pt>
              </c:strCache>
            </c:strRef>
          </c:tx>
          <c:spPr>
            <a:solidFill>
              <a:schemeClr val="accent1"/>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18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eparator>, </c:separator>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Banking and Finance</c:v>
                </c:pt>
                <c:pt idx="1">
                  <c:v>Audit and Consulting</c:v>
                </c:pt>
                <c:pt idx="2">
                  <c:v>Education and Research</c:v>
                </c:pt>
                <c:pt idx="3">
                  <c:v>Government and International</c:v>
                </c:pt>
                <c:pt idx="4">
                  <c:v>IT and Startups</c:v>
                </c:pt>
                <c:pt idx="5">
                  <c:v>Other</c:v>
                </c:pt>
              </c:strCache>
            </c:strRef>
          </c:cat>
          <c:val>
            <c:numRef>
              <c:f>Sheet1!$B$2:$B$7</c:f>
              <c:numCache>
                <c:formatCode>General</c:formatCode>
                <c:ptCount val="6"/>
                <c:pt idx="0">
                  <c:v>32</c:v>
                </c:pt>
                <c:pt idx="1">
                  <c:v>7</c:v>
                </c:pt>
                <c:pt idx="2">
                  <c:v>4</c:v>
                </c:pt>
                <c:pt idx="3">
                  <c:v>3</c:v>
                </c:pt>
                <c:pt idx="4">
                  <c:v>2</c:v>
                </c:pt>
                <c:pt idx="5">
                  <c:v>2</c:v>
                </c:pt>
              </c:numCache>
            </c:numRef>
          </c:val>
          <c:extLst>
            <c:ext xmlns:c16="http://schemas.microsoft.com/office/drawing/2014/chart" uri="{C3380CC4-5D6E-409C-BE32-E72D297353CC}">
              <c16:uniqueId val="{00000000-398E-438B-85A2-890E52B46BCA}"/>
            </c:ext>
          </c:extLst>
        </c:ser>
        <c:dLbls>
          <c:showLegendKey val="0"/>
          <c:showVal val="0"/>
          <c:showCatName val="0"/>
          <c:showSerName val="0"/>
          <c:showPercent val="0"/>
          <c:showBubbleSize val="0"/>
        </c:dLbls>
        <c:gapWidth val="182"/>
        <c:axId val="198767823"/>
        <c:axId val="198771183"/>
      </c:barChart>
      <c:valAx>
        <c:axId val="198771183"/>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1" i="0" u="none" strike="noStrike" kern="1200" baseline="0">
                <a:solidFill>
                  <a:schemeClr val="bg1"/>
                </a:solidFill>
                <a:latin typeface="+mn-lt"/>
                <a:ea typeface="+mn-ea"/>
                <a:cs typeface="+mn-cs"/>
              </a:defRPr>
            </a:pPr>
            <a:endParaRPr lang="en-US"/>
          </a:p>
        </c:txPr>
        <c:crossAx val="198767823"/>
        <c:crosses val="autoZero"/>
        <c:crossBetween val="between"/>
      </c:valAx>
      <c:catAx>
        <c:axId val="19876782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1" i="0" u="none" strike="noStrike" kern="1200" baseline="0">
                <a:solidFill>
                  <a:schemeClr val="bg1"/>
                </a:solidFill>
                <a:latin typeface="+mn-lt"/>
                <a:ea typeface="+mn-ea"/>
                <a:cs typeface="+mn-cs"/>
              </a:defRPr>
            </a:pPr>
            <a:endParaRPr lang="en-US"/>
          </a:p>
        </c:txPr>
        <c:crossAx val="198771183"/>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Industries</a:t>
            </a:r>
            <a:r>
              <a:rPr lang="en-US" baseline="0"/>
              <a:t> where BBA graduates employed</a:t>
            </a:r>
            <a:endParaRPr lang="en-US"/>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Share of total</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5073-460C-8AD4-AB213831B80C}"/>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5073-460C-8AD4-AB213831B80C}"/>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5073-460C-8AD4-AB213831B80C}"/>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5073-460C-8AD4-AB213831B80C}"/>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5073-460C-8AD4-AB213831B80C}"/>
              </c:ext>
            </c:extLst>
          </c:dPt>
          <c:dPt>
            <c:idx val="5"/>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5073-460C-8AD4-AB213831B80C}"/>
              </c:ext>
            </c:extLst>
          </c:dPt>
          <c:dPt>
            <c:idx val="6"/>
            <c:bubble3D val="0"/>
            <c:spPr>
              <a:solidFill>
                <a:schemeClr val="accent1">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D-5073-460C-8AD4-AB213831B80C}"/>
              </c:ext>
            </c:extLst>
          </c:dPt>
          <c:dPt>
            <c:idx val="7"/>
            <c:bubble3D val="0"/>
            <c:spPr>
              <a:solidFill>
                <a:schemeClr val="accent2">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F-5073-460C-8AD4-AB213831B80C}"/>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Sheet1!$A$2:$A$9</c:f>
              <c:strCache>
                <c:ptCount val="8"/>
                <c:pt idx="0">
                  <c:v>Logistics &amp; supply chain</c:v>
                </c:pt>
                <c:pt idx="1">
                  <c:v>Marketing and Sales</c:v>
                </c:pt>
                <c:pt idx="2">
                  <c:v>Manufacturing &amp; construction</c:v>
                </c:pt>
                <c:pt idx="3">
                  <c:v>Government</c:v>
                </c:pt>
                <c:pt idx="4">
                  <c:v>Education &amp; training</c:v>
                </c:pt>
                <c:pt idx="5">
                  <c:v>Professional services (audit, legal, consulting)</c:v>
                </c:pt>
                <c:pt idx="6">
                  <c:v>International companies / projects </c:v>
                </c:pt>
                <c:pt idx="7">
                  <c:v>Private Business </c:v>
                </c:pt>
              </c:strCache>
            </c:strRef>
          </c:cat>
          <c:val>
            <c:numRef>
              <c:f>Sheet1!$B$2:$B$9</c:f>
              <c:numCache>
                <c:formatCode>0%</c:formatCode>
                <c:ptCount val="8"/>
                <c:pt idx="0">
                  <c:v>0.1702127659574468</c:v>
                </c:pt>
                <c:pt idx="1">
                  <c:v>0.14893617021276595</c:v>
                </c:pt>
                <c:pt idx="2">
                  <c:v>0.1276595744680851</c:v>
                </c:pt>
                <c:pt idx="3">
                  <c:v>0.1276595744680851</c:v>
                </c:pt>
                <c:pt idx="4">
                  <c:v>0.10638297872340426</c:v>
                </c:pt>
                <c:pt idx="5">
                  <c:v>0.10638297872340426</c:v>
                </c:pt>
                <c:pt idx="6">
                  <c:v>0.10638297872340426</c:v>
                </c:pt>
                <c:pt idx="7">
                  <c:v>0.10638297872340426</c:v>
                </c:pt>
              </c:numCache>
            </c:numRef>
          </c:val>
          <c:extLst>
            <c:ext xmlns:c16="http://schemas.microsoft.com/office/drawing/2014/chart" uri="{C3380CC4-5D6E-409C-BE32-E72D297353CC}">
              <c16:uniqueId val="{00000010-5073-460C-8AD4-AB213831B80C}"/>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6366431468793674"/>
          <c:y val="0.38886751323239127"/>
          <c:w val="0.32644567156378185"/>
          <c:h val="0.34827287032147208"/>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D13699-8A84-483A-8297-DFFF5B8FCAE4}" type="datetimeFigureOut">
              <a:rPr lang="en-US" smtClean="0"/>
              <a:t>5/20/2025</a:t>
            </a:fld>
            <a:endParaRPr lang="en-US"/>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F1042D-2ED1-473B-A35A-AC0345268EA7}" type="slidenum">
              <a:rPr lang="en-US" smtClean="0"/>
              <a:t>‹#›</a:t>
            </a:fld>
            <a:endParaRPr lang="en-US"/>
          </a:p>
        </p:txBody>
      </p:sp>
    </p:spTree>
    <p:extLst>
      <p:ext uri="{BB962C8B-B14F-4D97-AF65-F5344CB8AC3E}">
        <p14:creationId xmlns:p14="http://schemas.microsoft.com/office/powerpoint/2010/main" val="1942106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jobs.accaglobal.com/"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6134741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25621660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4976415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1115800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36934896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42583950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29477257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Association of Chartered Certified Accountants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4136357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25672671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951135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6665457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23103369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2494201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Electives (Y1):</a:t>
            </a:r>
            <a:r>
              <a:rPr lang="en-US" b="1" u="none" dirty="0"/>
              <a:t> </a:t>
            </a:r>
            <a:r>
              <a:rPr lang="en-US" dirty="0" err="1"/>
              <a:t>Globalisation</a:t>
            </a:r>
            <a:r>
              <a:rPr lang="en-US" dirty="0"/>
              <a:t>, English Literature, Introduction to Philosophy, Career and Personal Development, Introduction to Programming with Python.</a:t>
            </a:r>
          </a:p>
          <a:p>
            <a:r>
              <a:rPr lang="en-US" b="1" u="sng" dirty="0"/>
              <a:t>Electives (Y2):</a:t>
            </a:r>
            <a:r>
              <a:rPr lang="en-US" b="1" u="none" dirty="0"/>
              <a:t> </a:t>
            </a:r>
            <a:r>
              <a:rPr lang="en-US" dirty="0"/>
              <a:t>Data Analysis with Advanced Excel, Human Resource Management, Communication in Teams, Introduction to Communications and PR, Introduction to Sustainability</a:t>
            </a:r>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30473059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Electives (Y3):</a:t>
            </a:r>
            <a:r>
              <a:rPr lang="en-US" b="1" u="none" dirty="0"/>
              <a:t> </a:t>
            </a:r>
            <a:r>
              <a:rPr lang="en-US" b="0" u="none" dirty="0"/>
              <a:t>Entrepreneurship, Foundations of Project Management, Data Visualization with Tableau, Banks and Other Financial Intermediaries, Global Business and Sustainability, </a:t>
            </a:r>
            <a:r>
              <a:rPr lang="en-US" b="0" u="none" dirty="0" err="1"/>
              <a:t>Organisational</a:t>
            </a:r>
            <a:r>
              <a:rPr lang="en-US" b="0" u="none" dirty="0"/>
              <a:t> </a:t>
            </a:r>
            <a:r>
              <a:rPr lang="en-US" b="0" u="none" dirty="0" err="1"/>
              <a:t>Behaviour</a:t>
            </a:r>
            <a:r>
              <a:rPr lang="en-US" b="0" u="none" dirty="0"/>
              <a:t>, Principles of Supply Chain Management, Environmental Economics </a:t>
            </a:r>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7780929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23208471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dirty="0"/>
              <a:t>ACCA members and  affiliates ONLY need to complete TWO modules and a compulsory Capstone project module to get their MSc in Professional Accountancy. Founded in 1836, the University of London is one of the oldest and most prestigious in the UK – and it has a long history of making its degrees accessible to students all over the world. Their past students include SEVEN Nobel Prize winners, including Nelson Mandela. University of London has more than 50,000 students in 180 countries. So no need to relocate as you can study where you live.</a:t>
            </a:r>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1885266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u="none"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35638378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u="none"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731135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41363572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effectLst/>
              </a:rPr>
              <a:t>Statistics for 2025</a:t>
            </a:r>
            <a:r>
              <a:rPr lang="en-US" dirty="0">
                <a:effectLst/>
              </a:rPr>
              <a:t>:</a:t>
            </a:r>
          </a:p>
          <a:p>
            <a:r>
              <a:rPr lang="en-US" dirty="0">
                <a:effectLst/>
              </a:rPr>
              <a:t>Large Companies 4,684</a:t>
            </a:r>
          </a:p>
          <a:p>
            <a:r>
              <a:rPr lang="en-US" dirty="0">
                <a:effectLst/>
              </a:rPr>
              <a:t>Commercial Banks 33</a:t>
            </a:r>
          </a:p>
          <a:p>
            <a:r>
              <a:rPr lang="en-US" dirty="0">
                <a:effectLst/>
              </a:rPr>
              <a:t>Insurance Companies 35</a:t>
            </a:r>
          </a:p>
          <a:p>
            <a:r>
              <a:rPr lang="en-US" dirty="0">
                <a:effectLst/>
              </a:rPr>
              <a:t>State-Owned Enterprises ~2,541</a:t>
            </a:r>
            <a:endParaRPr lang="en-US" b="0" u="none"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4014053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24562231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Companies or organizations based in Uzbekistan that have been officially approved by the ACCA as meeting specific standards for supporting ACCA students or members.</a:t>
            </a:r>
          </a:p>
          <a:p>
            <a:r>
              <a:rPr lang="en-US" b="0" dirty="0"/>
              <a:t>This accreditation means that the employer:</a:t>
            </a:r>
          </a:p>
          <a:p>
            <a:pPr>
              <a:buFont typeface="Arial" panose="020B0604020202020204" pitchFamily="34" charset="0"/>
              <a:buChar char="•"/>
            </a:pPr>
            <a:r>
              <a:rPr lang="en-US" b="0" dirty="0"/>
              <a:t>Provides high-quality training and professional development for employees pursuing the ACCA qualification</a:t>
            </a:r>
          </a:p>
          <a:p>
            <a:pPr>
              <a:buFont typeface="Arial" panose="020B0604020202020204" pitchFamily="34" charset="0"/>
              <a:buChar char="•"/>
            </a:pPr>
            <a:r>
              <a:rPr lang="en-US" b="0" dirty="0"/>
              <a:t>Offers relevant work experience that counts toward ACCA membership requirements</a:t>
            </a:r>
          </a:p>
          <a:p>
            <a:pPr>
              <a:buFont typeface="Arial" panose="020B0604020202020204" pitchFamily="34" charset="0"/>
              <a:buChar char="•"/>
            </a:pPr>
            <a:r>
              <a:rPr lang="en-US" b="0" dirty="0"/>
              <a:t>Is recognized by ACCA as a good environment for accounting and finance professionals</a:t>
            </a:r>
          </a:p>
          <a:p>
            <a:r>
              <a:rPr lang="en-US" b="0" dirty="0"/>
              <a:t>In short, working for an ACCA-accredited employer in Uzbekistan helps students and professionals progress more smoothly toward becoming fully qualified ACCA members.</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36235111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u="none" dirty="0"/>
              <a:t>According to ACCA's global research</a:t>
            </a:r>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5206255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595959"/>
                </a:solidFill>
                <a:effectLst/>
                <a:latin typeface="proxima-nova"/>
              </a:rPr>
              <a:t> </a:t>
            </a:r>
            <a:r>
              <a:rPr lang="en-US" b="0" i="0" u="none" strike="noStrike" dirty="0">
                <a:solidFill>
                  <a:srgbClr val="C80000"/>
                </a:solidFill>
                <a:effectLst/>
                <a:latin typeface="proxima-nova"/>
                <a:hlinkClick r:id="rId3"/>
              </a:rPr>
              <a:t>ACCA Careers</a:t>
            </a:r>
            <a:r>
              <a:rPr lang="en-US" b="0" i="0" dirty="0">
                <a:solidFill>
                  <a:srgbClr val="595959"/>
                </a:solidFill>
                <a:effectLst/>
                <a:latin typeface="proxima-nova"/>
              </a:rPr>
              <a:t> one of the world’s leading employability sites for finance professionals.</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11165614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15778774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37</a:t>
            </a:fld>
            <a:endParaRPr lang="en-US"/>
          </a:p>
        </p:txBody>
      </p:sp>
    </p:spTree>
    <p:extLst>
      <p:ext uri="{BB962C8B-B14F-4D97-AF65-F5344CB8AC3E}">
        <p14:creationId xmlns:p14="http://schemas.microsoft.com/office/powerpoint/2010/main" val="5858599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73E266-74AD-582B-26FB-68422A1AEF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BE5985-E108-A5AE-80AB-6151E2B30D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9F8F6E-78F0-7F7F-54F6-9FAD3602649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3AD6158-EC0D-B31B-858F-643FD21FBA38}"/>
              </a:ext>
            </a:extLst>
          </p:cNvPr>
          <p:cNvSpPr>
            <a:spLocks noGrp="1"/>
          </p:cNvSpPr>
          <p:nvPr>
            <p:ph type="sldNum" sz="quarter" idx="10"/>
          </p:nvPr>
        </p:nvSpPr>
        <p:spPr/>
        <p:txBody>
          <a:bodyPr/>
          <a:lstStyle/>
          <a:p>
            <a:fld id="{F7021451-1387-4CA6-816F-3879F97B5CBC}" type="slidenum">
              <a:rPr lang="en-US"/>
              <a:t>38</a:t>
            </a:fld>
            <a:endParaRPr lang="en-US"/>
          </a:p>
        </p:txBody>
      </p:sp>
    </p:spTree>
    <p:extLst>
      <p:ext uri="{BB962C8B-B14F-4D97-AF65-F5344CB8AC3E}">
        <p14:creationId xmlns:p14="http://schemas.microsoft.com/office/powerpoint/2010/main" val="4263768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7F0193-D4B0-E574-F32E-FB09A9633D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FB6E54-5456-09A0-8AC4-8EFC9DF195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3E5800-EA81-935E-339A-B38E6DFD6F5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990B945-5315-1610-485B-4144DA937D18}"/>
              </a:ext>
            </a:extLst>
          </p:cNvPr>
          <p:cNvSpPr>
            <a:spLocks noGrp="1"/>
          </p:cNvSpPr>
          <p:nvPr>
            <p:ph type="sldNum" sz="quarter" idx="10"/>
          </p:nvPr>
        </p:nvSpPr>
        <p:spPr/>
        <p:txBody>
          <a:bodyPr/>
          <a:lstStyle/>
          <a:p>
            <a:fld id="{F7021451-1387-4CA6-816F-3879F97B5CBC}" type="slidenum">
              <a:rPr lang="en-US"/>
              <a:t>39</a:t>
            </a:fld>
            <a:endParaRPr lang="en-US"/>
          </a:p>
        </p:txBody>
      </p:sp>
    </p:spTree>
    <p:extLst>
      <p:ext uri="{BB962C8B-B14F-4D97-AF65-F5344CB8AC3E}">
        <p14:creationId xmlns:p14="http://schemas.microsoft.com/office/powerpoint/2010/main" val="32477102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5858599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57C7F5-9218-81E1-9E62-8A7A789C8A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0B1180-E85C-01B2-2586-E206E41C57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CED0F3-1662-0121-2188-B6EA2F8E193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9DFBD56-6047-05D3-1FAE-039A2EDD3716}"/>
              </a:ext>
            </a:extLst>
          </p:cNvPr>
          <p:cNvSpPr>
            <a:spLocks noGrp="1"/>
          </p:cNvSpPr>
          <p:nvPr>
            <p:ph type="sldNum" sz="quarter" idx="10"/>
          </p:nvPr>
        </p:nvSpPr>
        <p:spPr/>
        <p:txBody>
          <a:bodyPr/>
          <a:lstStyle/>
          <a:p>
            <a:fld id="{F7021451-1387-4CA6-816F-3879F97B5CBC}" type="slidenum">
              <a:rPr lang="en-US"/>
              <a:t>40</a:t>
            </a:fld>
            <a:endParaRPr lang="en-US"/>
          </a:p>
        </p:txBody>
      </p:sp>
    </p:spTree>
    <p:extLst>
      <p:ext uri="{BB962C8B-B14F-4D97-AF65-F5344CB8AC3E}">
        <p14:creationId xmlns:p14="http://schemas.microsoft.com/office/powerpoint/2010/main" val="23844735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Electives (Y1):</a:t>
            </a:r>
            <a:r>
              <a:rPr lang="en-US" b="1" u="none" dirty="0"/>
              <a:t> </a:t>
            </a:r>
            <a:r>
              <a:rPr lang="en-US" dirty="0" err="1"/>
              <a:t>Globalisation</a:t>
            </a:r>
            <a:r>
              <a:rPr lang="en-US" dirty="0"/>
              <a:t>, English Literature, Introduction to Philosophy, Career and Personal Development, Introduction to Programming with Python.</a:t>
            </a:r>
          </a:p>
          <a:p>
            <a:r>
              <a:rPr lang="en-US" b="1" u="sng" dirty="0"/>
              <a:t>Electives (Y2):</a:t>
            </a:r>
            <a:r>
              <a:rPr lang="en-US" b="1" u="none" dirty="0"/>
              <a:t> </a:t>
            </a:r>
            <a:r>
              <a:rPr lang="en-US" dirty="0"/>
              <a:t>Data Analysis with Advanced Excel, Human Resource Management, Communication in Teams, Introduction to Communications and PR, Introduction to Sustainability</a:t>
            </a:r>
          </a:p>
        </p:txBody>
      </p:sp>
      <p:sp>
        <p:nvSpPr>
          <p:cNvPr id="4" name="Slide Number Placeholder 3"/>
          <p:cNvSpPr>
            <a:spLocks noGrp="1"/>
          </p:cNvSpPr>
          <p:nvPr>
            <p:ph type="sldNum" sz="quarter" idx="10"/>
          </p:nvPr>
        </p:nvSpPr>
        <p:spPr/>
        <p:txBody>
          <a:bodyPr/>
          <a:lstStyle/>
          <a:p>
            <a:fld id="{F7021451-1387-4CA6-816F-3879F97B5CBC}" type="slidenum">
              <a:rPr lang="en-US"/>
              <a:t>41</a:t>
            </a:fld>
            <a:endParaRPr lang="en-US"/>
          </a:p>
        </p:txBody>
      </p:sp>
    </p:spTree>
    <p:extLst>
      <p:ext uri="{BB962C8B-B14F-4D97-AF65-F5344CB8AC3E}">
        <p14:creationId xmlns:p14="http://schemas.microsoft.com/office/powerpoint/2010/main" val="30473059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Electives (Y3):</a:t>
            </a:r>
            <a:r>
              <a:rPr lang="en-US" b="1" u="none" dirty="0"/>
              <a:t> </a:t>
            </a:r>
            <a:r>
              <a:rPr lang="en-US" b="0" u="none" dirty="0"/>
              <a:t>Entrepreneurship, Foundations of Project Management, Data Visualization with Tableau, Banks and Other Financial Intermediaries, Global Business and Sustainability, </a:t>
            </a:r>
            <a:r>
              <a:rPr lang="en-US" b="0" u="none" dirty="0" err="1"/>
              <a:t>Organisational</a:t>
            </a:r>
            <a:r>
              <a:rPr lang="en-US" b="0" u="none" dirty="0"/>
              <a:t> </a:t>
            </a:r>
            <a:r>
              <a:rPr lang="en-US" b="0" u="none" dirty="0" err="1"/>
              <a:t>Behaviour</a:t>
            </a:r>
            <a:r>
              <a:rPr lang="en-US" b="0" u="none" dirty="0"/>
              <a:t>, Principles of Supply Chain Management, Environmental Economics </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42</a:t>
            </a:fld>
            <a:endParaRPr lang="en-US"/>
          </a:p>
        </p:txBody>
      </p:sp>
    </p:spTree>
    <p:extLst>
      <p:ext uri="{BB962C8B-B14F-4D97-AF65-F5344CB8AC3E}">
        <p14:creationId xmlns:p14="http://schemas.microsoft.com/office/powerpoint/2010/main" val="39098215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43</a:t>
            </a:fld>
            <a:endParaRPr lang="en-US"/>
          </a:p>
        </p:txBody>
      </p:sp>
    </p:spTree>
    <p:extLst>
      <p:ext uri="{BB962C8B-B14F-4D97-AF65-F5344CB8AC3E}">
        <p14:creationId xmlns:p14="http://schemas.microsoft.com/office/powerpoint/2010/main" val="41429997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44</a:t>
            </a:fld>
            <a:endParaRPr lang="en-US"/>
          </a:p>
        </p:txBody>
      </p:sp>
    </p:spTree>
    <p:extLst>
      <p:ext uri="{BB962C8B-B14F-4D97-AF65-F5344CB8AC3E}">
        <p14:creationId xmlns:p14="http://schemas.microsoft.com/office/powerpoint/2010/main" val="16134741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31546A-F5AC-950B-EBA7-9507EA45F7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0BD60C-E5CD-C8DA-053A-78B4888052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4BF16B-E617-F7AB-5E9C-57E99F11C08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CC30BE0-73C0-6D49-DEEB-D699D48608C3}"/>
              </a:ext>
            </a:extLst>
          </p:cNvPr>
          <p:cNvSpPr>
            <a:spLocks noGrp="1"/>
          </p:cNvSpPr>
          <p:nvPr>
            <p:ph type="sldNum" sz="quarter" idx="10"/>
          </p:nvPr>
        </p:nvSpPr>
        <p:spPr/>
        <p:txBody>
          <a:bodyPr/>
          <a:lstStyle/>
          <a:p>
            <a:fld id="{F7021451-1387-4CA6-816F-3879F97B5CBC}" type="slidenum">
              <a:rPr lang="en-US"/>
              <a:t>45</a:t>
            </a:fld>
            <a:endParaRPr lang="en-US"/>
          </a:p>
        </p:txBody>
      </p:sp>
    </p:spTree>
    <p:extLst>
      <p:ext uri="{BB962C8B-B14F-4D97-AF65-F5344CB8AC3E}">
        <p14:creationId xmlns:p14="http://schemas.microsoft.com/office/powerpoint/2010/main" val="28639376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47</a:t>
            </a:fld>
            <a:endParaRPr lang="en-US"/>
          </a:p>
        </p:txBody>
      </p:sp>
    </p:spTree>
    <p:extLst>
      <p:ext uri="{BB962C8B-B14F-4D97-AF65-F5344CB8AC3E}">
        <p14:creationId xmlns:p14="http://schemas.microsoft.com/office/powerpoint/2010/main" val="29477257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1AC986-C236-9EAE-C008-5FD0266E7E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7707B9-97BF-8EBF-2929-345BD700EA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22233C-DB8D-B29B-7138-D1EEBFDA34B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29FF421-99FC-1068-1E52-1F0F38A6319B}"/>
              </a:ext>
            </a:extLst>
          </p:cNvPr>
          <p:cNvSpPr>
            <a:spLocks noGrp="1"/>
          </p:cNvSpPr>
          <p:nvPr>
            <p:ph type="sldNum" sz="quarter" idx="10"/>
          </p:nvPr>
        </p:nvSpPr>
        <p:spPr/>
        <p:txBody>
          <a:bodyPr/>
          <a:lstStyle/>
          <a:p>
            <a:fld id="{F7021451-1387-4CA6-816F-3879F97B5CBC}" type="slidenum">
              <a:rPr lang="en-US"/>
              <a:t>49</a:t>
            </a:fld>
            <a:endParaRPr lang="en-US"/>
          </a:p>
        </p:txBody>
      </p:sp>
    </p:spTree>
    <p:extLst>
      <p:ext uri="{BB962C8B-B14F-4D97-AF65-F5344CB8AC3E}">
        <p14:creationId xmlns:p14="http://schemas.microsoft.com/office/powerpoint/2010/main" val="15638206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Electives (Y1):</a:t>
            </a:r>
            <a:r>
              <a:rPr lang="en-US" b="1" u="none" dirty="0"/>
              <a:t> </a:t>
            </a:r>
            <a:r>
              <a:rPr lang="en-US" dirty="0" err="1"/>
              <a:t>Globalisation</a:t>
            </a:r>
            <a:r>
              <a:rPr lang="en-US" dirty="0"/>
              <a:t>, English Literature, Introduction to Philosophy, Career and Personal Development, Introduction to Programming with Python.</a:t>
            </a:r>
          </a:p>
          <a:p>
            <a:r>
              <a:rPr lang="en-US" b="1" u="sng" dirty="0"/>
              <a:t>Electives (Y2):</a:t>
            </a:r>
            <a:r>
              <a:rPr lang="en-US" b="1" u="none" dirty="0"/>
              <a:t> </a:t>
            </a:r>
            <a:r>
              <a:rPr lang="en-US" dirty="0"/>
              <a:t>Data Analysis with Advanced Excel, Human Resource Management, Communication in Teams, Introduction to Communications and PR, Introduction to Sustainability</a:t>
            </a:r>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304730592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50</a:t>
            </a:fld>
            <a:endParaRPr lang="en-US"/>
          </a:p>
        </p:txBody>
      </p:sp>
    </p:spTree>
    <p:extLst>
      <p:ext uri="{BB962C8B-B14F-4D97-AF65-F5344CB8AC3E}">
        <p14:creationId xmlns:p14="http://schemas.microsoft.com/office/powerpoint/2010/main" val="36934896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51</a:t>
            </a:fld>
            <a:endParaRPr lang="en-US"/>
          </a:p>
        </p:txBody>
      </p:sp>
    </p:spTree>
    <p:extLst>
      <p:ext uri="{BB962C8B-B14F-4D97-AF65-F5344CB8AC3E}">
        <p14:creationId xmlns:p14="http://schemas.microsoft.com/office/powerpoint/2010/main" val="58585998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52</a:t>
            </a:fld>
            <a:endParaRPr lang="en-US"/>
          </a:p>
        </p:txBody>
      </p:sp>
    </p:spTree>
    <p:extLst>
      <p:ext uri="{BB962C8B-B14F-4D97-AF65-F5344CB8AC3E}">
        <p14:creationId xmlns:p14="http://schemas.microsoft.com/office/powerpoint/2010/main" val="256726716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Electives (Y1):</a:t>
            </a:r>
            <a:r>
              <a:rPr lang="en-US" b="1" u="none" dirty="0"/>
              <a:t> </a:t>
            </a:r>
            <a:r>
              <a:rPr lang="en-US" dirty="0" err="1"/>
              <a:t>Globalisation</a:t>
            </a:r>
            <a:r>
              <a:rPr lang="en-US" dirty="0"/>
              <a:t>, English Literature, Introduction to Philosophy, Career and Personal Development, Introduction to Programming with Python.</a:t>
            </a:r>
          </a:p>
          <a:p>
            <a:pPr>
              <a:buNone/>
            </a:pPr>
            <a:r>
              <a:rPr lang="en-US" b="1" u="sng" dirty="0"/>
              <a:t>Electives (Y2): </a:t>
            </a:r>
            <a:r>
              <a:rPr lang="en-GB" sz="1800" dirty="0">
                <a:effectLst/>
                <a:latin typeface="Arial" panose="020B0604020202020204" pitchFamily="34" charset="0"/>
                <a:ea typeface="Times New Roman" panose="02020603050405020304" pitchFamily="18" charset="0"/>
                <a:cs typeface="Arial" panose="020B0604020202020204" pitchFamily="34" charset="0"/>
              </a:rPr>
              <a:t>Financial Accounting,</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GB" sz="1800" dirty="0">
                <a:effectLst/>
                <a:latin typeface="Arial" panose="020B0604020202020204" pitchFamily="34" charset="0"/>
                <a:ea typeface="Times New Roman" panose="02020603050405020304" pitchFamily="18" charset="0"/>
                <a:cs typeface="Arial" panose="020B0604020202020204" pitchFamily="34" charset="0"/>
              </a:rPr>
              <a:t>Introduction to Financial Markets and Institutions,</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GB" sz="1800" dirty="0">
                <a:effectLst/>
                <a:latin typeface="Arial" panose="020B0604020202020204" pitchFamily="34" charset="0"/>
                <a:ea typeface="Times New Roman" panose="02020603050405020304" pitchFamily="18" charset="0"/>
                <a:cs typeface="Arial" panose="020B0604020202020204" pitchFamily="34" charset="0"/>
              </a:rPr>
              <a:t>Data Analysis with Advanced Excel</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a:buNone/>
            </a:pPr>
            <a:r>
              <a:rPr lang="en-GB" sz="1800" dirty="0">
                <a:effectLst/>
                <a:latin typeface="Arial" panose="020B0604020202020204" pitchFamily="34" charset="0"/>
                <a:ea typeface="Times New Roman" panose="02020603050405020304" pitchFamily="18" charset="0"/>
                <a:cs typeface="Arial" panose="020B0604020202020204" pitchFamily="34" charset="0"/>
              </a:rPr>
              <a:t>Communication in Teams, Introduction to Communications and PR</a:t>
            </a:r>
            <a:r>
              <a:rPr lang="en-GB" sz="1800" i="1" dirty="0">
                <a:effectLst/>
                <a:latin typeface="Arial" panose="020B0604020202020204" pitchFamily="34" charset="0"/>
                <a:ea typeface="Times New Roman" panose="02020603050405020304" pitchFamily="18" charset="0"/>
                <a:cs typeface="Arial" panose="020B0604020202020204" pitchFamily="34" charset="0"/>
              </a:rPr>
              <a:t>, </a:t>
            </a:r>
            <a:r>
              <a:rPr lang="en-GB" sz="1800" dirty="0">
                <a:effectLst/>
                <a:latin typeface="Arial" panose="020B0604020202020204" pitchFamily="34" charset="0"/>
                <a:ea typeface="Times New Roman" panose="02020603050405020304" pitchFamily="18" charset="0"/>
                <a:cs typeface="Arial" panose="020B0604020202020204" pitchFamily="34" charset="0"/>
              </a:rPr>
              <a:t>Introduction to Sustainability</a:t>
            </a:r>
            <a:r>
              <a:rPr lang="en-GB" sz="1800" i="1" dirty="0">
                <a:effectLst/>
                <a:latin typeface="Arial" panose="020B0604020202020204" pitchFamily="34" charset="0"/>
                <a:ea typeface="Times New Roman" panose="02020603050405020304" pitchFamily="18" charset="0"/>
                <a:cs typeface="Arial" panose="020B0604020202020204" pitchFamily="34" charset="0"/>
              </a:rPr>
              <a:t>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53</a:t>
            </a:fld>
            <a:endParaRPr lang="en-US"/>
          </a:p>
        </p:txBody>
      </p:sp>
    </p:spTree>
    <p:extLst>
      <p:ext uri="{BB962C8B-B14F-4D97-AF65-F5344CB8AC3E}">
        <p14:creationId xmlns:p14="http://schemas.microsoft.com/office/powerpoint/2010/main" val="304730592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u="sng" dirty="0"/>
              <a:t>Electives (Y3): </a:t>
            </a:r>
            <a:r>
              <a:rPr lang="en-GB"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Data Visualization with Tableau</a:t>
            </a:r>
            <a:r>
              <a:rPr lang="en-GB" sz="18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r>
              <a:rPr lang="en-GB"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Business Information Systems</a:t>
            </a:r>
            <a:r>
              <a:rPr lang="en-GB" sz="18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r>
              <a:rPr lang="en-GB"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Management Accounting</a:t>
            </a:r>
            <a:r>
              <a:rPr lang="en-GB"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GB" sz="1800" dirty="0">
                <a:effectLst/>
                <a:latin typeface="Arial" panose="020B0604020202020204" pitchFamily="34" charset="0"/>
                <a:ea typeface="Times New Roman" panose="02020603050405020304" pitchFamily="18" charset="0"/>
                <a:cs typeface="Arial" panose="020B0604020202020204" pitchFamily="34" charset="0"/>
              </a:rPr>
              <a:t>Principles of Supply Chain Management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a:buNone/>
            </a:pPr>
            <a:r>
              <a:rPr lang="en-GB" sz="1800" dirty="0">
                <a:effectLst/>
                <a:latin typeface="Arial" panose="020B0604020202020204" pitchFamily="34" charset="0"/>
                <a:ea typeface="Times New Roman" panose="02020603050405020304" pitchFamily="18" charset="0"/>
                <a:cs typeface="Arial" panose="020B0604020202020204" pitchFamily="34" charset="0"/>
              </a:rPr>
              <a:t>Organisational Behaviour </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Arial" panose="020B0604020202020204" pitchFamily="34" charset="0"/>
              </a:rPr>
              <a:t>Communication Strategy</a:t>
            </a:r>
            <a:r>
              <a:rPr lang="en-US" sz="1800" i="1" dirty="0">
                <a:effectLst/>
                <a:latin typeface="Arial" panose="020B0604020202020204" pitchFamily="34" charset="0"/>
                <a:ea typeface="Times New Roman" panose="02020603050405020304" pitchFamily="18" charset="0"/>
                <a:cs typeface="Arial" panose="020B0604020202020204" pitchFamily="34" charset="0"/>
              </a:rPr>
              <a:t> </a:t>
            </a:r>
            <a:r>
              <a:rPr lang="en-GB" sz="1800" i="1" dirty="0">
                <a:effectLst/>
                <a:latin typeface="Arial" panose="020B0604020202020204" pitchFamily="34" charset="0"/>
                <a:ea typeface="Times New Roman" panose="02020603050405020304" pitchFamily="18" charset="0"/>
                <a:cs typeface="Times New Roman" panose="02020603050405020304" pitchFamily="18" charset="0"/>
              </a:rPr>
              <a:t> </a:t>
            </a:r>
            <a:r>
              <a:rPr lang="en-GB" sz="1800" dirty="0">
                <a:effectLst/>
                <a:latin typeface="Arial" panose="020B0604020202020204" pitchFamily="34" charset="0"/>
                <a:ea typeface="Times New Roman" panose="02020603050405020304" pitchFamily="18" charset="0"/>
                <a:cs typeface="Arial" panose="020B0604020202020204" pitchFamily="34" charset="0"/>
              </a:rPr>
              <a:t>Digital Marketing </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GB" sz="1800" dirty="0">
                <a:effectLst/>
                <a:latin typeface="Arial" panose="020B0604020202020204" pitchFamily="34" charset="0"/>
                <a:ea typeface="Times New Roman" panose="02020603050405020304" pitchFamily="18" charset="0"/>
                <a:cs typeface="Arial" panose="020B0604020202020204" pitchFamily="34" charset="0"/>
              </a:rPr>
              <a:t>Environmental Economics Design Thinking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54</a:t>
            </a:fld>
            <a:endParaRPr lang="en-US"/>
          </a:p>
        </p:txBody>
      </p:sp>
    </p:spTree>
    <p:extLst>
      <p:ext uri="{BB962C8B-B14F-4D97-AF65-F5344CB8AC3E}">
        <p14:creationId xmlns:p14="http://schemas.microsoft.com/office/powerpoint/2010/main" val="390982156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55</a:t>
            </a:fld>
            <a:endParaRPr lang="en-US"/>
          </a:p>
        </p:txBody>
      </p:sp>
    </p:spTree>
    <p:extLst>
      <p:ext uri="{BB962C8B-B14F-4D97-AF65-F5344CB8AC3E}">
        <p14:creationId xmlns:p14="http://schemas.microsoft.com/office/powerpoint/2010/main" val="232084710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56</a:t>
            </a:fld>
            <a:endParaRPr lang="en-US"/>
          </a:p>
        </p:txBody>
      </p:sp>
    </p:spTree>
    <p:extLst>
      <p:ext uri="{BB962C8B-B14F-4D97-AF65-F5344CB8AC3E}">
        <p14:creationId xmlns:p14="http://schemas.microsoft.com/office/powerpoint/2010/main" val="161347411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57</a:t>
            </a:fld>
            <a:endParaRPr lang="en-US"/>
          </a:p>
        </p:txBody>
      </p:sp>
    </p:spTree>
    <p:extLst>
      <p:ext uri="{BB962C8B-B14F-4D97-AF65-F5344CB8AC3E}">
        <p14:creationId xmlns:p14="http://schemas.microsoft.com/office/powerpoint/2010/main" val="72899834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58</a:t>
            </a:fld>
            <a:endParaRPr lang="en-US"/>
          </a:p>
        </p:txBody>
      </p:sp>
    </p:spTree>
    <p:extLst>
      <p:ext uri="{BB962C8B-B14F-4D97-AF65-F5344CB8AC3E}">
        <p14:creationId xmlns:p14="http://schemas.microsoft.com/office/powerpoint/2010/main" val="111158004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Electives (Y3):</a:t>
            </a:r>
            <a:r>
              <a:rPr lang="en-US" b="1" u="none" dirty="0"/>
              <a:t> </a:t>
            </a:r>
            <a:r>
              <a:rPr lang="en-US" b="0" u="none" dirty="0"/>
              <a:t>Entrepreneurship, Foundations of Project Management, Data Visualization with Tableau, Banks and Other Financial Intermediaries, Global Business and Sustainability, </a:t>
            </a:r>
            <a:r>
              <a:rPr lang="en-US" b="0" u="none" dirty="0" err="1"/>
              <a:t>Organisational</a:t>
            </a:r>
            <a:r>
              <a:rPr lang="en-US" b="0" u="none" dirty="0"/>
              <a:t> </a:t>
            </a:r>
            <a:r>
              <a:rPr lang="en-US" b="0" u="none" dirty="0" err="1"/>
              <a:t>Behaviour</a:t>
            </a:r>
            <a:r>
              <a:rPr lang="en-US" b="0" u="none" dirty="0"/>
              <a:t>, Principles of Supply Chain Management, Environmental Economics </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390982156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60</a:t>
            </a:fld>
            <a:endParaRPr lang="en-US"/>
          </a:p>
        </p:txBody>
      </p:sp>
    </p:spTree>
    <p:extLst>
      <p:ext uri="{BB962C8B-B14F-4D97-AF65-F5344CB8AC3E}">
        <p14:creationId xmlns:p14="http://schemas.microsoft.com/office/powerpoint/2010/main" val="49764156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61</a:t>
            </a:fld>
            <a:endParaRPr lang="en-US"/>
          </a:p>
        </p:txBody>
      </p:sp>
    </p:spTree>
    <p:extLst>
      <p:ext uri="{BB962C8B-B14F-4D97-AF65-F5344CB8AC3E}">
        <p14:creationId xmlns:p14="http://schemas.microsoft.com/office/powerpoint/2010/main" val="294772576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63</a:t>
            </a:fld>
            <a:endParaRPr lang="en-US"/>
          </a:p>
        </p:txBody>
      </p:sp>
    </p:spTree>
    <p:extLst>
      <p:ext uri="{BB962C8B-B14F-4D97-AF65-F5344CB8AC3E}">
        <p14:creationId xmlns:p14="http://schemas.microsoft.com/office/powerpoint/2010/main" val="256726716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64</a:t>
            </a:fld>
            <a:endParaRPr lang="en-US"/>
          </a:p>
        </p:txBody>
      </p:sp>
    </p:spTree>
    <p:extLst>
      <p:ext uri="{BB962C8B-B14F-4D97-AF65-F5344CB8AC3E}">
        <p14:creationId xmlns:p14="http://schemas.microsoft.com/office/powerpoint/2010/main" val="58585998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65</a:t>
            </a:fld>
            <a:endParaRPr lang="en-US"/>
          </a:p>
        </p:txBody>
      </p:sp>
    </p:spTree>
    <p:extLst>
      <p:ext uri="{BB962C8B-B14F-4D97-AF65-F5344CB8AC3E}">
        <p14:creationId xmlns:p14="http://schemas.microsoft.com/office/powerpoint/2010/main" val="414299970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66</a:t>
            </a:fld>
            <a:endParaRPr lang="en-US"/>
          </a:p>
        </p:txBody>
      </p:sp>
    </p:spTree>
    <p:extLst>
      <p:ext uri="{BB962C8B-B14F-4D97-AF65-F5344CB8AC3E}">
        <p14:creationId xmlns:p14="http://schemas.microsoft.com/office/powerpoint/2010/main" val="293865082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67</a:t>
            </a:fld>
            <a:endParaRPr lang="en-US"/>
          </a:p>
        </p:txBody>
      </p:sp>
    </p:spTree>
    <p:extLst>
      <p:ext uri="{BB962C8B-B14F-4D97-AF65-F5344CB8AC3E}">
        <p14:creationId xmlns:p14="http://schemas.microsoft.com/office/powerpoint/2010/main" val="268422589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68</a:t>
            </a:fld>
            <a:endParaRPr lang="en-US"/>
          </a:p>
        </p:txBody>
      </p:sp>
    </p:spTree>
    <p:extLst>
      <p:ext uri="{BB962C8B-B14F-4D97-AF65-F5344CB8AC3E}">
        <p14:creationId xmlns:p14="http://schemas.microsoft.com/office/powerpoint/2010/main" val="240906455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69</a:t>
            </a:fld>
            <a:endParaRPr lang="en-US"/>
          </a:p>
        </p:txBody>
      </p:sp>
    </p:spTree>
    <p:extLst>
      <p:ext uri="{BB962C8B-B14F-4D97-AF65-F5344CB8AC3E}">
        <p14:creationId xmlns:p14="http://schemas.microsoft.com/office/powerpoint/2010/main" val="30990386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414299970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70</a:t>
            </a:fld>
            <a:endParaRPr lang="en-US"/>
          </a:p>
        </p:txBody>
      </p:sp>
    </p:spTree>
    <p:extLst>
      <p:ext uri="{BB962C8B-B14F-4D97-AF65-F5344CB8AC3E}">
        <p14:creationId xmlns:p14="http://schemas.microsoft.com/office/powerpoint/2010/main" val="274368401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71</a:t>
            </a:fld>
            <a:endParaRPr lang="en-US"/>
          </a:p>
        </p:txBody>
      </p:sp>
    </p:spTree>
    <p:extLst>
      <p:ext uri="{BB962C8B-B14F-4D97-AF65-F5344CB8AC3E}">
        <p14:creationId xmlns:p14="http://schemas.microsoft.com/office/powerpoint/2010/main" val="294772576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72</a:t>
            </a:fld>
            <a:endParaRPr lang="en-US"/>
          </a:p>
        </p:txBody>
      </p:sp>
    </p:spTree>
    <p:extLst>
      <p:ext uri="{BB962C8B-B14F-4D97-AF65-F5344CB8AC3E}">
        <p14:creationId xmlns:p14="http://schemas.microsoft.com/office/powerpoint/2010/main" val="97471250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 name="Google Shape;112;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 name="Google Shape;12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 name="Google Shape;137;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7" name="Google Shape;147;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 name="Google Shape;157;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8" name="Google Shape;158;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78</a:t>
            </a:fld>
            <a:endParaRPr lang="en-US"/>
          </a:p>
        </p:txBody>
      </p:sp>
    </p:spTree>
    <p:extLst>
      <p:ext uri="{BB962C8B-B14F-4D97-AF65-F5344CB8AC3E}">
        <p14:creationId xmlns:p14="http://schemas.microsoft.com/office/powerpoint/2010/main" val="424226322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E1A52A-9B87-1BF8-1A7C-D28E40D4DE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3C0171-FD1C-DF99-A956-2315DB0429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F393E1-C76E-ACD4-7E17-6A56B3F0F2D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5C2DF65-0E1E-823B-CF63-3D5236D2BE03}"/>
              </a:ext>
            </a:extLst>
          </p:cNvPr>
          <p:cNvSpPr>
            <a:spLocks noGrp="1"/>
          </p:cNvSpPr>
          <p:nvPr>
            <p:ph type="sldNum" sz="quarter" idx="10"/>
          </p:nvPr>
        </p:nvSpPr>
        <p:spPr/>
        <p:txBody>
          <a:bodyPr/>
          <a:lstStyle/>
          <a:p>
            <a:fld id="{F7021451-1387-4CA6-816F-3879F97B5CBC}" type="slidenum">
              <a:rPr lang="en-US"/>
              <a:t>79</a:t>
            </a:fld>
            <a:endParaRPr lang="en-US"/>
          </a:p>
        </p:txBody>
      </p:sp>
    </p:spTree>
    <p:extLst>
      <p:ext uri="{BB962C8B-B14F-4D97-AF65-F5344CB8AC3E}">
        <p14:creationId xmlns:p14="http://schemas.microsoft.com/office/powerpoint/2010/main" val="38377071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312792451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9A2519-8B46-C9EE-5459-8CEE2DE75F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1A50EF-289D-FB30-EA16-358922D484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B7149A-DDAC-E73F-5751-2667D570233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202BD94-66F9-EC5C-643F-7EFE542CB567}"/>
              </a:ext>
            </a:extLst>
          </p:cNvPr>
          <p:cNvSpPr>
            <a:spLocks noGrp="1"/>
          </p:cNvSpPr>
          <p:nvPr>
            <p:ph type="sldNum" sz="quarter" idx="10"/>
          </p:nvPr>
        </p:nvSpPr>
        <p:spPr/>
        <p:txBody>
          <a:bodyPr/>
          <a:lstStyle/>
          <a:p>
            <a:fld id="{F7021451-1387-4CA6-816F-3879F97B5CBC}" type="slidenum">
              <a:rPr lang="en-US"/>
              <a:t>80</a:t>
            </a:fld>
            <a:endParaRPr lang="en-US"/>
          </a:p>
        </p:txBody>
      </p:sp>
    </p:spTree>
    <p:extLst>
      <p:ext uri="{BB962C8B-B14F-4D97-AF65-F5344CB8AC3E}">
        <p14:creationId xmlns:p14="http://schemas.microsoft.com/office/powerpoint/2010/main" val="381673093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9ED71E-37EF-3DB1-D979-07406D62C7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39CF72-EAA9-30E6-9A3C-826707E5DA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55FBF7-07E0-CDF6-66B8-FCAF3BB2FA8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C0E12A2-39B8-4B6F-9052-E72C293F3A06}"/>
              </a:ext>
            </a:extLst>
          </p:cNvPr>
          <p:cNvSpPr>
            <a:spLocks noGrp="1"/>
          </p:cNvSpPr>
          <p:nvPr>
            <p:ph type="sldNum" sz="quarter" idx="10"/>
          </p:nvPr>
        </p:nvSpPr>
        <p:spPr/>
        <p:txBody>
          <a:bodyPr/>
          <a:lstStyle/>
          <a:p>
            <a:fld id="{F7021451-1387-4CA6-816F-3879F97B5CBC}" type="slidenum">
              <a:rPr lang="en-US"/>
              <a:t>81</a:t>
            </a:fld>
            <a:endParaRPr lang="en-US"/>
          </a:p>
        </p:txBody>
      </p:sp>
    </p:spTree>
    <p:extLst>
      <p:ext uri="{BB962C8B-B14F-4D97-AF65-F5344CB8AC3E}">
        <p14:creationId xmlns:p14="http://schemas.microsoft.com/office/powerpoint/2010/main" val="52735314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92B1DF-F172-010A-7C91-2159EBBCD7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92AFBD-0920-1C48-DBCD-17994CF04A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56B1FB-CF83-CEFE-E2B5-06B172F50DB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A2403E9-226F-03E1-4A90-CD111E6CF122}"/>
              </a:ext>
            </a:extLst>
          </p:cNvPr>
          <p:cNvSpPr>
            <a:spLocks noGrp="1"/>
          </p:cNvSpPr>
          <p:nvPr>
            <p:ph type="sldNum" sz="quarter" idx="10"/>
          </p:nvPr>
        </p:nvSpPr>
        <p:spPr/>
        <p:txBody>
          <a:bodyPr/>
          <a:lstStyle/>
          <a:p>
            <a:fld id="{F7021451-1387-4CA6-816F-3879F97B5CBC}" type="slidenum">
              <a:rPr lang="en-US"/>
              <a:t>82</a:t>
            </a:fld>
            <a:endParaRPr lang="en-US"/>
          </a:p>
        </p:txBody>
      </p:sp>
    </p:spTree>
    <p:extLst>
      <p:ext uri="{BB962C8B-B14F-4D97-AF65-F5344CB8AC3E}">
        <p14:creationId xmlns:p14="http://schemas.microsoft.com/office/powerpoint/2010/main" val="349955165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402512-999F-F488-8FF8-EAB86A5451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1F03EF-10AB-89F1-D01F-02697F3B4A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EA1EEF-C1D9-4869-CCBC-03799343D7F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19210F9-DEB8-E690-E2BD-D77C76170787}"/>
              </a:ext>
            </a:extLst>
          </p:cNvPr>
          <p:cNvSpPr>
            <a:spLocks noGrp="1"/>
          </p:cNvSpPr>
          <p:nvPr>
            <p:ph type="sldNum" sz="quarter" idx="10"/>
          </p:nvPr>
        </p:nvSpPr>
        <p:spPr/>
        <p:txBody>
          <a:bodyPr/>
          <a:lstStyle/>
          <a:p>
            <a:fld id="{F7021451-1387-4CA6-816F-3879F97B5CBC}" type="slidenum">
              <a:rPr lang="en-US"/>
              <a:t>83</a:t>
            </a:fld>
            <a:endParaRPr lang="en-US"/>
          </a:p>
        </p:txBody>
      </p:sp>
    </p:spTree>
    <p:extLst>
      <p:ext uri="{BB962C8B-B14F-4D97-AF65-F5344CB8AC3E}">
        <p14:creationId xmlns:p14="http://schemas.microsoft.com/office/powerpoint/2010/main" val="125938931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84</a:t>
            </a:fld>
            <a:endParaRPr lang="en-US"/>
          </a:p>
        </p:txBody>
      </p:sp>
    </p:spTree>
    <p:extLst>
      <p:ext uri="{BB962C8B-B14F-4D97-AF65-F5344CB8AC3E}">
        <p14:creationId xmlns:p14="http://schemas.microsoft.com/office/powerpoint/2010/main" val="60741369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2320847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3A836-1F49-468A-8E77-C5794A4A82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C1BB0C-0C03-4909-8336-641D20572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06693B7-BE6A-4DDD-84D1-DD58D799D763}"/>
              </a:ext>
            </a:extLst>
          </p:cNvPr>
          <p:cNvSpPr>
            <a:spLocks noGrp="1"/>
          </p:cNvSpPr>
          <p:nvPr>
            <p:ph type="dt" sz="half" idx="10"/>
          </p:nvPr>
        </p:nvSpPr>
        <p:spPr/>
        <p:txBody>
          <a:bodyPr/>
          <a:lstStyle/>
          <a:p>
            <a:fld id="{8CBD7327-FE73-4934-9B3D-65552CB87909}" type="datetimeFigureOut">
              <a:rPr lang="en-US" smtClean="0"/>
              <a:t>5/20/2025</a:t>
            </a:fld>
            <a:endParaRPr lang="en-US"/>
          </a:p>
        </p:txBody>
      </p:sp>
      <p:sp>
        <p:nvSpPr>
          <p:cNvPr id="5" name="Footer Placeholder 4">
            <a:extLst>
              <a:ext uri="{FF2B5EF4-FFF2-40B4-BE49-F238E27FC236}">
                <a16:creationId xmlns:a16="http://schemas.microsoft.com/office/drawing/2014/main" id="{A93270C3-14BE-458A-9D47-1930603329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526922-F7D1-415F-8CB7-B47AA5192EB0}"/>
              </a:ext>
            </a:extLst>
          </p:cNvPr>
          <p:cNvSpPr>
            <a:spLocks noGrp="1"/>
          </p:cNvSpPr>
          <p:nvPr>
            <p:ph type="sldNum" sz="quarter" idx="12"/>
          </p:nvPr>
        </p:nvSpPr>
        <p:spPr/>
        <p:txBody>
          <a:bodyPr/>
          <a:lstStyle/>
          <a:p>
            <a:fld id="{7A2C9C8C-F545-4FD8-87A8-CC540DE7E804}" type="slidenum">
              <a:rPr lang="en-US" smtClean="0"/>
              <a:t>‹#›</a:t>
            </a:fld>
            <a:endParaRPr lang="en-US"/>
          </a:p>
        </p:txBody>
      </p:sp>
    </p:spTree>
    <p:extLst>
      <p:ext uri="{BB962C8B-B14F-4D97-AF65-F5344CB8AC3E}">
        <p14:creationId xmlns:p14="http://schemas.microsoft.com/office/powerpoint/2010/main" val="3717631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1EDD8-1218-49F7-9EDA-C747F2CF1A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D00702-6B95-4AA8-993A-7FEBC8784E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B78A80-4521-4D78-B889-07F920FD8DEF}"/>
              </a:ext>
            </a:extLst>
          </p:cNvPr>
          <p:cNvSpPr>
            <a:spLocks noGrp="1"/>
          </p:cNvSpPr>
          <p:nvPr>
            <p:ph type="dt" sz="half" idx="10"/>
          </p:nvPr>
        </p:nvSpPr>
        <p:spPr/>
        <p:txBody>
          <a:bodyPr/>
          <a:lstStyle/>
          <a:p>
            <a:fld id="{8CBD7327-FE73-4934-9B3D-65552CB87909}" type="datetimeFigureOut">
              <a:rPr lang="en-US" smtClean="0"/>
              <a:t>5/20/2025</a:t>
            </a:fld>
            <a:endParaRPr lang="en-US"/>
          </a:p>
        </p:txBody>
      </p:sp>
      <p:sp>
        <p:nvSpPr>
          <p:cNvPr id="5" name="Footer Placeholder 4">
            <a:extLst>
              <a:ext uri="{FF2B5EF4-FFF2-40B4-BE49-F238E27FC236}">
                <a16:creationId xmlns:a16="http://schemas.microsoft.com/office/drawing/2014/main" id="{9440C6CC-0578-4593-A6F2-1A61F1B681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363C74-54D8-494F-9089-4765E5E66F56}"/>
              </a:ext>
            </a:extLst>
          </p:cNvPr>
          <p:cNvSpPr>
            <a:spLocks noGrp="1"/>
          </p:cNvSpPr>
          <p:nvPr>
            <p:ph type="sldNum" sz="quarter" idx="12"/>
          </p:nvPr>
        </p:nvSpPr>
        <p:spPr/>
        <p:txBody>
          <a:bodyPr/>
          <a:lstStyle/>
          <a:p>
            <a:fld id="{7A2C9C8C-F545-4FD8-87A8-CC540DE7E804}" type="slidenum">
              <a:rPr lang="en-US" smtClean="0"/>
              <a:t>‹#›</a:t>
            </a:fld>
            <a:endParaRPr lang="en-US"/>
          </a:p>
        </p:txBody>
      </p:sp>
    </p:spTree>
    <p:extLst>
      <p:ext uri="{BB962C8B-B14F-4D97-AF65-F5344CB8AC3E}">
        <p14:creationId xmlns:p14="http://schemas.microsoft.com/office/powerpoint/2010/main" val="21498838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BEF9F89-6D6E-44BA-ADE8-5331BCA4D5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46907C-090C-4FD2-8DC1-B5F1326C86A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E903D5-98DD-4E09-90C5-2935844833C6}"/>
              </a:ext>
            </a:extLst>
          </p:cNvPr>
          <p:cNvSpPr>
            <a:spLocks noGrp="1"/>
          </p:cNvSpPr>
          <p:nvPr>
            <p:ph type="dt" sz="half" idx="10"/>
          </p:nvPr>
        </p:nvSpPr>
        <p:spPr/>
        <p:txBody>
          <a:bodyPr/>
          <a:lstStyle/>
          <a:p>
            <a:fld id="{8CBD7327-FE73-4934-9B3D-65552CB87909}" type="datetimeFigureOut">
              <a:rPr lang="en-US" smtClean="0"/>
              <a:t>5/20/2025</a:t>
            </a:fld>
            <a:endParaRPr lang="en-US"/>
          </a:p>
        </p:txBody>
      </p:sp>
      <p:sp>
        <p:nvSpPr>
          <p:cNvPr id="5" name="Footer Placeholder 4">
            <a:extLst>
              <a:ext uri="{FF2B5EF4-FFF2-40B4-BE49-F238E27FC236}">
                <a16:creationId xmlns:a16="http://schemas.microsoft.com/office/drawing/2014/main" id="{FAC1B96C-6CDB-4D70-B994-9870CE3165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EB4D73-AC85-40F0-A790-4DB89A6D7B5B}"/>
              </a:ext>
            </a:extLst>
          </p:cNvPr>
          <p:cNvSpPr>
            <a:spLocks noGrp="1"/>
          </p:cNvSpPr>
          <p:nvPr>
            <p:ph type="sldNum" sz="quarter" idx="12"/>
          </p:nvPr>
        </p:nvSpPr>
        <p:spPr/>
        <p:txBody>
          <a:bodyPr/>
          <a:lstStyle/>
          <a:p>
            <a:fld id="{7A2C9C8C-F545-4FD8-87A8-CC540DE7E804}" type="slidenum">
              <a:rPr lang="en-US" smtClean="0"/>
              <a:t>‹#›</a:t>
            </a:fld>
            <a:endParaRPr lang="en-US"/>
          </a:p>
        </p:txBody>
      </p:sp>
    </p:spTree>
    <p:extLst>
      <p:ext uri="{BB962C8B-B14F-4D97-AF65-F5344CB8AC3E}">
        <p14:creationId xmlns:p14="http://schemas.microsoft.com/office/powerpoint/2010/main" val="28867024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32975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56A69D3-53E3-E23C-434B-17612261C13D}"/>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4A9B8504-4577-6DC5-4F6C-D90F924C08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269DC807-0CD9-3F7C-FCEE-67A6019A61F1}"/>
              </a:ext>
            </a:extLst>
          </p:cNvPr>
          <p:cNvSpPr>
            <a:spLocks noGrp="1"/>
          </p:cNvSpPr>
          <p:nvPr>
            <p:ph type="dt" sz="half" idx="10"/>
          </p:nvPr>
        </p:nvSpPr>
        <p:spPr/>
        <p:txBody>
          <a:bodyPr/>
          <a:lstStyle/>
          <a:p>
            <a:fld id="{DC141500-CA33-4913-BEC3-98580112C329}" type="datetimeFigureOut">
              <a:rPr lang="ru-RU" smtClean="0"/>
              <a:t>20.05.2025</a:t>
            </a:fld>
            <a:endParaRPr lang="ru-RU"/>
          </a:p>
        </p:txBody>
      </p:sp>
      <p:sp>
        <p:nvSpPr>
          <p:cNvPr id="5" name="Нижний колонтитул 4">
            <a:extLst>
              <a:ext uri="{FF2B5EF4-FFF2-40B4-BE49-F238E27FC236}">
                <a16:creationId xmlns:a16="http://schemas.microsoft.com/office/drawing/2014/main" id="{9457FFF5-1876-F1AD-98FA-CDB613DA39F0}"/>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95A69323-58BA-9C09-1AF0-ADD18696D819}"/>
              </a:ext>
            </a:extLst>
          </p:cNvPr>
          <p:cNvSpPr>
            <a:spLocks noGrp="1"/>
          </p:cNvSpPr>
          <p:nvPr>
            <p:ph type="sldNum" sz="quarter" idx="12"/>
          </p:nvPr>
        </p:nvSpPr>
        <p:spPr/>
        <p:txBody>
          <a:bodyPr/>
          <a:lstStyle/>
          <a:p>
            <a:fld id="{1B886503-1C81-45F9-ACFA-F907FCC8FF36}" type="slidenum">
              <a:rPr lang="ru-RU" smtClean="0"/>
              <a:t>‹#›</a:t>
            </a:fld>
            <a:endParaRPr lang="ru-RU"/>
          </a:p>
        </p:txBody>
      </p:sp>
    </p:spTree>
    <p:extLst>
      <p:ext uri="{BB962C8B-B14F-4D97-AF65-F5344CB8AC3E}">
        <p14:creationId xmlns:p14="http://schemas.microsoft.com/office/powerpoint/2010/main" val="20442343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DDAF6BE-5D27-4670-BF33-C71EEC139514}"/>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5741E133-384F-25FE-3C62-7D10F425E27A}"/>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38FEB02A-C995-A732-A89C-032194865AFC}"/>
              </a:ext>
            </a:extLst>
          </p:cNvPr>
          <p:cNvSpPr>
            <a:spLocks noGrp="1"/>
          </p:cNvSpPr>
          <p:nvPr>
            <p:ph type="dt" sz="half" idx="10"/>
          </p:nvPr>
        </p:nvSpPr>
        <p:spPr/>
        <p:txBody>
          <a:bodyPr/>
          <a:lstStyle/>
          <a:p>
            <a:fld id="{DC141500-CA33-4913-BEC3-98580112C329}" type="datetimeFigureOut">
              <a:rPr lang="ru-RU" smtClean="0"/>
              <a:t>20.05.2025</a:t>
            </a:fld>
            <a:endParaRPr lang="ru-RU"/>
          </a:p>
        </p:txBody>
      </p:sp>
      <p:sp>
        <p:nvSpPr>
          <p:cNvPr id="5" name="Нижний колонтитул 4">
            <a:extLst>
              <a:ext uri="{FF2B5EF4-FFF2-40B4-BE49-F238E27FC236}">
                <a16:creationId xmlns:a16="http://schemas.microsoft.com/office/drawing/2014/main" id="{3AA00E07-B6FC-669E-EE3B-6D37EA850EE5}"/>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8AFDE718-7BEC-8CEF-71B6-1EDFD234BA54}"/>
              </a:ext>
            </a:extLst>
          </p:cNvPr>
          <p:cNvSpPr>
            <a:spLocks noGrp="1"/>
          </p:cNvSpPr>
          <p:nvPr>
            <p:ph type="sldNum" sz="quarter" idx="12"/>
          </p:nvPr>
        </p:nvSpPr>
        <p:spPr/>
        <p:txBody>
          <a:bodyPr/>
          <a:lstStyle/>
          <a:p>
            <a:fld id="{1B886503-1C81-45F9-ACFA-F907FCC8FF36}" type="slidenum">
              <a:rPr lang="ru-RU" smtClean="0"/>
              <a:t>‹#›</a:t>
            </a:fld>
            <a:endParaRPr lang="ru-RU"/>
          </a:p>
        </p:txBody>
      </p:sp>
    </p:spTree>
    <p:extLst>
      <p:ext uri="{BB962C8B-B14F-4D97-AF65-F5344CB8AC3E}">
        <p14:creationId xmlns:p14="http://schemas.microsoft.com/office/powerpoint/2010/main" val="21888649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3A2B08C-A51C-090D-A9F1-89A700C2B72C}"/>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96460E10-B3DE-4C0D-3B2A-F5DDF5887B2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2695EA38-DA81-273D-C46C-43F3DDDBA12B}"/>
              </a:ext>
            </a:extLst>
          </p:cNvPr>
          <p:cNvSpPr>
            <a:spLocks noGrp="1"/>
          </p:cNvSpPr>
          <p:nvPr>
            <p:ph type="dt" sz="half" idx="10"/>
          </p:nvPr>
        </p:nvSpPr>
        <p:spPr/>
        <p:txBody>
          <a:bodyPr/>
          <a:lstStyle/>
          <a:p>
            <a:fld id="{DC141500-CA33-4913-BEC3-98580112C329}" type="datetimeFigureOut">
              <a:rPr lang="ru-RU" smtClean="0"/>
              <a:t>20.05.2025</a:t>
            </a:fld>
            <a:endParaRPr lang="ru-RU"/>
          </a:p>
        </p:txBody>
      </p:sp>
      <p:sp>
        <p:nvSpPr>
          <p:cNvPr id="5" name="Нижний колонтитул 4">
            <a:extLst>
              <a:ext uri="{FF2B5EF4-FFF2-40B4-BE49-F238E27FC236}">
                <a16:creationId xmlns:a16="http://schemas.microsoft.com/office/drawing/2014/main" id="{C80A3C16-F367-5B3D-673F-6541A169ECF4}"/>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276B1780-B708-934B-EB8A-652E1BACBA9B}"/>
              </a:ext>
            </a:extLst>
          </p:cNvPr>
          <p:cNvSpPr>
            <a:spLocks noGrp="1"/>
          </p:cNvSpPr>
          <p:nvPr>
            <p:ph type="sldNum" sz="quarter" idx="12"/>
          </p:nvPr>
        </p:nvSpPr>
        <p:spPr/>
        <p:txBody>
          <a:bodyPr/>
          <a:lstStyle/>
          <a:p>
            <a:fld id="{1B886503-1C81-45F9-ACFA-F907FCC8FF36}" type="slidenum">
              <a:rPr lang="ru-RU" smtClean="0"/>
              <a:t>‹#›</a:t>
            </a:fld>
            <a:endParaRPr lang="ru-RU"/>
          </a:p>
        </p:txBody>
      </p:sp>
    </p:spTree>
    <p:extLst>
      <p:ext uri="{BB962C8B-B14F-4D97-AF65-F5344CB8AC3E}">
        <p14:creationId xmlns:p14="http://schemas.microsoft.com/office/powerpoint/2010/main" val="25784143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A2947AF-4F30-3410-D1B0-88E9A3414D3D}"/>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342D2437-141B-8A73-7F4D-8C7CEEAF7310}"/>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67BB009C-59EC-A7CD-0340-24A602605F1D}"/>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B9F0DA3B-1DE9-B41F-79DE-56B6A1F3CAAD}"/>
              </a:ext>
            </a:extLst>
          </p:cNvPr>
          <p:cNvSpPr>
            <a:spLocks noGrp="1"/>
          </p:cNvSpPr>
          <p:nvPr>
            <p:ph type="dt" sz="half" idx="10"/>
          </p:nvPr>
        </p:nvSpPr>
        <p:spPr/>
        <p:txBody>
          <a:bodyPr/>
          <a:lstStyle/>
          <a:p>
            <a:fld id="{DC141500-CA33-4913-BEC3-98580112C329}" type="datetimeFigureOut">
              <a:rPr lang="ru-RU" smtClean="0"/>
              <a:t>20.05.2025</a:t>
            </a:fld>
            <a:endParaRPr lang="ru-RU"/>
          </a:p>
        </p:txBody>
      </p:sp>
      <p:sp>
        <p:nvSpPr>
          <p:cNvPr id="6" name="Нижний колонтитул 5">
            <a:extLst>
              <a:ext uri="{FF2B5EF4-FFF2-40B4-BE49-F238E27FC236}">
                <a16:creationId xmlns:a16="http://schemas.microsoft.com/office/drawing/2014/main" id="{32728715-0895-E571-0936-4996DD64EE0F}"/>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2D4C5A9C-24B6-D4BF-F13F-BB5C2B6EE908}"/>
              </a:ext>
            </a:extLst>
          </p:cNvPr>
          <p:cNvSpPr>
            <a:spLocks noGrp="1"/>
          </p:cNvSpPr>
          <p:nvPr>
            <p:ph type="sldNum" sz="quarter" idx="12"/>
          </p:nvPr>
        </p:nvSpPr>
        <p:spPr/>
        <p:txBody>
          <a:bodyPr/>
          <a:lstStyle/>
          <a:p>
            <a:fld id="{1B886503-1C81-45F9-ACFA-F907FCC8FF36}" type="slidenum">
              <a:rPr lang="ru-RU" smtClean="0"/>
              <a:t>‹#›</a:t>
            </a:fld>
            <a:endParaRPr lang="ru-RU"/>
          </a:p>
        </p:txBody>
      </p:sp>
    </p:spTree>
    <p:extLst>
      <p:ext uri="{BB962C8B-B14F-4D97-AF65-F5344CB8AC3E}">
        <p14:creationId xmlns:p14="http://schemas.microsoft.com/office/powerpoint/2010/main" val="21515151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9F29D81-CF4D-01BE-28B2-81643C6917C4}"/>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1062A05E-CA99-7B15-2ACA-B373012C4C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78BD82A7-F019-171D-EC56-974F720C2EFD}"/>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3180978D-912C-BD57-4C87-2E14150B0F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31AED030-FF1B-E36B-5BFF-6E643398DF3B}"/>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2628F8F0-65D0-9BCF-992E-22FF454F9809}"/>
              </a:ext>
            </a:extLst>
          </p:cNvPr>
          <p:cNvSpPr>
            <a:spLocks noGrp="1"/>
          </p:cNvSpPr>
          <p:nvPr>
            <p:ph type="dt" sz="half" idx="10"/>
          </p:nvPr>
        </p:nvSpPr>
        <p:spPr/>
        <p:txBody>
          <a:bodyPr/>
          <a:lstStyle/>
          <a:p>
            <a:fld id="{DC141500-CA33-4913-BEC3-98580112C329}" type="datetimeFigureOut">
              <a:rPr lang="ru-RU" smtClean="0"/>
              <a:t>20.05.2025</a:t>
            </a:fld>
            <a:endParaRPr lang="ru-RU"/>
          </a:p>
        </p:txBody>
      </p:sp>
      <p:sp>
        <p:nvSpPr>
          <p:cNvPr id="8" name="Нижний колонтитул 7">
            <a:extLst>
              <a:ext uri="{FF2B5EF4-FFF2-40B4-BE49-F238E27FC236}">
                <a16:creationId xmlns:a16="http://schemas.microsoft.com/office/drawing/2014/main" id="{30559741-A05E-780C-3F7D-5631D42EECB0}"/>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D0C1ADC2-76C3-839F-3B6F-056AD9FC6FFE}"/>
              </a:ext>
            </a:extLst>
          </p:cNvPr>
          <p:cNvSpPr>
            <a:spLocks noGrp="1"/>
          </p:cNvSpPr>
          <p:nvPr>
            <p:ph type="sldNum" sz="quarter" idx="12"/>
          </p:nvPr>
        </p:nvSpPr>
        <p:spPr/>
        <p:txBody>
          <a:bodyPr/>
          <a:lstStyle/>
          <a:p>
            <a:fld id="{1B886503-1C81-45F9-ACFA-F907FCC8FF36}" type="slidenum">
              <a:rPr lang="ru-RU" smtClean="0"/>
              <a:t>‹#›</a:t>
            </a:fld>
            <a:endParaRPr lang="ru-RU"/>
          </a:p>
        </p:txBody>
      </p:sp>
    </p:spTree>
    <p:extLst>
      <p:ext uri="{BB962C8B-B14F-4D97-AF65-F5344CB8AC3E}">
        <p14:creationId xmlns:p14="http://schemas.microsoft.com/office/powerpoint/2010/main" val="27493199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CF8CF44-F540-108B-5A75-C25D891F2D13}"/>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1DFFEEAB-5912-2653-45F1-2872347EE40C}"/>
              </a:ext>
            </a:extLst>
          </p:cNvPr>
          <p:cNvSpPr>
            <a:spLocks noGrp="1"/>
          </p:cNvSpPr>
          <p:nvPr>
            <p:ph type="dt" sz="half" idx="10"/>
          </p:nvPr>
        </p:nvSpPr>
        <p:spPr/>
        <p:txBody>
          <a:bodyPr/>
          <a:lstStyle/>
          <a:p>
            <a:fld id="{DC141500-CA33-4913-BEC3-98580112C329}" type="datetimeFigureOut">
              <a:rPr lang="ru-RU" smtClean="0"/>
              <a:t>20.05.2025</a:t>
            </a:fld>
            <a:endParaRPr lang="ru-RU"/>
          </a:p>
        </p:txBody>
      </p:sp>
      <p:sp>
        <p:nvSpPr>
          <p:cNvPr id="4" name="Нижний колонтитул 3">
            <a:extLst>
              <a:ext uri="{FF2B5EF4-FFF2-40B4-BE49-F238E27FC236}">
                <a16:creationId xmlns:a16="http://schemas.microsoft.com/office/drawing/2014/main" id="{307A3319-79A1-AB5C-BBED-045362CA7E22}"/>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6455A673-FE95-CAC6-8A7A-495ED23C4190}"/>
              </a:ext>
            </a:extLst>
          </p:cNvPr>
          <p:cNvSpPr>
            <a:spLocks noGrp="1"/>
          </p:cNvSpPr>
          <p:nvPr>
            <p:ph type="sldNum" sz="quarter" idx="12"/>
          </p:nvPr>
        </p:nvSpPr>
        <p:spPr/>
        <p:txBody>
          <a:bodyPr/>
          <a:lstStyle/>
          <a:p>
            <a:fld id="{1B886503-1C81-45F9-ACFA-F907FCC8FF36}" type="slidenum">
              <a:rPr lang="ru-RU" smtClean="0"/>
              <a:t>‹#›</a:t>
            </a:fld>
            <a:endParaRPr lang="ru-RU"/>
          </a:p>
        </p:txBody>
      </p:sp>
    </p:spTree>
    <p:extLst>
      <p:ext uri="{BB962C8B-B14F-4D97-AF65-F5344CB8AC3E}">
        <p14:creationId xmlns:p14="http://schemas.microsoft.com/office/powerpoint/2010/main" val="37056298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24438A8A-6525-FE52-F385-A188B38141C9}"/>
              </a:ext>
            </a:extLst>
          </p:cNvPr>
          <p:cNvSpPr>
            <a:spLocks noGrp="1"/>
          </p:cNvSpPr>
          <p:nvPr>
            <p:ph type="dt" sz="half" idx="10"/>
          </p:nvPr>
        </p:nvSpPr>
        <p:spPr/>
        <p:txBody>
          <a:bodyPr/>
          <a:lstStyle/>
          <a:p>
            <a:fld id="{DC141500-CA33-4913-BEC3-98580112C329}" type="datetimeFigureOut">
              <a:rPr lang="ru-RU" smtClean="0"/>
              <a:t>20.05.2025</a:t>
            </a:fld>
            <a:endParaRPr lang="ru-RU"/>
          </a:p>
        </p:txBody>
      </p:sp>
      <p:sp>
        <p:nvSpPr>
          <p:cNvPr id="3" name="Нижний колонтитул 2">
            <a:extLst>
              <a:ext uri="{FF2B5EF4-FFF2-40B4-BE49-F238E27FC236}">
                <a16:creationId xmlns:a16="http://schemas.microsoft.com/office/drawing/2014/main" id="{B0E5F99E-10E8-512D-8BC7-6D8FF8607274}"/>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B219971E-3EA0-774A-CCDE-5B700A442246}"/>
              </a:ext>
            </a:extLst>
          </p:cNvPr>
          <p:cNvSpPr>
            <a:spLocks noGrp="1"/>
          </p:cNvSpPr>
          <p:nvPr>
            <p:ph type="sldNum" sz="quarter" idx="12"/>
          </p:nvPr>
        </p:nvSpPr>
        <p:spPr/>
        <p:txBody>
          <a:bodyPr/>
          <a:lstStyle/>
          <a:p>
            <a:fld id="{1B886503-1C81-45F9-ACFA-F907FCC8FF36}" type="slidenum">
              <a:rPr lang="ru-RU" smtClean="0"/>
              <a:t>‹#›</a:t>
            </a:fld>
            <a:endParaRPr lang="ru-RU"/>
          </a:p>
        </p:txBody>
      </p:sp>
    </p:spTree>
    <p:extLst>
      <p:ext uri="{BB962C8B-B14F-4D97-AF65-F5344CB8AC3E}">
        <p14:creationId xmlns:p14="http://schemas.microsoft.com/office/powerpoint/2010/main" val="4131957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3C683-35DA-4F7D-B39F-59933D4E30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E8E78D-828F-45DD-AA66-B201421E536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90D34-B404-41A9-B3C9-4F4AC92FFE19}"/>
              </a:ext>
            </a:extLst>
          </p:cNvPr>
          <p:cNvSpPr>
            <a:spLocks noGrp="1"/>
          </p:cNvSpPr>
          <p:nvPr>
            <p:ph type="dt" sz="half" idx="10"/>
          </p:nvPr>
        </p:nvSpPr>
        <p:spPr/>
        <p:txBody>
          <a:bodyPr/>
          <a:lstStyle/>
          <a:p>
            <a:fld id="{8CBD7327-FE73-4934-9B3D-65552CB87909}" type="datetimeFigureOut">
              <a:rPr lang="en-US" smtClean="0"/>
              <a:t>5/20/2025</a:t>
            </a:fld>
            <a:endParaRPr lang="en-US"/>
          </a:p>
        </p:txBody>
      </p:sp>
      <p:sp>
        <p:nvSpPr>
          <p:cNvPr id="5" name="Footer Placeholder 4">
            <a:extLst>
              <a:ext uri="{FF2B5EF4-FFF2-40B4-BE49-F238E27FC236}">
                <a16:creationId xmlns:a16="http://schemas.microsoft.com/office/drawing/2014/main" id="{2C9B4891-4788-4D57-8B09-F7E84D5A1D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F9066B-99A9-4C7B-A4F2-3831B91EA6F6}"/>
              </a:ext>
            </a:extLst>
          </p:cNvPr>
          <p:cNvSpPr>
            <a:spLocks noGrp="1"/>
          </p:cNvSpPr>
          <p:nvPr>
            <p:ph type="sldNum" sz="quarter" idx="12"/>
          </p:nvPr>
        </p:nvSpPr>
        <p:spPr/>
        <p:txBody>
          <a:bodyPr/>
          <a:lstStyle/>
          <a:p>
            <a:fld id="{7A2C9C8C-F545-4FD8-87A8-CC540DE7E804}" type="slidenum">
              <a:rPr lang="en-US" smtClean="0"/>
              <a:t>‹#›</a:t>
            </a:fld>
            <a:endParaRPr lang="en-US"/>
          </a:p>
        </p:txBody>
      </p:sp>
    </p:spTree>
    <p:extLst>
      <p:ext uri="{BB962C8B-B14F-4D97-AF65-F5344CB8AC3E}">
        <p14:creationId xmlns:p14="http://schemas.microsoft.com/office/powerpoint/2010/main" val="34879286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A974F01-798F-7404-648C-D52193522CE8}"/>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590FE6AE-C9A0-8DAB-FD27-9A011F8CD2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BAFC559C-C104-69E5-FC27-BF7F4E4CE1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B2E2208D-9C84-2FB4-BEEE-482FA3DA5992}"/>
              </a:ext>
            </a:extLst>
          </p:cNvPr>
          <p:cNvSpPr>
            <a:spLocks noGrp="1"/>
          </p:cNvSpPr>
          <p:nvPr>
            <p:ph type="dt" sz="half" idx="10"/>
          </p:nvPr>
        </p:nvSpPr>
        <p:spPr/>
        <p:txBody>
          <a:bodyPr/>
          <a:lstStyle/>
          <a:p>
            <a:fld id="{DC141500-CA33-4913-BEC3-98580112C329}" type="datetimeFigureOut">
              <a:rPr lang="ru-RU" smtClean="0"/>
              <a:t>20.05.2025</a:t>
            </a:fld>
            <a:endParaRPr lang="ru-RU"/>
          </a:p>
        </p:txBody>
      </p:sp>
      <p:sp>
        <p:nvSpPr>
          <p:cNvPr id="6" name="Нижний колонтитул 5">
            <a:extLst>
              <a:ext uri="{FF2B5EF4-FFF2-40B4-BE49-F238E27FC236}">
                <a16:creationId xmlns:a16="http://schemas.microsoft.com/office/drawing/2014/main" id="{1CF3D1B0-0F39-3A42-0CCD-3D11B5B8CB03}"/>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75F9DB96-CE43-CA10-A8B9-62412BD619D1}"/>
              </a:ext>
            </a:extLst>
          </p:cNvPr>
          <p:cNvSpPr>
            <a:spLocks noGrp="1"/>
          </p:cNvSpPr>
          <p:nvPr>
            <p:ph type="sldNum" sz="quarter" idx="12"/>
          </p:nvPr>
        </p:nvSpPr>
        <p:spPr/>
        <p:txBody>
          <a:bodyPr/>
          <a:lstStyle/>
          <a:p>
            <a:fld id="{1B886503-1C81-45F9-ACFA-F907FCC8FF36}" type="slidenum">
              <a:rPr lang="ru-RU" smtClean="0"/>
              <a:t>‹#›</a:t>
            </a:fld>
            <a:endParaRPr lang="ru-RU"/>
          </a:p>
        </p:txBody>
      </p:sp>
    </p:spTree>
    <p:extLst>
      <p:ext uri="{BB962C8B-B14F-4D97-AF65-F5344CB8AC3E}">
        <p14:creationId xmlns:p14="http://schemas.microsoft.com/office/powerpoint/2010/main" val="22562441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89FA95B-69D5-4C44-213A-F0DA9E37C2D9}"/>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EEE167B2-8CF6-FEB6-B227-3D77FD785A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5ABA0530-9D31-D1A3-20B1-A854E32DD5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D71C8CF6-B15E-78DE-EA90-8F2EBAC9109E}"/>
              </a:ext>
            </a:extLst>
          </p:cNvPr>
          <p:cNvSpPr>
            <a:spLocks noGrp="1"/>
          </p:cNvSpPr>
          <p:nvPr>
            <p:ph type="dt" sz="half" idx="10"/>
          </p:nvPr>
        </p:nvSpPr>
        <p:spPr/>
        <p:txBody>
          <a:bodyPr/>
          <a:lstStyle/>
          <a:p>
            <a:fld id="{DC141500-CA33-4913-BEC3-98580112C329}" type="datetimeFigureOut">
              <a:rPr lang="ru-RU" smtClean="0"/>
              <a:t>20.05.2025</a:t>
            </a:fld>
            <a:endParaRPr lang="ru-RU"/>
          </a:p>
        </p:txBody>
      </p:sp>
      <p:sp>
        <p:nvSpPr>
          <p:cNvPr id="6" name="Нижний колонтитул 5">
            <a:extLst>
              <a:ext uri="{FF2B5EF4-FFF2-40B4-BE49-F238E27FC236}">
                <a16:creationId xmlns:a16="http://schemas.microsoft.com/office/drawing/2014/main" id="{0BBD014F-F37A-1DC9-DF30-12F11BB36AAA}"/>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740DB78F-D892-6E0D-1B86-AABB6F82B191}"/>
              </a:ext>
            </a:extLst>
          </p:cNvPr>
          <p:cNvSpPr>
            <a:spLocks noGrp="1"/>
          </p:cNvSpPr>
          <p:nvPr>
            <p:ph type="sldNum" sz="quarter" idx="12"/>
          </p:nvPr>
        </p:nvSpPr>
        <p:spPr/>
        <p:txBody>
          <a:bodyPr/>
          <a:lstStyle/>
          <a:p>
            <a:fld id="{1B886503-1C81-45F9-ACFA-F907FCC8FF36}" type="slidenum">
              <a:rPr lang="ru-RU" smtClean="0"/>
              <a:t>‹#›</a:t>
            </a:fld>
            <a:endParaRPr lang="ru-RU"/>
          </a:p>
        </p:txBody>
      </p:sp>
    </p:spTree>
    <p:extLst>
      <p:ext uri="{BB962C8B-B14F-4D97-AF65-F5344CB8AC3E}">
        <p14:creationId xmlns:p14="http://schemas.microsoft.com/office/powerpoint/2010/main" val="8009038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7EB3EB6-6AEE-C52E-69C8-5479417F2A50}"/>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0A206B56-72A0-7ED5-45E7-4BA98634208E}"/>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A42988A3-8B34-97F7-D797-3C0CCBB24300}"/>
              </a:ext>
            </a:extLst>
          </p:cNvPr>
          <p:cNvSpPr>
            <a:spLocks noGrp="1"/>
          </p:cNvSpPr>
          <p:nvPr>
            <p:ph type="dt" sz="half" idx="10"/>
          </p:nvPr>
        </p:nvSpPr>
        <p:spPr/>
        <p:txBody>
          <a:bodyPr/>
          <a:lstStyle/>
          <a:p>
            <a:fld id="{DC141500-CA33-4913-BEC3-98580112C329}" type="datetimeFigureOut">
              <a:rPr lang="ru-RU" smtClean="0"/>
              <a:t>20.05.2025</a:t>
            </a:fld>
            <a:endParaRPr lang="ru-RU"/>
          </a:p>
        </p:txBody>
      </p:sp>
      <p:sp>
        <p:nvSpPr>
          <p:cNvPr id="5" name="Нижний колонтитул 4">
            <a:extLst>
              <a:ext uri="{FF2B5EF4-FFF2-40B4-BE49-F238E27FC236}">
                <a16:creationId xmlns:a16="http://schemas.microsoft.com/office/drawing/2014/main" id="{F568BDF0-A53F-97F1-2EF5-0FF408C654E1}"/>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CB062A08-DD58-9107-AB9A-24D9E9616406}"/>
              </a:ext>
            </a:extLst>
          </p:cNvPr>
          <p:cNvSpPr>
            <a:spLocks noGrp="1"/>
          </p:cNvSpPr>
          <p:nvPr>
            <p:ph type="sldNum" sz="quarter" idx="12"/>
          </p:nvPr>
        </p:nvSpPr>
        <p:spPr/>
        <p:txBody>
          <a:bodyPr/>
          <a:lstStyle/>
          <a:p>
            <a:fld id="{1B886503-1C81-45F9-ACFA-F907FCC8FF36}" type="slidenum">
              <a:rPr lang="ru-RU" smtClean="0"/>
              <a:t>‹#›</a:t>
            </a:fld>
            <a:endParaRPr lang="ru-RU"/>
          </a:p>
        </p:txBody>
      </p:sp>
    </p:spTree>
    <p:extLst>
      <p:ext uri="{BB962C8B-B14F-4D97-AF65-F5344CB8AC3E}">
        <p14:creationId xmlns:p14="http://schemas.microsoft.com/office/powerpoint/2010/main" val="26408465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4F99C48C-4231-3E43-3B7E-D24AF3CF12DE}"/>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0B32B170-D915-A752-692D-D0FA806567F0}"/>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31AB3479-2B26-0574-B997-CD6472762241}"/>
              </a:ext>
            </a:extLst>
          </p:cNvPr>
          <p:cNvSpPr>
            <a:spLocks noGrp="1"/>
          </p:cNvSpPr>
          <p:nvPr>
            <p:ph type="dt" sz="half" idx="10"/>
          </p:nvPr>
        </p:nvSpPr>
        <p:spPr/>
        <p:txBody>
          <a:bodyPr/>
          <a:lstStyle/>
          <a:p>
            <a:fld id="{DC141500-CA33-4913-BEC3-98580112C329}" type="datetimeFigureOut">
              <a:rPr lang="ru-RU" smtClean="0"/>
              <a:t>20.05.2025</a:t>
            </a:fld>
            <a:endParaRPr lang="ru-RU"/>
          </a:p>
        </p:txBody>
      </p:sp>
      <p:sp>
        <p:nvSpPr>
          <p:cNvPr id="5" name="Нижний колонтитул 4">
            <a:extLst>
              <a:ext uri="{FF2B5EF4-FFF2-40B4-BE49-F238E27FC236}">
                <a16:creationId xmlns:a16="http://schemas.microsoft.com/office/drawing/2014/main" id="{60E4C5FE-A9A9-F37E-6CDA-876931DCDD74}"/>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3EAAE073-34DC-21F1-2297-B5961A7EB5FF}"/>
              </a:ext>
            </a:extLst>
          </p:cNvPr>
          <p:cNvSpPr>
            <a:spLocks noGrp="1"/>
          </p:cNvSpPr>
          <p:nvPr>
            <p:ph type="sldNum" sz="quarter" idx="12"/>
          </p:nvPr>
        </p:nvSpPr>
        <p:spPr/>
        <p:txBody>
          <a:bodyPr/>
          <a:lstStyle/>
          <a:p>
            <a:fld id="{1B886503-1C81-45F9-ACFA-F907FCC8FF36}" type="slidenum">
              <a:rPr lang="ru-RU" smtClean="0"/>
              <a:t>‹#›</a:t>
            </a:fld>
            <a:endParaRPr lang="ru-RU"/>
          </a:p>
        </p:txBody>
      </p:sp>
    </p:spTree>
    <p:extLst>
      <p:ext uri="{BB962C8B-B14F-4D97-AF65-F5344CB8AC3E}">
        <p14:creationId xmlns:p14="http://schemas.microsoft.com/office/powerpoint/2010/main" val="29578601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6EE03-F68F-44DD-A5F9-71C00A896BF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EFDF2D-F14D-4575-ACB3-478D7B586A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51ACA8-9BB6-42FA-907C-63F9E7FC5CFB}"/>
              </a:ext>
            </a:extLst>
          </p:cNvPr>
          <p:cNvSpPr>
            <a:spLocks noGrp="1"/>
          </p:cNvSpPr>
          <p:nvPr>
            <p:ph type="dt" sz="half" idx="10"/>
          </p:nvPr>
        </p:nvSpPr>
        <p:spPr/>
        <p:txBody>
          <a:bodyPr/>
          <a:lstStyle/>
          <a:p>
            <a:fld id="{8CBD7327-FE73-4934-9B3D-65552CB87909}" type="datetimeFigureOut">
              <a:rPr lang="en-US" smtClean="0"/>
              <a:t>5/20/2025</a:t>
            </a:fld>
            <a:endParaRPr lang="en-US"/>
          </a:p>
        </p:txBody>
      </p:sp>
      <p:sp>
        <p:nvSpPr>
          <p:cNvPr id="5" name="Footer Placeholder 4">
            <a:extLst>
              <a:ext uri="{FF2B5EF4-FFF2-40B4-BE49-F238E27FC236}">
                <a16:creationId xmlns:a16="http://schemas.microsoft.com/office/drawing/2014/main" id="{C718C57E-AEE8-4D0F-99B8-0EB6FF40E1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D9AD36-F34C-4BBF-90FD-150EFB9B3C04}"/>
              </a:ext>
            </a:extLst>
          </p:cNvPr>
          <p:cNvSpPr>
            <a:spLocks noGrp="1"/>
          </p:cNvSpPr>
          <p:nvPr>
            <p:ph type="sldNum" sz="quarter" idx="12"/>
          </p:nvPr>
        </p:nvSpPr>
        <p:spPr/>
        <p:txBody>
          <a:bodyPr/>
          <a:lstStyle/>
          <a:p>
            <a:fld id="{7A2C9C8C-F545-4FD8-87A8-CC540DE7E804}" type="slidenum">
              <a:rPr lang="en-US" smtClean="0"/>
              <a:t>‹#›</a:t>
            </a:fld>
            <a:endParaRPr lang="en-US"/>
          </a:p>
        </p:txBody>
      </p:sp>
    </p:spTree>
    <p:extLst>
      <p:ext uri="{BB962C8B-B14F-4D97-AF65-F5344CB8AC3E}">
        <p14:creationId xmlns:p14="http://schemas.microsoft.com/office/powerpoint/2010/main" val="32894481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FB184-8AAE-49B9-9472-E45FCB359C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B6ADAE-4DBE-4072-AF3C-4EB5CBF566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266B5DD-30D0-4A50-A5FF-1CD8C5DAD4B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717EAF8-F3B1-4079-99EA-EEEEDBF8F1BA}"/>
              </a:ext>
            </a:extLst>
          </p:cNvPr>
          <p:cNvSpPr>
            <a:spLocks noGrp="1"/>
          </p:cNvSpPr>
          <p:nvPr>
            <p:ph type="dt" sz="half" idx="10"/>
          </p:nvPr>
        </p:nvSpPr>
        <p:spPr/>
        <p:txBody>
          <a:bodyPr/>
          <a:lstStyle/>
          <a:p>
            <a:fld id="{8CBD7327-FE73-4934-9B3D-65552CB87909}" type="datetimeFigureOut">
              <a:rPr lang="en-US" smtClean="0"/>
              <a:t>5/20/2025</a:t>
            </a:fld>
            <a:endParaRPr lang="en-US"/>
          </a:p>
        </p:txBody>
      </p:sp>
      <p:sp>
        <p:nvSpPr>
          <p:cNvPr id="6" name="Footer Placeholder 5">
            <a:extLst>
              <a:ext uri="{FF2B5EF4-FFF2-40B4-BE49-F238E27FC236}">
                <a16:creationId xmlns:a16="http://schemas.microsoft.com/office/drawing/2014/main" id="{A28DD83F-0293-41E5-8C87-6B1D65250F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8CA138-3032-40ED-964A-B8DE5FFB86E8}"/>
              </a:ext>
            </a:extLst>
          </p:cNvPr>
          <p:cNvSpPr>
            <a:spLocks noGrp="1"/>
          </p:cNvSpPr>
          <p:nvPr>
            <p:ph type="sldNum" sz="quarter" idx="12"/>
          </p:nvPr>
        </p:nvSpPr>
        <p:spPr/>
        <p:txBody>
          <a:bodyPr/>
          <a:lstStyle/>
          <a:p>
            <a:fld id="{7A2C9C8C-F545-4FD8-87A8-CC540DE7E804}" type="slidenum">
              <a:rPr lang="en-US" smtClean="0"/>
              <a:t>‹#›</a:t>
            </a:fld>
            <a:endParaRPr lang="en-US"/>
          </a:p>
        </p:txBody>
      </p:sp>
    </p:spTree>
    <p:extLst>
      <p:ext uri="{BB962C8B-B14F-4D97-AF65-F5344CB8AC3E}">
        <p14:creationId xmlns:p14="http://schemas.microsoft.com/office/powerpoint/2010/main" val="6256686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E2380-E7D7-4D4A-A2F1-D75AFA8B1F2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4E0C51-E37C-460F-911B-94B06AB815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80AB5F-0EE6-4269-AF71-E88CC8FC3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B43C8A4-389D-4AA9-BEAB-457F987273F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1CC24C-8CAC-414E-B274-212A9E5416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0C18253-C525-4675-BDAE-1F7545170E08}"/>
              </a:ext>
            </a:extLst>
          </p:cNvPr>
          <p:cNvSpPr>
            <a:spLocks noGrp="1"/>
          </p:cNvSpPr>
          <p:nvPr>
            <p:ph type="dt" sz="half" idx="10"/>
          </p:nvPr>
        </p:nvSpPr>
        <p:spPr/>
        <p:txBody>
          <a:bodyPr/>
          <a:lstStyle/>
          <a:p>
            <a:fld id="{8CBD7327-FE73-4934-9B3D-65552CB87909}" type="datetimeFigureOut">
              <a:rPr lang="en-US" smtClean="0"/>
              <a:t>5/20/2025</a:t>
            </a:fld>
            <a:endParaRPr lang="en-US"/>
          </a:p>
        </p:txBody>
      </p:sp>
      <p:sp>
        <p:nvSpPr>
          <p:cNvPr id="8" name="Footer Placeholder 7">
            <a:extLst>
              <a:ext uri="{FF2B5EF4-FFF2-40B4-BE49-F238E27FC236}">
                <a16:creationId xmlns:a16="http://schemas.microsoft.com/office/drawing/2014/main" id="{AB7DAA48-9D83-4212-A23F-A5CD32C47CF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5C8EEB-0B41-4E90-AE2D-1D4BFE24C65E}"/>
              </a:ext>
            </a:extLst>
          </p:cNvPr>
          <p:cNvSpPr>
            <a:spLocks noGrp="1"/>
          </p:cNvSpPr>
          <p:nvPr>
            <p:ph type="sldNum" sz="quarter" idx="12"/>
          </p:nvPr>
        </p:nvSpPr>
        <p:spPr/>
        <p:txBody>
          <a:bodyPr/>
          <a:lstStyle/>
          <a:p>
            <a:fld id="{7A2C9C8C-F545-4FD8-87A8-CC540DE7E804}" type="slidenum">
              <a:rPr lang="en-US" smtClean="0"/>
              <a:t>‹#›</a:t>
            </a:fld>
            <a:endParaRPr lang="en-US"/>
          </a:p>
        </p:txBody>
      </p:sp>
    </p:spTree>
    <p:extLst>
      <p:ext uri="{BB962C8B-B14F-4D97-AF65-F5344CB8AC3E}">
        <p14:creationId xmlns:p14="http://schemas.microsoft.com/office/powerpoint/2010/main" val="14766858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A5AAA-0802-4B0C-A3F3-D264A425AAE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2456DCE-AA0A-4AAD-881B-25FAE1F731A7}"/>
              </a:ext>
            </a:extLst>
          </p:cNvPr>
          <p:cNvSpPr>
            <a:spLocks noGrp="1"/>
          </p:cNvSpPr>
          <p:nvPr>
            <p:ph type="dt" sz="half" idx="10"/>
          </p:nvPr>
        </p:nvSpPr>
        <p:spPr/>
        <p:txBody>
          <a:bodyPr/>
          <a:lstStyle/>
          <a:p>
            <a:fld id="{8CBD7327-FE73-4934-9B3D-65552CB87909}" type="datetimeFigureOut">
              <a:rPr lang="en-US" smtClean="0"/>
              <a:t>5/20/2025</a:t>
            </a:fld>
            <a:endParaRPr lang="en-US"/>
          </a:p>
        </p:txBody>
      </p:sp>
      <p:sp>
        <p:nvSpPr>
          <p:cNvPr id="4" name="Footer Placeholder 3">
            <a:extLst>
              <a:ext uri="{FF2B5EF4-FFF2-40B4-BE49-F238E27FC236}">
                <a16:creationId xmlns:a16="http://schemas.microsoft.com/office/drawing/2014/main" id="{DFDA8109-93E3-4398-93B5-B7F612993A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D18E8A7-FA87-4EDE-A770-14BA29741DEB}"/>
              </a:ext>
            </a:extLst>
          </p:cNvPr>
          <p:cNvSpPr>
            <a:spLocks noGrp="1"/>
          </p:cNvSpPr>
          <p:nvPr>
            <p:ph type="sldNum" sz="quarter" idx="12"/>
          </p:nvPr>
        </p:nvSpPr>
        <p:spPr/>
        <p:txBody>
          <a:bodyPr/>
          <a:lstStyle/>
          <a:p>
            <a:fld id="{7A2C9C8C-F545-4FD8-87A8-CC540DE7E804}" type="slidenum">
              <a:rPr lang="en-US" smtClean="0"/>
              <a:t>‹#›</a:t>
            </a:fld>
            <a:endParaRPr lang="en-US"/>
          </a:p>
        </p:txBody>
      </p:sp>
    </p:spTree>
    <p:extLst>
      <p:ext uri="{BB962C8B-B14F-4D97-AF65-F5344CB8AC3E}">
        <p14:creationId xmlns:p14="http://schemas.microsoft.com/office/powerpoint/2010/main" val="36572736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C8F7F0-D3E8-4E26-8C46-8D976D0CF122}"/>
              </a:ext>
            </a:extLst>
          </p:cNvPr>
          <p:cNvSpPr>
            <a:spLocks noGrp="1"/>
          </p:cNvSpPr>
          <p:nvPr>
            <p:ph type="dt" sz="half" idx="10"/>
          </p:nvPr>
        </p:nvSpPr>
        <p:spPr/>
        <p:txBody>
          <a:bodyPr/>
          <a:lstStyle/>
          <a:p>
            <a:fld id="{8CBD7327-FE73-4934-9B3D-65552CB87909}" type="datetimeFigureOut">
              <a:rPr lang="en-US" smtClean="0"/>
              <a:t>5/20/2025</a:t>
            </a:fld>
            <a:endParaRPr lang="en-US"/>
          </a:p>
        </p:txBody>
      </p:sp>
      <p:sp>
        <p:nvSpPr>
          <p:cNvPr id="3" name="Footer Placeholder 2">
            <a:extLst>
              <a:ext uri="{FF2B5EF4-FFF2-40B4-BE49-F238E27FC236}">
                <a16:creationId xmlns:a16="http://schemas.microsoft.com/office/drawing/2014/main" id="{319689C4-D11D-475C-9677-03876E04258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EFC30D2-5C8D-4721-876D-A0C0C6A84832}"/>
              </a:ext>
            </a:extLst>
          </p:cNvPr>
          <p:cNvSpPr>
            <a:spLocks noGrp="1"/>
          </p:cNvSpPr>
          <p:nvPr>
            <p:ph type="sldNum" sz="quarter" idx="12"/>
          </p:nvPr>
        </p:nvSpPr>
        <p:spPr/>
        <p:txBody>
          <a:bodyPr/>
          <a:lstStyle/>
          <a:p>
            <a:fld id="{7A2C9C8C-F545-4FD8-87A8-CC540DE7E804}" type="slidenum">
              <a:rPr lang="en-US" smtClean="0"/>
              <a:t>‹#›</a:t>
            </a:fld>
            <a:endParaRPr lang="en-US"/>
          </a:p>
        </p:txBody>
      </p:sp>
    </p:spTree>
    <p:extLst>
      <p:ext uri="{BB962C8B-B14F-4D97-AF65-F5344CB8AC3E}">
        <p14:creationId xmlns:p14="http://schemas.microsoft.com/office/powerpoint/2010/main" val="2528448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62BEA-E783-46D6-ACB2-46E3FD8209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0BBEB0F-2FE8-431D-B6AA-D9444F3D5C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48E522-6543-4C76-97DB-8A72E7B919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6F784-521C-4FE5-ACC5-9C2791C19021}"/>
              </a:ext>
            </a:extLst>
          </p:cNvPr>
          <p:cNvSpPr>
            <a:spLocks noGrp="1"/>
          </p:cNvSpPr>
          <p:nvPr>
            <p:ph type="dt" sz="half" idx="10"/>
          </p:nvPr>
        </p:nvSpPr>
        <p:spPr/>
        <p:txBody>
          <a:bodyPr/>
          <a:lstStyle/>
          <a:p>
            <a:fld id="{8CBD7327-FE73-4934-9B3D-65552CB87909}" type="datetimeFigureOut">
              <a:rPr lang="en-US" smtClean="0"/>
              <a:t>5/20/2025</a:t>
            </a:fld>
            <a:endParaRPr lang="en-US"/>
          </a:p>
        </p:txBody>
      </p:sp>
      <p:sp>
        <p:nvSpPr>
          <p:cNvPr id="6" name="Footer Placeholder 5">
            <a:extLst>
              <a:ext uri="{FF2B5EF4-FFF2-40B4-BE49-F238E27FC236}">
                <a16:creationId xmlns:a16="http://schemas.microsoft.com/office/drawing/2014/main" id="{AA7D0A6A-C400-430E-8C5C-A084373723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D7EFA3-AE29-4BF9-8578-277BA5A36583}"/>
              </a:ext>
            </a:extLst>
          </p:cNvPr>
          <p:cNvSpPr>
            <a:spLocks noGrp="1"/>
          </p:cNvSpPr>
          <p:nvPr>
            <p:ph type="sldNum" sz="quarter" idx="12"/>
          </p:nvPr>
        </p:nvSpPr>
        <p:spPr/>
        <p:txBody>
          <a:bodyPr/>
          <a:lstStyle/>
          <a:p>
            <a:fld id="{7A2C9C8C-F545-4FD8-87A8-CC540DE7E804}" type="slidenum">
              <a:rPr lang="en-US" smtClean="0"/>
              <a:t>‹#›</a:t>
            </a:fld>
            <a:endParaRPr lang="en-US"/>
          </a:p>
        </p:txBody>
      </p:sp>
    </p:spTree>
    <p:extLst>
      <p:ext uri="{BB962C8B-B14F-4D97-AF65-F5344CB8AC3E}">
        <p14:creationId xmlns:p14="http://schemas.microsoft.com/office/powerpoint/2010/main" val="29440098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38167-4C5B-4879-9E55-BB49891AAD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933219-BB25-4337-B2BC-5D8F9C213A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0739D0B-21DC-4CBF-BCB9-A53FA0F42B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BE2F65-DEDF-4518-B5AD-2D2B8A7F3475}"/>
              </a:ext>
            </a:extLst>
          </p:cNvPr>
          <p:cNvSpPr>
            <a:spLocks noGrp="1"/>
          </p:cNvSpPr>
          <p:nvPr>
            <p:ph type="dt" sz="half" idx="10"/>
          </p:nvPr>
        </p:nvSpPr>
        <p:spPr/>
        <p:txBody>
          <a:bodyPr/>
          <a:lstStyle/>
          <a:p>
            <a:fld id="{8CBD7327-FE73-4934-9B3D-65552CB87909}" type="datetimeFigureOut">
              <a:rPr lang="en-US" smtClean="0"/>
              <a:t>5/20/2025</a:t>
            </a:fld>
            <a:endParaRPr lang="en-US"/>
          </a:p>
        </p:txBody>
      </p:sp>
      <p:sp>
        <p:nvSpPr>
          <p:cNvPr id="6" name="Footer Placeholder 5">
            <a:extLst>
              <a:ext uri="{FF2B5EF4-FFF2-40B4-BE49-F238E27FC236}">
                <a16:creationId xmlns:a16="http://schemas.microsoft.com/office/drawing/2014/main" id="{BAD56314-1C6A-492A-BFF5-E77D379615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862DAC-B5CD-4C2F-9DD8-9AE14C549F9F}"/>
              </a:ext>
            </a:extLst>
          </p:cNvPr>
          <p:cNvSpPr>
            <a:spLocks noGrp="1"/>
          </p:cNvSpPr>
          <p:nvPr>
            <p:ph type="sldNum" sz="quarter" idx="12"/>
          </p:nvPr>
        </p:nvSpPr>
        <p:spPr/>
        <p:txBody>
          <a:bodyPr/>
          <a:lstStyle/>
          <a:p>
            <a:fld id="{7A2C9C8C-F545-4FD8-87A8-CC540DE7E804}" type="slidenum">
              <a:rPr lang="en-US" smtClean="0"/>
              <a:t>‹#›</a:t>
            </a:fld>
            <a:endParaRPr lang="en-US"/>
          </a:p>
        </p:txBody>
      </p:sp>
    </p:spTree>
    <p:extLst>
      <p:ext uri="{BB962C8B-B14F-4D97-AF65-F5344CB8AC3E}">
        <p14:creationId xmlns:p14="http://schemas.microsoft.com/office/powerpoint/2010/main" val="6795376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E1F4E2-7276-499F-B346-853EB6C162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9E3CB9-9C43-468D-B98E-D119C59467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E0032-C2F8-41F2-A884-1122FE19BB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BD7327-FE73-4934-9B3D-65552CB87909}" type="datetimeFigureOut">
              <a:rPr lang="en-US" smtClean="0"/>
              <a:t>5/20/2025</a:t>
            </a:fld>
            <a:endParaRPr lang="en-US"/>
          </a:p>
        </p:txBody>
      </p:sp>
      <p:sp>
        <p:nvSpPr>
          <p:cNvPr id="5" name="Footer Placeholder 4">
            <a:extLst>
              <a:ext uri="{FF2B5EF4-FFF2-40B4-BE49-F238E27FC236}">
                <a16:creationId xmlns:a16="http://schemas.microsoft.com/office/drawing/2014/main" id="{9441F325-FF69-4FCE-A73B-6DBF2A4197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724C835-DFAA-4BA6-984E-6354B54B55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2C9C8C-F545-4FD8-87A8-CC540DE7E804}" type="slidenum">
              <a:rPr lang="en-US" smtClean="0"/>
              <a:t>‹#›</a:t>
            </a:fld>
            <a:endParaRPr lang="en-US"/>
          </a:p>
        </p:txBody>
      </p:sp>
    </p:spTree>
    <p:extLst>
      <p:ext uri="{BB962C8B-B14F-4D97-AF65-F5344CB8AC3E}">
        <p14:creationId xmlns:p14="http://schemas.microsoft.com/office/powerpoint/2010/main" val="31357182"/>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4FFCB23-4F3D-0F68-4F32-B7ABF55DAE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BCEA9E51-5718-45AC-5725-7782AF52E7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DE7F4939-5379-3B0B-EE52-494575841C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C141500-CA33-4913-BEC3-98580112C329}" type="datetimeFigureOut">
              <a:rPr lang="ru-RU" smtClean="0"/>
              <a:t>20.05.2025</a:t>
            </a:fld>
            <a:endParaRPr lang="ru-RU"/>
          </a:p>
        </p:txBody>
      </p:sp>
      <p:sp>
        <p:nvSpPr>
          <p:cNvPr id="5" name="Нижний колонтитул 4">
            <a:extLst>
              <a:ext uri="{FF2B5EF4-FFF2-40B4-BE49-F238E27FC236}">
                <a16:creationId xmlns:a16="http://schemas.microsoft.com/office/drawing/2014/main" id="{FB3686F4-8EA4-1E1E-B5AF-178B6EC916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ru-RU"/>
          </a:p>
        </p:txBody>
      </p:sp>
      <p:sp>
        <p:nvSpPr>
          <p:cNvPr id="6" name="Номер слайда 5">
            <a:extLst>
              <a:ext uri="{FF2B5EF4-FFF2-40B4-BE49-F238E27FC236}">
                <a16:creationId xmlns:a16="http://schemas.microsoft.com/office/drawing/2014/main" id="{DB62563A-D851-0193-5FDC-B80A677053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B886503-1C81-45F9-ACFA-F907FCC8FF36}" type="slidenum">
              <a:rPr lang="ru-RU" smtClean="0"/>
              <a:t>‹#›</a:t>
            </a:fld>
            <a:endParaRPr lang="ru-RU"/>
          </a:p>
        </p:txBody>
      </p:sp>
    </p:spTree>
    <p:extLst>
      <p:ext uri="{BB962C8B-B14F-4D97-AF65-F5344CB8AC3E}">
        <p14:creationId xmlns:p14="http://schemas.microsoft.com/office/powerpoint/2010/main" val="2546368574"/>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svg"/><Relationship Id="rId10" Type="http://schemas.openxmlformats.org/officeDocument/2006/relationships/image" Target="../media/image8.sv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13.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14.xml.rels><?xml version="1.0" encoding="UTF-8" standalone="yes"?>
<Relationships xmlns="http://schemas.openxmlformats.org/package/2006/relationships"><Relationship Id="rId13" Type="http://schemas.openxmlformats.org/officeDocument/2006/relationships/image" Target="../media/image30.png"/><Relationship Id="rId18" Type="http://schemas.openxmlformats.org/officeDocument/2006/relationships/image" Target="../media/image35.svg"/><Relationship Id="rId26" Type="http://schemas.openxmlformats.org/officeDocument/2006/relationships/image" Target="../media/image43.png"/><Relationship Id="rId39" Type="http://schemas.openxmlformats.org/officeDocument/2006/relationships/image" Target="../media/image56.png"/><Relationship Id="rId21" Type="http://schemas.openxmlformats.org/officeDocument/2006/relationships/image" Target="../media/image38.png"/><Relationship Id="rId34" Type="http://schemas.openxmlformats.org/officeDocument/2006/relationships/image" Target="../media/image51.png"/><Relationship Id="rId42" Type="http://schemas.openxmlformats.org/officeDocument/2006/relationships/image" Target="../media/image59.svg"/><Relationship Id="rId47" Type="http://schemas.openxmlformats.org/officeDocument/2006/relationships/image" Target="../media/image64.png"/><Relationship Id="rId50" Type="http://schemas.openxmlformats.org/officeDocument/2006/relationships/image" Target="../media/image67.jpeg"/><Relationship Id="rId7" Type="http://schemas.openxmlformats.org/officeDocument/2006/relationships/image" Target="../media/image24.png"/><Relationship Id="rId2" Type="http://schemas.openxmlformats.org/officeDocument/2006/relationships/notesSlide" Target="../notesSlides/notesSlide14.xml"/><Relationship Id="rId16" Type="http://schemas.openxmlformats.org/officeDocument/2006/relationships/image" Target="../media/image33.svg"/><Relationship Id="rId29" Type="http://schemas.openxmlformats.org/officeDocument/2006/relationships/image" Target="../media/image46.png"/><Relationship Id="rId11" Type="http://schemas.openxmlformats.org/officeDocument/2006/relationships/image" Target="../media/image28.png"/><Relationship Id="rId24" Type="http://schemas.openxmlformats.org/officeDocument/2006/relationships/image" Target="../media/image41.png"/><Relationship Id="rId32" Type="http://schemas.openxmlformats.org/officeDocument/2006/relationships/image" Target="../media/image49.png"/><Relationship Id="rId37" Type="http://schemas.openxmlformats.org/officeDocument/2006/relationships/image" Target="../media/image54.png"/><Relationship Id="rId40" Type="http://schemas.openxmlformats.org/officeDocument/2006/relationships/image" Target="../media/image57.svg"/><Relationship Id="rId45" Type="http://schemas.openxmlformats.org/officeDocument/2006/relationships/image" Target="../media/image62.png"/><Relationship Id="rId5" Type="http://schemas.openxmlformats.org/officeDocument/2006/relationships/image" Target="../media/image22.png"/><Relationship Id="rId15" Type="http://schemas.openxmlformats.org/officeDocument/2006/relationships/image" Target="../media/image32.png"/><Relationship Id="rId23" Type="http://schemas.openxmlformats.org/officeDocument/2006/relationships/image" Target="../media/image40.png"/><Relationship Id="rId28" Type="http://schemas.openxmlformats.org/officeDocument/2006/relationships/image" Target="../media/image45.svg"/><Relationship Id="rId36" Type="http://schemas.openxmlformats.org/officeDocument/2006/relationships/image" Target="../media/image53.jpeg"/><Relationship Id="rId49" Type="http://schemas.openxmlformats.org/officeDocument/2006/relationships/image" Target="../media/image66.png"/><Relationship Id="rId10" Type="http://schemas.openxmlformats.org/officeDocument/2006/relationships/image" Target="../media/image27.svg"/><Relationship Id="rId19" Type="http://schemas.openxmlformats.org/officeDocument/2006/relationships/image" Target="../media/image36.png"/><Relationship Id="rId31" Type="http://schemas.openxmlformats.org/officeDocument/2006/relationships/image" Target="../media/image48.svg"/><Relationship Id="rId44" Type="http://schemas.openxmlformats.org/officeDocument/2006/relationships/image" Target="../media/image61.svg"/><Relationship Id="rId4" Type="http://schemas.openxmlformats.org/officeDocument/2006/relationships/image" Target="../media/image21.svg"/><Relationship Id="rId9" Type="http://schemas.openxmlformats.org/officeDocument/2006/relationships/image" Target="../media/image26.png"/><Relationship Id="rId14" Type="http://schemas.openxmlformats.org/officeDocument/2006/relationships/image" Target="../media/image31.svg"/><Relationship Id="rId22" Type="http://schemas.openxmlformats.org/officeDocument/2006/relationships/image" Target="../media/image39.svg"/><Relationship Id="rId27" Type="http://schemas.openxmlformats.org/officeDocument/2006/relationships/image" Target="../media/image44.png"/><Relationship Id="rId30" Type="http://schemas.openxmlformats.org/officeDocument/2006/relationships/image" Target="../media/image47.png"/><Relationship Id="rId35" Type="http://schemas.openxmlformats.org/officeDocument/2006/relationships/image" Target="../media/image52.svg"/><Relationship Id="rId43" Type="http://schemas.openxmlformats.org/officeDocument/2006/relationships/image" Target="../media/image60.png"/><Relationship Id="rId48" Type="http://schemas.openxmlformats.org/officeDocument/2006/relationships/image" Target="../media/image65.jpeg"/><Relationship Id="rId8" Type="http://schemas.openxmlformats.org/officeDocument/2006/relationships/image" Target="../media/image25.svg"/><Relationship Id="rId3" Type="http://schemas.openxmlformats.org/officeDocument/2006/relationships/image" Target="../media/image20.png"/><Relationship Id="rId12" Type="http://schemas.openxmlformats.org/officeDocument/2006/relationships/image" Target="../media/image29.png"/><Relationship Id="rId17" Type="http://schemas.openxmlformats.org/officeDocument/2006/relationships/image" Target="../media/image34.png"/><Relationship Id="rId25" Type="http://schemas.openxmlformats.org/officeDocument/2006/relationships/image" Target="../media/image42.png"/><Relationship Id="rId33" Type="http://schemas.openxmlformats.org/officeDocument/2006/relationships/image" Target="../media/image50.svg"/><Relationship Id="rId38" Type="http://schemas.openxmlformats.org/officeDocument/2006/relationships/image" Target="../media/image55.png"/><Relationship Id="rId46" Type="http://schemas.openxmlformats.org/officeDocument/2006/relationships/image" Target="../media/image63.svg"/><Relationship Id="rId20" Type="http://schemas.openxmlformats.org/officeDocument/2006/relationships/image" Target="../media/image37.svg"/><Relationship Id="rId41" Type="http://schemas.openxmlformats.org/officeDocument/2006/relationships/image" Target="../media/image58.png"/><Relationship Id="rId1" Type="http://schemas.openxmlformats.org/officeDocument/2006/relationships/slideLayout" Target="../slideLayouts/slideLayout12.xml"/><Relationship Id="rId6" Type="http://schemas.openxmlformats.org/officeDocument/2006/relationships/image" Target="../media/image23.sv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68.png"/></Relationships>
</file>

<file path=ppt/slides/_rels/slide1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12.svg"/><Relationship Id="rId11" Type="http://schemas.openxmlformats.org/officeDocument/2006/relationships/image" Target="../media/image69.png"/><Relationship Id="rId5" Type="http://schemas.openxmlformats.org/officeDocument/2006/relationships/image" Target="../media/image11.png"/><Relationship Id="rId10" Type="http://schemas.openxmlformats.org/officeDocument/2006/relationships/image" Target="../media/image68.png"/><Relationship Id="rId4" Type="http://schemas.openxmlformats.org/officeDocument/2006/relationships/image" Target="../media/image10.svg"/><Relationship Id="rId9" Type="http://schemas.openxmlformats.org/officeDocument/2006/relationships/image" Target="../media/image5.svg"/></Relationships>
</file>

<file path=ppt/slides/_rels/slide2.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jpeg"/><Relationship Id="rId4" Type="http://schemas.openxmlformats.org/officeDocument/2006/relationships/image" Target="../media/image10.sv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png"/><Relationship Id="rId18" Type="http://schemas.openxmlformats.org/officeDocument/2006/relationships/image" Target="../media/image7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74.png"/><Relationship Id="rId17" Type="http://schemas.openxmlformats.org/officeDocument/2006/relationships/image" Target="../media/image78.png"/><Relationship Id="rId2" Type="http://schemas.openxmlformats.org/officeDocument/2006/relationships/notesSlide" Target="../notesSlides/notesSlide20.xml"/><Relationship Id="rId16" Type="http://schemas.openxmlformats.org/officeDocument/2006/relationships/image" Target="../media/image77.png"/><Relationship Id="rId1" Type="http://schemas.openxmlformats.org/officeDocument/2006/relationships/slideLayout" Target="../slideLayouts/slideLayout12.xml"/><Relationship Id="rId6" Type="http://schemas.openxmlformats.org/officeDocument/2006/relationships/image" Target="../media/image12.svg"/><Relationship Id="rId11" Type="http://schemas.openxmlformats.org/officeDocument/2006/relationships/image" Target="../media/image73.jpeg"/><Relationship Id="rId5" Type="http://schemas.openxmlformats.org/officeDocument/2006/relationships/image" Target="../media/image11.png"/><Relationship Id="rId15" Type="http://schemas.openxmlformats.org/officeDocument/2006/relationships/image" Target="../media/image69.png"/><Relationship Id="rId10" Type="http://schemas.openxmlformats.org/officeDocument/2006/relationships/image" Target="../media/image72.png"/><Relationship Id="rId4" Type="http://schemas.openxmlformats.org/officeDocument/2006/relationships/image" Target="../media/image10.svg"/><Relationship Id="rId9" Type="http://schemas.openxmlformats.org/officeDocument/2006/relationships/image" Target="../media/image71.jpeg"/><Relationship Id="rId14" Type="http://schemas.openxmlformats.org/officeDocument/2006/relationships/image" Target="../media/image76.jpeg"/></Relationships>
</file>

<file path=ppt/slides/_rels/slide2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68.png"/><Relationship Id="rId4" Type="http://schemas.openxmlformats.org/officeDocument/2006/relationships/image" Target="../media/image10.svg"/><Relationship Id="rId9" Type="http://schemas.openxmlformats.org/officeDocument/2006/relationships/image" Target="../media/image5.svg"/></Relationships>
</file>

<file path=ppt/slides/_rels/slide2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68.png"/><Relationship Id="rId4" Type="http://schemas.openxmlformats.org/officeDocument/2006/relationships/image" Target="../media/image10.svg"/><Relationship Id="rId9" Type="http://schemas.openxmlformats.org/officeDocument/2006/relationships/image" Target="../media/image5.svg"/></Relationships>
</file>

<file path=ppt/slides/_rels/slide2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68.png"/><Relationship Id="rId4" Type="http://schemas.openxmlformats.org/officeDocument/2006/relationships/image" Target="../media/image10.svg"/><Relationship Id="rId9" Type="http://schemas.openxmlformats.org/officeDocument/2006/relationships/image" Target="../media/image5.svg"/></Relationships>
</file>

<file path=ppt/slides/_rels/slide24.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9.png"/><Relationship Id="rId7" Type="http://schemas.openxmlformats.org/officeDocument/2006/relationships/image" Target="../media/image5.sv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13.png"/><Relationship Id="rId10" Type="http://schemas.openxmlformats.org/officeDocument/2006/relationships/image" Target="../media/image12.svg"/><Relationship Id="rId4" Type="http://schemas.openxmlformats.org/officeDocument/2006/relationships/image" Target="../media/image10.svg"/><Relationship Id="rId9" Type="http://schemas.openxmlformats.org/officeDocument/2006/relationships/image" Target="../media/image11.png"/></Relationships>
</file>

<file path=ppt/slides/_rels/slide25.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9.png"/><Relationship Id="rId7" Type="http://schemas.openxmlformats.org/officeDocument/2006/relationships/image" Target="../media/image5.sv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13.png"/><Relationship Id="rId10" Type="http://schemas.openxmlformats.org/officeDocument/2006/relationships/image" Target="../media/image12.svg"/><Relationship Id="rId4" Type="http://schemas.openxmlformats.org/officeDocument/2006/relationships/image" Target="../media/image10.svg"/><Relationship Id="rId9" Type="http://schemas.openxmlformats.org/officeDocument/2006/relationships/image" Target="../media/image11.png"/></Relationships>
</file>

<file path=ppt/slides/_rels/slide26.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80.emf"/><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oleObject" Target="../embeddings/oleObject2.bin"/><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12.svg"/><Relationship Id="rId11" Type="http://schemas.openxmlformats.org/officeDocument/2006/relationships/image" Target="../media/image18.png"/><Relationship Id="rId5" Type="http://schemas.openxmlformats.org/officeDocument/2006/relationships/image" Target="../media/image11.png"/><Relationship Id="rId10" Type="http://schemas.openxmlformats.org/officeDocument/2006/relationships/image" Target="../media/image68.png"/><Relationship Id="rId4" Type="http://schemas.openxmlformats.org/officeDocument/2006/relationships/image" Target="../media/image10.svg"/><Relationship Id="rId9" Type="http://schemas.openxmlformats.org/officeDocument/2006/relationships/image" Target="../media/image5.svg"/></Relationships>
</file>

<file path=ppt/slides/_rels/slide27.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83.png"/><Relationship Id="rId3" Type="http://schemas.openxmlformats.org/officeDocument/2006/relationships/image" Target="../media/image9.png"/><Relationship Id="rId7" Type="http://schemas.openxmlformats.org/officeDocument/2006/relationships/image" Target="../media/image11.png"/><Relationship Id="rId12" Type="http://schemas.openxmlformats.org/officeDocument/2006/relationships/image" Target="../media/image5.sv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68.png"/><Relationship Id="rId11" Type="http://schemas.openxmlformats.org/officeDocument/2006/relationships/image" Target="../media/image4.png"/><Relationship Id="rId5" Type="http://schemas.openxmlformats.org/officeDocument/2006/relationships/image" Target="../media/image13.png"/><Relationship Id="rId10" Type="http://schemas.openxmlformats.org/officeDocument/2006/relationships/image" Target="../media/image82.png"/><Relationship Id="rId4" Type="http://schemas.openxmlformats.org/officeDocument/2006/relationships/image" Target="../media/image10.svg"/><Relationship Id="rId9" Type="http://schemas.openxmlformats.org/officeDocument/2006/relationships/image" Target="../media/image81.png"/></Relationships>
</file>

<file path=ppt/slides/_rels/slide28.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68.png"/><Relationship Id="rId5" Type="http://schemas.openxmlformats.org/officeDocument/2006/relationships/image" Target="../media/image13.png"/><Relationship Id="rId10" Type="http://schemas.openxmlformats.org/officeDocument/2006/relationships/image" Target="../media/image5.svg"/><Relationship Id="rId4" Type="http://schemas.openxmlformats.org/officeDocument/2006/relationships/image" Target="../media/image10.svg"/><Relationship Id="rId9" Type="http://schemas.openxmlformats.org/officeDocument/2006/relationships/image" Target="../media/image4.png"/></Relationships>
</file>

<file path=ppt/slides/_rels/slide29.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9.png"/><Relationship Id="rId7" Type="http://schemas.openxmlformats.org/officeDocument/2006/relationships/image" Target="../media/image84.png"/><Relationship Id="rId12" Type="http://schemas.openxmlformats.org/officeDocument/2006/relationships/image" Target="../media/image87.pn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68.png"/><Relationship Id="rId11" Type="http://schemas.openxmlformats.org/officeDocument/2006/relationships/image" Target="../media/image12.svg"/><Relationship Id="rId5" Type="http://schemas.openxmlformats.org/officeDocument/2006/relationships/image" Target="../media/image13.png"/><Relationship Id="rId10" Type="http://schemas.openxmlformats.org/officeDocument/2006/relationships/image" Target="../media/image11.png"/><Relationship Id="rId4" Type="http://schemas.openxmlformats.org/officeDocument/2006/relationships/image" Target="../media/image10.svg"/><Relationship Id="rId9" Type="http://schemas.openxmlformats.org/officeDocument/2006/relationships/image" Target="../media/image86.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2.svg"/><Relationship Id="rId11" Type="http://schemas.openxmlformats.org/officeDocument/2006/relationships/image" Target="../media/image8.svg"/><Relationship Id="rId5" Type="http://schemas.openxmlformats.org/officeDocument/2006/relationships/image" Target="../media/image11.png"/><Relationship Id="rId10" Type="http://schemas.openxmlformats.org/officeDocument/2006/relationships/image" Target="../media/image7.png"/><Relationship Id="rId4" Type="http://schemas.openxmlformats.org/officeDocument/2006/relationships/image" Target="../media/image10.svg"/><Relationship Id="rId9" Type="http://schemas.openxmlformats.org/officeDocument/2006/relationships/image" Target="../media/image5.svg"/></Relationships>
</file>

<file path=ppt/slides/_rels/slide30.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68.png"/><Relationship Id="rId5" Type="http://schemas.openxmlformats.org/officeDocument/2006/relationships/image" Target="../media/image13.png"/><Relationship Id="rId4" Type="http://schemas.openxmlformats.org/officeDocument/2006/relationships/image" Target="../media/image10.svg"/><Relationship Id="rId9" Type="http://schemas.openxmlformats.org/officeDocument/2006/relationships/image" Target="../media/image88.png"/></Relationships>
</file>

<file path=ppt/slides/_rels/slide31.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67.jpeg"/><Relationship Id="rId18" Type="http://schemas.openxmlformats.org/officeDocument/2006/relationships/image" Target="../media/image68.png"/><Relationship Id="rId3" Type="http://schemas.openxmlformats.org/officeDocument/2006/relationships/image" Target="../media/image9.png"/><Relationship Id="rId7" Type="http://schemas.openxmlformats.org/officeDocument/2006/relationships/image" Target="../media/image90.svg"/><Relationship Id="rId12" Type="http://schemas.openxmlformats.org/officeDocument/2006/relationships/image" Target="../media/image37.svg"/><Relationship Id="rId17" Type="http://schemas.openxmlformats.org/officeDocument/2006/relationships/image" Target="../media/image5.svg"/><Relationship Id="rId2" Type="http://schemas.openxmlformats.org/officeDocument/2006/relationships/notesSlide" Target="../notesSlides/notesSlide31.xml"/><Relationship Id="rId16"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89.png"/><Relationship Id="rId11" Type="http://schemas.openxmlformats.org/officeDocument/2006/relationships/image" Target="../media/image36.png"/><Relationship Id="rId5" Type="http://schemas.openxmlformats.org/officeDocument/2006/relationships/image" Target="../media/image13.png"/><Relationship Id="rId15" Type="http://schemas.openxmlformats.org/officeDocument/2006/relationships/image" Target="../media/image33.svg"/><Relationship Id="rId10" Type="http://schemas.openxmlformats.org/officeDocument/2006/relationships/image" Target="../media/image50.svg"/><Relationship Id="rId4" Type="http://schemas.openxmlformats.org/officeDocument/2006/relationships/image" Target="../media/image10.svg"/><Relationship Id="rId9" Type="http://schemas.openxmlformats.org/officeDocument/2006/relationships/image" Target="../media/image49.png"/><Relationship Id="rId14" Type="http://schemas.openxmlformats.org/officeDocument/2006/relationships/image" Target="../media/image32.png"/></Relationships>
</file>

<file path=ppt/slides/_rels/slide32.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93.pn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12.svg"/><Relationship Id="rId11" Type="http://schemas.openxmlformats.org/officeDocument/2006/relationships/image" Target="../media/image5.svg"/><Relationship Id="rId5" Type="http://schemas.openxmlformats.org/officeDocument/2006/relationships/image" Target="../media/image11.png"/><Relationship Id="rId10" Type="http://schemas.openxmlformats.org/officeDocument/2006/relationships/image" Target="../media/image4.png"/><Relationship Id="rId4" Type="http://schemas.openxmlformats.org/officeDocument/2006/relationships/image" Target="../media/image10.svg"/><Relationship Id="rId9" Type="http://schemas.openxmlformats.org/officeDocument/2006/relationships/image" Target="../media/image68.png"/></Relationships>
</file>

<file path=ppt/slides/_rels/slide33.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68.png"/><Relationship Id="rId5" Type="http://schemas.openxmlformats.org/officeDocument/2006/relationships/image" Target="../media/image13.png"/><Relationship Id="rId4" Type="http://schemas.openxmlformats.org/officeDocument/2006/relationships/image" Target="../media/image10.svg"/><Relationship Id="rId9" Type="http://schemas.openxmlformats.org/officeDocument/2006/relationships/image" Target="../media/image88.png"/></Relationships>
</file>

<file path=ppt/slides/_rels/slide34.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9.png"/><Relationship Id="rId7" Type="http://schemas.openxmlformats.org/officeDocument/2006/relationships/image" Target="../media/image90.svg"/><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89.png"/><Relationship Id="rId5" Type="http://schemas.openxmlformats.org/officeDocument/2006/relationships/image" Target="../media/image13.png"/><Relationship Id="rId4" Type="http://schemas.openxmlformats.org/officeDocument/2006/relationships/image" Target="../media/image10.svg"/></Relationships>
</file>

<file path=ppt/slides/_rels/slide3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9.png"/><Relationship Id="rId7" Type="http://schemas.openxmlformats.org/officeDocument/2006/relationships/image" Target="../media/image90.svg"/><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image" Target="../media/image89.png"/><Relationship Id="rId5" Type="http://schemas.openxmlformats.org/officeDocument/2006/relationships/image" Target="../media/image13.png"/><Relationship Id="rId10" Type="http://schemas.openxmlformats.org/officeDocument/2006/relationships/image" Target="../media/image68.png"/><Relationship Id="rId4" Type="http://schemas.openxmlformats.org/officeDocument/2006/relationships/image" Target="../media/image10.svg"/><Relationship Id="rId9" Type="http://schemas.openxmlformats.org/officeDocument/2006/relationships/image" Target="../media/image5.svg"/></Relationships>
</file>

<file path=ppt/slides/_rels/slide3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36.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7.xml"/><Relationship Id="rId1" Type="http://schemas.openxmlformats.org/officeDocument/2006/relationships/slideLayout" Target="../slideLayouts/slideLayout1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 Id="rId9" Type="http://schemas.openxmlformats.org/officeDocument/2006/relationships/image" Target="../media/image5.svg"/></Relationships>
</file>

<file path=ppt/slides/_rels/slide38.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9.png"/><Relationship Id="rId7"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39.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9.png"/><Relationship Id="rId7"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1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40.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9.png"/><Relationship Id="rId7"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1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svg"/><Relationship Id="rId2" Type="http://schemas.openxmlformats.org/officeDocument/2006/relationships/notesSlide" Target="../notesSlides/notesSlide41.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3.png"/><Relationship Id="rId4" Type="http://schemas.openxmlformats.org/officeDocument/2006/relationships/image" Target="../media/image10.svg"/></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42.xml"/><Relationship Id="rId1" Type="http://schemas.openxmlformats.org/officeDocument/2006/relationships/slideLayout" Target="../slideLayouts/slideLayout1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43.xml"/><Relationship Id="rId1" Type="http://schemas.openxmlformats.org/officeDocument/2006/relationships/slideLayout" Target="../slideLayouts/slideLayout1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44.xml"/><Relationship Id="rId1" Type="http://schemas.openxmlformats.org/officeDocument/2006/relationships/slideLayout" Target="../slideLayouts/slideLayout1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45.xml"/><Relationship Id="rId1" Type="http://schemas.openxmlformats.org/officeDocument/2006/relationships/slideLayout" Target="../slideLayouts/slideLayout1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46.xml.rels><?xml version="1.0" encoding="UTF-8" standalone="yes"?>
<Relationships xmlns="http://schemas.openxmlformats.org/package/2006/relationships"><Relationship Id="rId13" Type="http://schemas.openxmlformats.org/officeDocument/2006/relationships/image" Target="../media/image30.png"/><Relationship Id="rId18" Type="http://schemas.openxmlformats.org/officeDocument/2006/relationships/image" Target="../media/image35.svg"/><Relationship Id="rId26" Type="http://schemas.openxmlformats.org/officeDocument/2006/relationships/image" Target="../media/image43.png"/><Relationship Id="rId39" Type="http://schemas.openxmlformats.org/officeDocument/2006/relationships/image" Target="../media/image56.png"/><Relationship Id="rId21" Type="http://schemas.openxmlformats.org/officeDocument/2006/relationships/image" Target="../media/image38.png"/><Relationship Id="rId34" Type="http://schemas.openxmlformats.org/officeDocument/2006/relationships/image" Target="../media/image51.png"/><Relationship Id="rId42" Type="http://schemas.openxmlformats.org/officeDocument/2006/relationships/image" Target="../media/image59.svg"/><Relationship Id="rId47" Type="http://schemas.openxmlformats.org/officeDocument/2006/relationships/image" Target="../media/image64.png"/><Relationship Id="rId50" Type="http://schemas.openxmlformats.org/officeDocument/2006/relationships/image" Target="../media/image67.jpeg"/><Relationship Id="rId7" Type="http://schemas.openxmlformats.org/officeDocument/2006/relationships/image" Target="../media/image24.png"/><Relationship Id="rId2" Type="http://schemas.openxmlformats.org/officeDocument/2006/relationships/notesSlide" Target="../notesSlides/notesSlide46.xml"/><Relationship Id="rId16" Type="http://schemas.openxmlformats.org/officeDocument/2006/relationships/image" Target="../media/image33.svg"/><Relationship Id="rId29" Type="http://schemas.openxmlformats.org/officeDocument/2006/relationships/image" Target="../media/image46.png"/><Relationship Id="rId11" Type="http://schemas.openxmlformats.org/officeDocument/2006/relationships/image" Target="../media/image28.png"/><Relationship Id="rId24" Type="http://schemas.openxmlformats.org/officeDocument/2006/relationships/image" Target="../media/image41.png"/><Relationship Id="rId32" Type="http://schemas.openxmlformats.org/officeDocument/2006/relationships/image" Target="../media/image49.png"/><Relationship Id="rId37" Type="http://schemas.openxmlformats.org/officeDocument/2006/relationships/image" Target="../media/image54.png"/><Relationship Id="rId40" Type="http://schemas.openxmlformats.org/officeDocument/2006/relationships/image" Target="../media/image57.svg"/><Relationship Id="rId45" Type="http://schemas.openxmlformats.org/officeDocument/2006/relationships/image" Target="../media/image62.png"/><Relationship Id="rId5" Type="http://schemas.openxmlformats.org/officeDocument/2006/relationships/image" Target="../media/image22.png"/><Relationship Id="rId15" Type="http://schemas.openxmlformats.org/officeDocument/2006/relationships/image" Target="../media/image32.png"/><Relationship Id="rId23" Type="http://schemas.openxmlformats.org/officeDocument/2006/relationships/image" Target="../media/image40.png"/><Relationship Id="rId28" Type="http://schemas.openxmlformats.org/officeDocument/2006/relationships/image" Target="../media/image45.svg"/><Relationship Id="rId36" Type="http://schemas.openxmlformats.org/officeDocument/2006/relationships/image" Target="../media/image53.jpeg"/><Relationship Id="rId49" Type="http://schemas.openxmlformats.org/officeDocument/2006/relationships/image" Target="../media/image66.png"/><Relationship Id="rId10" Type="http://schemas.openxmlformats.org/officeDocument/2006/relationships/image" Target="../media/image27.svg"/><Relationship Id="rId19" Type="http://schemas.openxmlformats.org/officeDocument/2006/relationships/image" Target="../media/image36.png"/><Relationship Id="rId31" Type="http://schemas.openxmlformats.org/officeDocument/2006/relationships/image" Target="../media/image48.svg"/><Relationship Id="rId44" Type="http://schemas.openxmlformats.org/officeDocument/2006/relationships/image" Target="../media/image61.svg"/><Relationship Id="rId4" Type="http://schemas.openxmlformats.org/officeDocument/2006/relationships/image" Target="../media/image21.svg"/><Relationship Id="rId9" Type="http://schemas.openxmlformats.org/officeDocument/2006/relationships/image" Target="../media/image26.png"/><Relationship Id="rId14" Type="http://schemas.openxmlformats.org/officeDocument/2006/relationships/image" Target="../media/image31.svg"/><Relationship Id="rId22" Type="http://schemas.openxmlformats.org/officeDocument/2006/relationships/image" Target="../media/image39.svg"/><Relationship Id="rId27" Type="http://schemas.openxmlformats.org/officeDocument/2006/relationships/image" Target="../media/image44.png"/><Relationship Id="rId30" Type="http://schemas.openxmlformats.org/officeDocument/2006/relationships/image" Target="../media/image47.png"/><Relationship Id="rId35" Type="http://schemas.openxmlformats.org/officeDocument/2006/relationships/image" Target="../media/image52.svg"/><Relationship Id="rId43" Type="http://schemas.openxmlformats.org/officeDocument/2006/relationships/image" Target="../media/image60.png"/><Relationship Id="rId48" Type="http://schemas.openxmlformats.org/officeDocument/2006/relationships/image" Target="../media/image65.jpeg"/><Relationship Id="rId8" Type="http://schemas.openxmlformats.org/officeDocument/2006/relationships/image" Target="../media/image25.svg"/><Relationship Id="rId3" Type="http://schemas.openxmlformats.org/officeDocument/2006/relationships/image" Target="../media/image20.png"/><Relationship Id="rId12" Type="http://schemas.openxmlformats.org/officeDocument/2006/relationships/image" Target="../media/image29.png"/><Relationship Id="rId17" Type="http://schemas.openxmlformats.org/officeDocument/2006/relationships/image" Target="../media/image34.png"/><Relationship Id="rId25" Type="http://schemas.openxmlformats.org/officeDocument/2006/relationships/image" Target="../media/image42.png"/><Relationship Id="rId33" Type="http://schemas.openxmlformats.org/officeDocument/2006/relationships/image" Target="../media/image50.svg"/><Relationship Id="rId38" Type="http://schemas.openxmlformats.org/officeDocument/2006/relationships/image" Target="../media/image55.png"/><Relationship Id="rId46" Type="http://schemas.openxmlformats.org/officeDocument/2006/relationships/image" Target="../media/image63.svg"/><Relationship Id="rId20" Type="http://schemas.openxmlformats.org/officeDocument/2006/relationships/image" Target="../media/image37.svg"/><Relationship Id="rId41" Type="http://schemas.openxmlformats.org/officeDocument/2006/relationships/image" Target="../media/image58.png"/><Relationship Id="rId1" Type="http://schemas.openxmlformats.org/officeDocument/2006/relationships/slideLayout" Target="../slideLayouts/slideLayout12.xml"/><Relationship Id="rId6" Type="http://schemas.openxmlformats.org/officeDocument/2006/relationships/image" Target="../media/image23.svg"/></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47.xml"/><Relationship Id="rId1" Type="http://schemas.openxmlformats.org/officeDocument/2006/relationships/slideLayout" Target="../slideLayouts/slideLayout1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4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48.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svg"/><Relationship Id="rId10" Type="http://schemas.openxmlformats.org/officeDocument/2006/relationships/image" Target="../media/image8.svg"/><Relationship Id="rId4" Type="http://schemas.openxmlformats.org/officeDocument/2006/relationships/image" Target="../media/image2.png"/><Relationship Id="rId9" Type="http://schemas.openxmlformats.org/officeDocument/2006/relationships/image" Target="../media/image7.png"/></Relationships>
</file>

<file path=ppt/slides/_rels/slide4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95.jpg"/><Relationship Id="rId2" Type="http://schemas.openxmlformats.org/officeDocument/2006/relationships/notesSlide" Target="../notesSlides/notesSlide49.xml"/><Relationship Id="rId1" Type="http://schemas.openxmlformats.org/officeDocument/2006/relationships/slideLayout" Target="../slideLayouts/slideLayout12.xml"/><Relationship Id="rId6" Type="http://schemas.openxmlformats.org/officeDocument/2006/relationships/image" Target="../media/image12.svg"/><Relationship Id="rId11" Type="http://schemas.openxmlformats.org/officeDocument/2006/relationships/image" Target="../media/image8.svg"/><Relationship Id="rId5" Type="http://schemas.openxmlformats.org/officeDocument/2006/relationships/image" Target="../media/image11.png"/><Relationship Id="rId10" Type="http://schemas.openxmlformats.org/officeDocument/2006/relationships/image" Target="../media/image7.png"/><Relationship Id="rId4" Type="http://schemas.openxmlformats.org/officeDocument/2006/relationships/image" Target="../media/image10.svg"/><Relationship Id="rId9" Type="http://schemas.openxmlformats.org/officeDocument/2006/relationships/image" Target="../media/image5.sv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sv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3.png"/><Relationship Id="rId4" Type="http://schemas.openxmlformats.org/officeDocument/2006/relationships/image" Target="../media/image10.svg"/></Relationships>
</file>

<file path=ppt/slides/_rels/slide5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50.xml"/><Relationship Id="rId1" Type="http://schemas.openxmlformats.org/officeDocument/2006/relationships/slideLayout" Target="../slideLayouts/slideLayout1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5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51.xml"/><Relationship Id="rId1" Type="http://schemas.openxmlformats.org/officeDocument/2006/relationships/slideLayout" Target="../slideLayouts/slideLayout12.xml"/><Relationship Id="rId6" Type="http://schemas.openxmlformats.org/officeDocument/2006/relationships/image" Target="../media/image12.svg"/><Relationship Id="rId11" Type="http://schemas.openxmlformats.org/officeDocument/2006/relationships/image" Target="../media/image8.svg"/><Relationship Id="rId5" Type="http://schemas.openxmlformats.org/officeDocument/2006/relationships/image" Target="../media/image11.png"/><Relationship Id="rId10" Type="http://schemas.openxmlformats.org/officeDocument/2006/relationships/image" Target="../media/image7.png"/><Relationship Id="rId4" Type="http://schemas.openxmlformats.org/officeDocument/2006/relationships/image" Target="../media/image10.svg"/><Relationship Id="rId9" Type="http://schemas.openxmlformats.org/officeDocument/2006/relationships/image" Target="../media/image5.svg"/></Relationships>
</file>

<file path=ppt/slides/_rels/slide52.xml.rels><?xml version="1.0" encoding="UTF-8" standalone="yes"?>
<Relationships xmlns="http://schemas.openxmlformats.org/package/2006/relationships"><Relationship Id="rId8" Type="http://schemas.openxmlformats.org/officeDocument/2006/relationships/image" Target="../media/image96.jpeg"/><Relationship Id="rId13" Type="http://schemas.openxmlformats.org/officeDocument/2006/relationships/image" Target="../media/image101.jpe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00.jpeg"/><Relationship Id="rId2" Type="http://schemas.openxmlformats.org/officeDocument/2006/relationships/notesSlide" Target="../notesSlides/notesSlide52.xml"/><Relationship Id="rId1" Type="http://schemas.openxmlformats.org/officeDocument/2006/relationships/slideLayout" Target="../slideLayouts/slideLayout12.xml"/><Relationship Id="rId6" Type="http://schemas.openxmlformats.org/officeDocument/2006/relationships/image" Target="../media/image12.svg"/><Relationship Id="rId11" Type="http://schemas.openxmlformats.org/officeDocument/2006/relationships/image" Target="../media/image99.jpeg"/><Relationship Id="rId5" Type="http://schemas.openxmlformats.org/officeDocument/2006/relationships/image" Target="../media/image11.png"/><Relationship Id="rId10" Type="http://schemas.openxmlformats.org/officeDocument/2006/relationships/image" Target="../media/image98.jpeg"/><Relationship Id="rId4" Type="http://schemas.openxmlformats.org/officeDocument/2006/relationships/image" Target="../media/image10.svg"/><Relationship Id="rId9" Type="http://schemas.openxmlformats.org/officeDocument/2006/relationships/image" Target="../media/image97.jpeg"/></Relationships>
</file>

<file path=ppt/slides/_rels/slide5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svg"/><Relationship Id="rId2" Type="http://schemas.openxmlformats.org/officeDocument/2006/relationships/notesSlide" Target="../notesSlides/notesSlide53.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3.png"/><Relationship Id="rId4" Type="http://schemas.openxmlformats.org/officeDocument/2006/relationships/image" Target="../media/image10.svg"/></Relationships>
</file>

<file path=ppt/slides/_rels/slide5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54.xml"/><Relationship Id="rId1" Type="http://schemas.openxmlformats.org/officeDocument/2006/relationships/slideLayout" Target="../slideLayouts/slideLayout1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55.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8.sv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7.png"/><Relationship Id="rId2" Type="http://schemas.openxmlformats.org/officeDocument/2006/relationships/notesSlide" Target="../notesSlides/notesSlide55.xml"/><Relationship Id="rId1" Type="http://schemas.openxmlformats.org/officeDocument/2006/relationships/slideLayout" Target="../slideLayouts/slideLayout12.xml"/><Relationship Id="rId6" Type="http://schemas.openxmlformats.org/officeDocument/2006/relationships/image" Target="../media/image12.svg"/><Relationship Id="rId11" Type="http://schemas.openxmlformats.org/officeDocument/2006/relationships/image" Target="../media/image19.png"/><Relationship Id="rId5" Type="http://schemas.openxmlformats.org/officeDocument/2006/relationships/image" Target="../media/image11.png"/><Relationship Id="rId10" Type="http://schemas.openxmlformats.org/officeDocument/2006/relationships/image" Target="../media/image18.png"/><Relationship Id="rId4" Type="http://schemas.openxmlformats.org/officeDocument/2006/relationships/image" Target="../media/image10.svg"/><Relationship Id="rId9" Type="http://schemas.openxmlformats.org/officeDocument/2006/relationships/image" Target="../media/image5.svg"/></Relationships>
</file>

<file path=ppt/slides/_rels/slide56.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56.xml"/><Relationship Id="rId1" Type="http://schemas.openxmlformats.org/officeDocument/2006/relationships/slideLayout" Target="../slideLayouts/slideLayout1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5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90.svg"/><Relationship Id="rId2" Type="http://schemas.openxmlformats.org/officeDocument/2006/relationships/notesSlide" Target="../notesSlides/notesSlide57.xml"/><Relationship Id="rId1" Type="http://schemas.openxmlformats.org/officeDocument/2006/relationships/slideLayout" Target="../slideLayouts/slideLayout12.xml"/><Relationship Id="rId6" Type="http://schemas.openxmlformats.org/officeDocument/2006/relationships/image" Target="../media/image89.png"/><Relationship Id="rId5" Type="http://schemas.openxmlformats.org/officeDocument/2006/relationships/image" Target="../media/image13.png"/><Relationship Id="rId4" Type="http://schemas.openxmlformats.org/officeDocument/2006/relationships/image" Target="../media/image10.svg"/></Relationships>
</file>

<file path=ppt/slides/_rels/slide58.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58.xml"/><Relationship Id="rId1" Type="http://schemas.openxmlformats.org/officeDocument/2006/relationships/slideLayout" Target="../slideLayouts/slideLayout1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59.xml.rels><?xml version="1.0" encoding="UTF-8" standalone="yes"?>
<Relationships xmlns="http://schemas.openxmlformats.org/package/2006/relationships"><Relationship Id="rId13" Type="http://schemas.openxmlformats.org/officeDocument/2006/relationships/image" Target="../media/image30.png"/><Relationship Id="rId18" Type="http://schemas.openxmlformats.org/officeDocument/2006/relationships/image" Target="../media/image35.svg"/><Relationship Id="rId26" Type="http://schemas.openxmlformats.org/officeDocument/2006/relationships/image" Target="../media/image43.png"/><Relationship Id="rId39" Type="http://schemas.openxmlformats.org/officeDocument/2006/relationships/image" Target="../media/image56.png"/><Relationship Id="rId21" Type="http://schemas.openxmlformats.org/officeDocument/2006/relationships/image" Target="../media/image38.png"/><Relationship Id="rId34" Type="http://schemas.openxmlformats.org/officeDocument/2006/relationships/image" Target="../media/image51.png"/><Relationship Id="rId42" Type="http://schemas.openxmlformats.org/officeDocument/2006/relationships/image" Target="../media/image59.svg"/><Relationship Id="rId47" Type="http://schemas.openxmlformats.org/officeDocument/2006/relationships/image" Target="../media/image64.png"/><Relationship Id="rId50" Type="http://schemas.openxmlformats.org/officeDocument/2006/relationships/image" Target="../media/image67.jpeg"/><Relationship Id="rId7" Type="http://schemas.openxmlformats.org/officeDocument/2006/relationships/image" Target="../media/image24.png"/><Relationship Id="rId2" Type="http://schemas.openxmlformats.org/officeDocument/2006/relationships/notesSlide" Target="../notesSlides/notesSlide59.xml"/><Relationship Id="rId16" Type="http://schemas.openxmlformats.org/officeDocument/2006/relationships/image" Target="../media/image33.svg"/><Relationship Id="rId29" Type="http://schemas.openxmlformats.org/officeDocument/2006/relationships/image" Target="../media/image46.png"/><Relationship Id="rId11" Type="http://schemas.openxmlformats.org/officeDocument/2006/relationships/image" Target="../media/image28.png"/><Relationship Id="rId24" Type="http://schemas.openxmlformats.org/officeDocument/2006/relationships/image" Target="../media/image41.png"/><Relationship Id="rId32" Type="http://schemas.openxmlformats.org/officeDocument/2006/relationships/image" Target="../media/image49.png"/><Relationship Id="rId37" Type="http://schemas.openxmlformats.org/officeDocument/2006/relationships/image" Target="../media/image54.png"/><Relationship Id="rId40" Type="http://schemas.openxmlformats.org/officeDocument/2006/relationships/image" Target="../media/image57.svg"/><Relationship Id="rId45" Type="http://schemas.openxmlformats.org/officeDocument/2006/relationships/image" Target="../media/image62.png"/><Relationship Id="rId5" Type="http://schemas.openxmlformats.org/officeDocument/2006/relationships/image" Target="../media/image22.png"/><Relationship Id="rId15" Type="http://schemas.openxmlformats.org/officeDocument/2006/relationships/image" Target="../media/image32.png"/><Relationship Id="rId23" Type="http://schemas.openxmlformats.org/officeDocument/2006/relationships/image" Target="../media/image40.png"/><Relationship Id="rId28" Type="http://schemas.openxmlformats.org/officeDocument/2006/relationships/image" Target="../media/image45.svg"/><Relationship Id="rId36" Type="http://schemas.openxmlformats.org/officeDocument/2006/relationships/image" Target="../media/image53.jpeg"/><Relationship Id="rId49" Type="http://schemas.openxmlformats.org/officeDocument/2006/relationships/image" Target="../media/image66.png"/><Relationship Id="rId10" Type="http://schemas.openxmlformats.org/officeDocument/2006/relationships/image" Target="../media/image27.svg"/><Relationship Id="rId19" Type="http://schemas.openxmlformats.org/officeDocument/2006/relationships/image" Target="../media/image36.png"/><Relationship Id="rId31" Type="http://schemas.openxmlformats.org/officeDocument/2006/relationships/image" Target="../media/image48.svg"/><Relationship Id="rId44" Type="http://schemas.openxmlformats.org/officeDocument/2006/relationships/image" Target="../media/image61.svg"/><Relationship Id="rId4" Type="http://schemas.openxmlformats.org/officeDocument/2006/relationships/image" Target="../media/image21.svg"/><Relationship Id="rId9" Type="http://schemas.openxmlformats.org/officeDocument/2006/relationships/image" Target="../media/image26.png"/><Relationship Id="rId14" Type="http://schemas.openxmlformats.org/officeDocument/2006/relationships/image" Target="../media/image31.svg"/><Relationship Id="rId22" Type="http://schemas.openxmlformats.org/officeDocument/2006/relationships/image" Target="../media/image39.svg"/><Relationship Id="rId27" Type="http://schemas.openxmlformats.org/officeDocument/2006/relationships/image" Target="../media/image44.png"/><Relationship Id="rId30" Type="http://schemas.openxmlformats.org/officeDocument/2006/relationships/image" Target="../media/image47.png"/><Relationship Id="rId35" Type="http://schemas.openxmlformats.org/officeDocument/2006/relationships/image" Target="../media/image52.svg"/><Relationship Id="rId43" Type="http://schemas.openxmlformats.org/officeDocument/2006/relationships/image" Target="../media/image60.png"/><Relationship Id="rId48" Type="http://schemas.openxmlformats.org/officeDocument/2006/relationships/image" Target="../media/image65.jpeg"/><Relationship Id="rId8" Type="http://schemas.openxmlformats.org/officeDocument/2006/relationships/image" Target="../media/image25.svg"/><Relationship Id="rId3" Type="http://schemas.openxmlformats.org/officeDocument/2006/relationships/image" Target="../media/image20.png"/><Relationship Id="rId12" Type="http://schemas.openxmlformats.org/officeDocument/2006/relationships/image" Target="../media/image29.png"/><Relationship Id="rId17" Type="http://schemas.openxmlformats.org/officeDocument/2006/relationships/image" Target="../media/image34.png"/><Relationship Id="rId25" Type="http://schemas.openxmlformats.org/officeDocument/2006/relationships/image" Target="../media/image42.png"/><Relationship Id="rId33" Type="http://schemas.openxmlformats.org/officeDocument/2006/relationships/image" Target="../media/image50.svg"/><Relationship Id="rId38" Type="http://schemas.openxmlformats.org/officeDocument/2006/relationships/image" Target="../media/image55.png"/><Relationship Id="rId46" Type="http://schemas.openxmlformats.org/officeDocument/2006/relationships/image" Target="../media/image63.svg"/><Relationship Id="rId20" Type="http://schemas.openxmlformats.org/officeDocument/2006/relationships/image" Target="../media/image37.svg"/><Relationship Id="rId41" Type="http://schemas.openxmlformats.org/officeDocument/2006/relationships/image" Target="../media/image58.png"/><Relationship Id="rId1" Type="http://schemas.openxmlformats.org/officeDocument/2006/relationships/slideLayout" Target="../slideLayouts/slideLayout12.xml"/><Relationship Id="rId6" Type="http://schemas.openxmlformats.org/officeDocument/2006/relationships/image" Target="../media/image23.sv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6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60.xml"/><Relationship Id="rId1" Type="http://schemas.openxmlformats.org/officeDocument/2006/relationships/slideLayout" Target="../slideLayouts/slideLayout1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6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61.xml"/><Relationship Id="rId1" Type="http://schemas.openxmlformats.org/officeDocument/2006/relationships/slideLayout" Target="../slideLayouts/slideLayout1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6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62.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63.xml.rels><?xml version="1.0" encoding="UTF-8" standalone="yes"?>
<Relationships xmlns="http://schemas.openxmlformats.org/package/2006/relationships"><Relationship Id="rId8" Type="http://schemas.openxmlformats.org/officeDocument/2006/relationships/image" Target="../media/image103.jpe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63.xml"/><Relationship Id="rId1" Type="http://schemas.openxmlformats.org/officeDocument/2006/relationships/slideLayout" Target="../slideLayouts/slideLayout1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6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64.xml"/><Relationship Id="rId1" Type="http://schemas.openxmlformats.org/officeDocument/2006/relationships/slideLayout" Target="../slideLayouts/slideLayout1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 Id="rId9" Type="http://schemas.openxmlformats.org/officeDocument/2006/relationships/image" Target="../media/image5.svg"/></Relationships>
</file>

<file path=ppt/slides/_rels/slide6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65.xml"/><Relationship Id="rId1" Type="http://schemas.openxmlformats.org/officeDocument/2006/relationships/slideLayout" Target="../slideLayouts/slideLayout1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6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66.xml"/><Relationship Id="rId1" Type="http://schemas.openxmlformats.org/officeDocument/2006/relationships/slideLayout" Target="../slideLayouts/slideLayout1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6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67.xml"/><Relationship Id="rId1" Type="http://schemas.openxmlformats.org/officeDocument/2006/relationships/slideLayout" Target="../slideLayouts/slideLayout1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6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68.xml"/><Relationship Id="rId1" Type="http://schemas.openxmlformats.org/officeDocument/2006/relationships/slideLayout" Target="../slideLayouts/slideLayout1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6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69.xml"/><Relationship Id="rId1" Type="http://schemas.openxmlformats.org/officeDocument/2006/relationships/slideLayout" Target="../slideLayouts/slideLayout1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7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70.xml"/><Relationship Id="rId1" Type="http://schemas.openxmlformats.org/officeDocument/2006/relationships/slideLayout" Target="../slideLayouts/slideLayout1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7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71.xml"/><Relationship Id="rId1" Type="http://schemas.openxmlformats.org/officeDocument/2006/relationships/slideLayout" Target="../slideLayouts/slideLayout1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7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72.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7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3.xml"/><Relationship Id="rId1" Type="http://schemas.openxmlformats.org/officeDocument/2006/relationships/slideLayout" Target="../slideLayouts/slideLayout12.xml"/><Relationship Id="rId6" Type="http://schemas.openxmlformats.org/officeDocument/2006/relationships/image" Target="../media/image104.jpg"/><Relationship Id="rId5" Type="http://schemas.openxmlformats.org/officeDocument/2006/relationships/image" Target="../media/image13.png"/><Relationship Id="rId4" Type="http://schemas.openxmlformats.org/officeDocument/2006/relationships/image" Target="../media/image11.png"/></Relationships>
</file>

<file path=ppt/slides/_rels/slide7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4.xml"/><Relationship Id="rId1" Type="http://schemas.openxmlformats.org/officeDocument/2006/relationships/slideLayout" Target="../slideLayouts/slideLayout12.xml"/><Relationship Id="rId6" Type="http://schemas.openxmlformats.org/officeDocument/2006/relationships/image" Target="../media/image105.png"/><Relationship Id="rId5" Type="http://schemas.openxmlformats.org/officeDocument/2006/relationships/image" Target="../media/image13.png"/><Relationship Id="rId4" Type="http://schemas.openxmlformats.org/officeDocument/2006/relationships/image" Target="../media/image11.png"/></Relationships>
</file>

<file path=ppt/slides/_rels/slide7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5.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1.png"/></Relationships>
</file>

<file path=ppt/slides/_rels/slide7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6.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1.png"/></Relationships>
</file>

<file path=ppt/slides/_rels/slide7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7.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1.png"/></Relationships>
</file>

<file path=ppt/slides/_rels/slide7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78.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79.xml.rels><?xml version="1.0" encoding="UTF-8" standalone="yes"?>
<Relationships xmlns="http://schemas.openxmlformats.org/package/2006/relationships"><Relationship Id="rId8" Type="http://schemas.openxmlformats.org/officeDocument/2006/relationships/image" Target="../media/image106.jp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79.xml"/><Relationship Id="rId1" Type="http://schemas.openxmlformats.org/officeDocument/2006/relationships/slideLayout" Target="../slideLayouts/slideLayout1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7.jpeg"/><Relationship Id="rId4" Type="http://schemas.openxmlformats.org/officeDocument/2006/relationships/image" Target="../media/image10.svg"/><Relationship Id="rId9" Type="http://schemas.openxmlformats.org/officeDocument/2006/relationships/image" Target="../media/image8.svg"/></Relationships>
</file>

<file path=ppt/slides/_rels/slide8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80.xml"/><Relationship Id="rId1" Type="http://schemas.openxmlformats.org/officeDocument/2006/relationships/slideLayout" Target="../slideLayouts/slideLayout1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8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81.xml"/><Relationship Id="rId1" Type="http://schemas.openxmlformats.org/officeDocument/2006/relationships/slideLayout" Target="../slideLayouts/slideLayout1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82.xml.rels><?xml version="1.0" encoding="UTF-8" standalone="yes"?>
<Relationships xmlns="http://schemas.openxmlformats.org/package/2006/relationships"><Relationship Id="rId8" Type="http://schemas.openxmlformats.org/officeDocument/2006/relationships/image" Target="../media/image107.jp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82.xml"/><Relationship Id="rId1" Type="http://schemas.openxmlformats.org/officeDocument/2006/relationships/slideLayout" Target="../slideLayouts/slideLayout1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83.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83.xml"/><Relationship Id="rId1" Type="http://schemas.openxmlformats.org/officeDocument/2006/relationships/slideLayout" Target="../slideLayouts/slideLayout1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8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84.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8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85.xml"/><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8.sv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2.svg"/><Relationship Id="rId11" Type="http://schemas.openxmlformats.org/officeDocument/2006/relationships/image" Target="../media/image19.png"/><Relationship Id="rId5" Type="http://schemas.openxmlformats.org/officeDocument/2006/relationships/image" Target="../media/image11.png"/><Relationship Id="rId10" Type="http://schemas.openxmlformats.org/officeDocument/2006/relationships/image" Target="../media/image18.png"/><Relationship Id="rId4" Type="http://schemas.openxmlformats.org/officeDocument/2006/relationships/image" Target="../media/image10.svg"/><Relationship Id="rId9" Type="http://schemas.openxmlformats.org/officeDocument/2006/relationships/image" Target="../media/image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ctangle 4" descr="preencoded.png"/>
          <p:cNvPicPr>
            <a:picLocks noChangeAspect="1"/>
          </p:cNvPicPr>
          <p:nvPr/>
        </p:nvPicPr>
        <p:blipFill>
          <a:blip r:embed="rId3"/>
          <a:srcRect/>
          <a:stretch/>
        </p:blipFill>
        <p:spPr>
          <a:xfrm>
            <a:off x="0" y="0"/>
            <a:ext cx="12192000" cy="6858000"/>
          </a:xfrm>
          <a:prstGeom prst="rect">
            <a:avLst/>
          </a:prstGeom>
        </p:spPr>
      </p:pic>
      <p:pic>
        <p:nvPicPr>
          <p:cNvPr id="3" name="Group"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57446" y="-78638"/>
            <a:ext cx="6216849" cy="6858000"/>
          </a:xfrm>
          <a:prstGeom prst="rect">
            <a:avLst/>
          </a:prstGeom>
        </p:spPr>
      </p:pic>
      <p:pic>
        <p:nvPicPr>
          <p:cNvPr id="4" name="Layer_1"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4065970" y="1089470"/>
            <a:ext cx="3236572" cy="914107"/>
          </a:xfrm>
          <a:prstGeom prst="rect">
            <a:avLst/>
          </a:prstGeom>
        </p:spPr>
      </p:pic>
      <p:pic>
        <p:nvPicPr>
          <p:cNvPr id="8" name="multi 3" descr="preencoded.png"/>
          <p:cNvPicPr>
            <a:picLocks noChangeAspect="1"/>
          </p:cNvPicPr>
          <p:nvPr/>
        </p:nvPicPr>
        <p:blipFill>
          <a:blip r:embed="rId8"/>
          <a:srcRect/>
          <a:stretch/>
        </p:blipFill>
        <p:spPr>
          <a:xfrm>
            <a:off x="5242063" y="0"/>
            <a:ext cx="6949937" cy="6858000"/>
          </a:xfrm>
          <a:prstGeom prst="rect">
            <a:avLst/>
          </a:prstGeom>
        </p:spPr>
      </p:pic>
      <p:sp>
        <p:nvSpPr>
          <p:cNvPr id="9" name="TextBox 8">
            <a:extLst>
              <a:ext uri="{FF2B5EF4-FFF2-40B4-BE49-F238E27FC236}">
                <a16:creationId xmlns:a16="http://schemas.microsoft.com/office/drawing/2014/main" id="{ED0083F7-E6EC-446C-9A20-F850E3F3BDAC}"/>
              </a:ext>
            </a:extLst>
          </p:cNvPr>
          <p:cNvSpPr txBox="1"/>
          <p:nvPr/>
        </p:nvSpPr>
        <p:spPr>
          <a:xfrm>
            <a:off x="523216" y="2730766"/>
            <a:ext cx="6315201" cy="2123658"/>
          </a:xfrm>
          <a:prstGeom prst="rect">
            <a:avLst/>
          </a:prstGeom>
          <a:noFill/>
        </p:spPr>
        <p:txBody>
          <a:bodyPr wrap="square" rtlCol="0">
            <a:spAutoFit/>
          </a:bodyPr>
          <a:lstStyle/>
          <a:p>
            <a:pPr algn="ctr"/>
            <a:r>
              <a:rPr lang="en-US" sz="4400" dirty="0">
                <a:solidFill>
                  <a:schemeClr val="bg1"/>
                </a:solidFill>
                <a:latin typeface="Arial" panose="020B0604020202020204" pitchFamily="34" charset="0"/>
                <a:cs typeface="Arial" panose="020B0604020202020204" pitchFamily="34" charset="0"/>
              </a:rPr>
              <a:t>Bachelor of Science  (</a:t>
            </a:r>
            <a:r>
              <a:rPr lang="en-US" sz="4400" dirty="0" err="1">
                <a:solidFill>
                  <a:schemeClr val="bg1"/>
                </a:solidFill>
                <a:latin typeface="Arial" panose="020B0604020202020204" pitchFamily="34" charset="0"/>
                <a:cs typeface="Arial" panose="020B0604020202020204" pitchFamily="34" charset="0"/>
              </a:rPr>
              <a:t>Honours</a:t>
            </a:r>
            <a:r>
              <a:rPr lang="en-US" sz="4400" dirty="0">
                <a:solidFill>
                  <a:schemeClr val="bg1"/>
                </a:solidFill>
                <a:latin typeface="Arial" panose="020B0604020202020204" pitchFamily="34" charset="0"/>
                <a:cs typeface="Arial" panose="020B0604020202020204" pitchFamily="34" charset="0"/>
              </a:rPr>
              <a:t>) in </a:t>
            </a:r>
          </a:p>
          <a:p>
            <a:pPr algn="ctr"/>
            <a:r>
              <a:rPr lang="en-US" sz="4400" dirty="0">
                <a:solidFill>
                  <a:schemeClr val="bg1"/>
                </a:solidFill>
                <a:latin typeface="Arial" panose="020B0604020202020204" pitchFamily="34" charset="0"/>
                <a:cs typeface="Arial" panose="020B0604020202020204" pitchFamily="34" charset="0"/>
              </a:rPr>
              <a:t>Banking and Finance </a:t>
            </a:r>
          </a:p>
        </p:txBody>
      </p:sp>
      <p:sp>
        <p:nvSpPr>
          <p:cNvPr id="10" name="TextBox 9">
            <a:extLst>
              <a:ext uri="{FF2B5EF4-FFF2-40B4-BE49-F238E27FC236}">
                <a16:creationId xmlns:a16="http://schemas.microsoft.com/office/drawing/2014/main" id="{A32324A6-AFA2-48C2-95DA-465A654E8427}"/>
              </a:ext>
            </a:extLst>
          </p:cNvPr>
          <p:cNvSpPr txBox="1"/>
          <p:nvPr/>
        </p:nvSpPr>
        <p:spPr>
          <a:xfrm>
            <a:off x="636820" y="4488704"/>
            <a:ext cx="6087994" cy="1815882"/>
          </a:xfrm>
          <a:prstGeom prst="rect">
            <a:avLst/>
          </a:prstGeom>
          <a:noFill/>
        </p:spPr>
        <p:txBody>
          <a:bodyPr wrap="square" rtlCol="0">
            <a:spAutoFit/>
          </a:bodyPr>
          <a:lstStyle/>
          <a:p>
            <a:pPr algn="ctr"/>
            <a:endParaRPr lang="en-US" sz="2800" i="1" dirty="0">
              <a:solidFill>
                <a:schemeClr val="bg1"/>
              </a:solidFill>
              <a:latin typeface="Arial" panose="020B0604020202020204" pitchFamily="34" charset="0"/>
              <a:cs typeface="Arial" panose="020B0604020202020204" pitchFamily="34" charset="0"/>
            </a:endParaRPr>
          </a:p>
          <a:p>
            <a:pPr algn="ctr"/>
            <a:endParaRPr lang="en-US" sz="2800" i="1" dirty="0">
              <a:solidFill>
                <a:schemeClr val="bg1"/>
              </a:solidFill>
              <a:latin typeface="Arial" panose="020B0604020202020204" pitchFamily="34" charset="0"/>
              <a:cs typeface="Arial" panose="020B0604020202020204" pitchFamily="34" charset="0"/>
            </a:endParaRPr>
          </a:p>
          <a:p>
            <a:pPr algn="ctr"/>
            <a:r>
              <a:rPr lang="en-US" sz="2800" i="1" dirty="0">
                <a:solidFill>
                  <a:schemeClr val="bg1"/>
                </a:solidFill>
                <a:latin typeface="Arial" panose="020B0604020202020204" pitchFamily="34" charset="0"/>
                <a:cs typeface="Arial" panose="020B0604020202020204" pitchFamily="34" charset="0"/>
              </a:rPr>
              <a:t>Validated by Queen Margaret University</a:t>
            </a:r>
          </a:p>
        </p:txBody>
      </p:sp>
      <p:pic>
        <p:nvPicPr>
          <p:cNvPr id="5" name="Group 1070165564" descr="preencoded.png">
            <a:extLst>
              <a:ext uri="{FF2B5EF4-FFF2-40B4-BE49-F238E27FC236}">
                <a16:creationId xmlns:a16="http://schemas.microsoft.com/office/drawing/2014/main" id="{2A376524-57D2-EE6B-C70C-DCEE7E1B1DE2}"/>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286301" y="1089470"/>
            <a:ext cx="3565015" cy="91410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ctangle 443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0"/>
            <a:ext cx="12192000" cy="6915150"/>
          </a:xfrm>
          <a:prstGeom prst="rect">
            <a:avLst/>
          </a:prstGeom>
        </p:spPr>
      </p:pic>
      <p:pic>
        <p:nvPicPr>
          <p:cNvPr id="3" name="Group 1070165620"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670800" y="0"/>
            <a:ext cx="4521200" cy="4845050"/>
          </a:xfrm>
          <a:prstGeom prst="rect">
            <a:avLst/>
          </a:prstGeom>
        </p:spPr>
      </p:pic>
      <p:pic>
        <p:nvPicPr>
          <p:cNvPr id="8" name="Rectangle 4434" descr="preencoded.png"/>
          <p:cNvPicPr>
            <a:picLocks noChangeAspect="1"/>
          </p:cNvPicPr>
          <p:nvPr/>
        </p:nvPicPr>
        <p:blipFill>
          <a:blip r:embed="rId7"/>
          <a:srcRect/>
          <a:stretch/>
        </p:blipFill>
        <p:spPr>
          <a:xfrm>
            <a:off x="0" y="4845050"/>
            <a:ext cx="12192000" cy="2070100"/>
          </a:xfrm>
          <a:prstGeom prst="rect">
            <a:avLst/>
          </a:prstGeom>
        </p:spPr>
      </p:pic>
      <p:sp>
        <p:nvSpPr>
          <p:cNvPr id="14" name="TextBox 13">
            <a:extLst>
              <a:ext uri="{FF2B5EF4-FFF2-40B4-BE49-F238E27FC236}">
                <a16:creationId xmlns:a16="http://schemas.microsoft.com/office/drawing/2014/main" id="{7A983F8B-7B26-4577-BCE6-5BAC079EFF94}"/>
              </a:ext>
            </a:extLst>
          </p:cNvPr>
          <p:cNvSpPr txBox="1"/>
          <p:nvPr/>
        </p:nvSpPr>
        <p:spPr>
          <a:xfrm>
            <a:off x="304665" y="144622"/>
            <a:ext cx="9012399" cy="769441"/>
          </a:xfrm>
          <a:prstGeom prst="rect">
            <a:avLst/>
          </a:prstGeom>
          <a:noFill/>
        </p:spPr>
        <p:txBody>
          <a:bodyPr wrap="square" rtlCol="0">
            <a:spAutoFit/>
          </a:bodyPr>
          <a:lstStyle/>
          <a:p>
            <a:r>
              <a:rPr lang="en-US" sz="4400" dirty="0">
                <a:solidFill>
                  <a:schemeClr val="bg1"/>
                </a:solidFill>
                <a:latin typeface="Georgia (Headings)"/>
                <a:cs typeface="Arial" panose="020B0604020202020204" pitchFamily="34" charset="0"/>
              </a:rPr>
              <a:t>Careers</a:t>
            </a:r>
          </a:p>
        </p:txBody>
      </p:sp>
      <p:sp>
        <p:nvSpPr>
          <p:cNvPr id="15" name="TextBox 14">
            <a:extLst>
              <a:ext uri="{FF2B5EF4-FFF2-40B4-BE49-F238E27FC236}">
                <a16:creationId xmlns:a16="http://schemas.microsoft.com/office/drawing/2014/main" id="{DE007E2E-6771-4ACD-AAD7-E075CFB8C1C2}"/>
              </a:ext>
            </a:extLst>
          </p:cNvPr>
          <p:cNvSpPr txBox="1"/>
          <p:nvPr/>
        </p:nvSpPr>
        <p:spPr>
          <a:xfrm>
            <a:off x="400492" y="1058685"/>
            <a:ext cx="11582669" cy="6124754"/>
          </a:xfrm>
          <a:prstGeom prst="rect">
            <a:avLst/>
          </a:prstGeom>
          <a:noFill/>
        </p:spPr>
        <p:txBody>
          <a:bodyPr wrap="square" rtlCol="0">
            <a:spAutoFit/>
          </a:bodyPr>
          <a:lstStyle/>
          <a:p>
            <a:r>
              <a:rPr lang="en-US" sz="2800" dirty="0">
                <a:solidFill>
                  <a:schemeClr val="bg1"/>
                </a:solidFill>
                <a:latin typeface="Arial" panose="020B0604020202020204" pitchFamily="34" charset="0"/>
                <a:cs typeface="Arial" panose="020B0604020202020204" pitchFamily="34" charset="0"/>
              </a:rPr>
              <a:t>• Universal Applicability: Banking and Finance skills fit diverse roles:</a:t>
            </a:r>
          </a:p>
          <a:p>
            <a:r>
              <a:rPr lang="en-US" sz="2800" dirty="0">
                <a:solidFill>
                  <a:schemeClr val="bg1"/>
                </a:solidFill>
                <a:latin typeface="Arial" panose="020B0604020202020204" pitchFamily="34" charset="0"/>
                <a:cs typeface="Arial" panose="020B0604020202020204" pitchFamily="34" charset="0"/>
              </a:rPr>
              <a:t>  - Financial Analyst</a:t>
            </a:r>
          </a:p>
          <a:p>
            <a:r>
              <a:rPr lang="en-US" sz="2800" dirty="0">
                <a:solidFill>
                  <a:schemeClr val="bg1"/>
                </a:solidFill>
                <a:latin typeface="Arial" panose="020B0604020202020204" pitchFamily="34" charset="0"/>
                <a:cs typeface="Arial" panose="020B0604020202020204" pitchFamily="34" charset="0"/>
              </a:rPr>
              <a:t>  - Equity Researcher</a:t>
            </a:r>
          </a:p>
          <a:p>
            <a:r>
              <a:rPr lang="en-US" sz="2800" dirty="0">
                <a:solidFill>
                  <a:schemeClr val="bg1"/>
                </a:solidFill>
                <a:latin typeface="Arial" panose="020B0604020202020204" pitchFamily="34" charset="0"/>
                <a:cs typeface="Arial" panose="020B0604020202020204" pitchFamily="34" charset="0"/>
              </a:rPr>
              <a:t>  - Portfolio Manager</a:t>
            </a:r>
          </a:p>
          <a:p>
            <a:r>
              <a:rPr lang="en-US" sz="2800" dirty="0">
                <a:solidFill>
                  <a:schemeClr val="bg1"/>
                </a:solidFill>
                <a:latin typeface="Arial" panose="020B0604020202020204" pitchFamily="34" charset="0"/>
                <a:cs typeface="Arial" panose="020B0604020202020204" pitchFamily="34" charset="0"/>
              </a:rPr>
              <a:t>  - Risk Analyst </a:t>
            </a:r>
          </a:p>
          <a:p>
            <a:r>
              <a:rPr lang="en-US" sz="2800" dirty="0">
                <a:solidFill>
                  <a:schemeClr val="bg1"/>
                </a:solidFill>
                <a:latin typeface="Arial" panose="020B0604020202020204" pitchFamily="34" charset="0"/>
                <a:cs typeface="Arial" panose="020B0604020202020204" pitchFamily="34" charset="0"/>
              </a:rPr>
              <a:t>  - Credit Manager</a:t>
            </a:r>
          </a:p>
          <a:p>
            <a:r>
              <a:rPr lang="en-US" sz="2800" dirty="0">
                <a:solidFill>
                  <a:schemeClr val="bg1"/>
                </a:solidFill>
                <a:latin typeface="Arial" panose="020B0604020202020204" pitchFamily="34" charset="0"/>
                <a:cs typeface="Arial" panose="020B0604020202020204" pitchFamily="34" charset="0"/>
              </a:rPr>
              <a:t>  - Banker and other related finance jobs.</a:t>
            </a:r>
          </a:p>
          <a:p>
            <a:endParaRPr lang="en-US" sz="2800" dirty="0">
              <a:solidFill>
                <a:schemeClr val="bg1"/>
              </a:solidFill>
              <a:latin typeface="Arial" panose="020B0604020202020204" pitchFamily="34" charset="0"/>
              <a:cs typeface="Arial" panose="020B0604020202020204" pitchFamily="34" charset="0"/>
            </a:endParaRPr>
          </a:p>
          <a:p>
            <a:r>
              <a:rPr lang="en-US" sz="2800" dirty="0">
                <a:solidFill>
                  <a:schemeClr val="bg1"/>
                </a:solidFill>
                <a:latin typeface="Arial" panose="020B0604020202020204" pitchFamily="34" charset="0"/>
                <a:cs typeface="Arial" panose="020B0604020202020204" pitchFamily="34" charset="0"/>
              </a:rPr>
              <a:t>• Career Flexibility: Pivot across sectors with a strong financial foundation.</a:t>
            </a:r>
          </a:p>
          <a:p>
            <a:r>
              <a:rPr lang="en-US" sz="2800" dirty="0">
                <a:solidFill>
                  <a:schemeClr val="bg1"/>
                </a:solidFill>
                <a:latin typeface="Arial" panose="020B0604020202020204" pitchFamily="34" charset="0"/>
                <a:cs typeface="Arial" panose="020B0604020202020204" pitchFamily="34" charset="0"/>
              </a:rPr>
              <a:t>• Real Impact: Drive decisions in startups, banks, or global firms.</a:t>
            </a:r>
          </a:p>
          <a:p>
            <a:endParaRPr lang="en-US" sz="2800" dirty="0">
              <a:solidFill>
                <a:schemeClr val="bg1"/>
              </a:solidFill>
              <a:latin typeface="Arial" panose="020B0604020202020204" pitchFamily="34" charset="0"/>
              <a:cs typeface="Arial" panose="020B0604020202020204" pitchFamily="34" charset="0"/>
            </a:endParaRPr>
          </a:p>
          <a:p>
            <a:pPr algn="ctr"/>
            <a:r>
              <a:rPr lang="en-US" sz="2800" i="1" dirty="0">
                <a:solidFill>
                  <a:schemeClr val="bg1"/>
                </a:solidFill>
                <a:latin typeface="Arial" panose="020B0604020202020204" pitchFamily="34" charset="0"/>
                <a:cs typeface="Arial" panose="020B0604020202020204" pitchFamily="34" charset="0"/>
              </a:rPr>
              <a:t>“One Degree, Endless Possibilities!”</a:t>
            </a:r>
          </a:p>
          <a:p>
            <a:pPr marL="457200" indent="-457200">
              <a:buFont typeface="Arial" panose="020B0604020202020204" pitchFamily="34" charset="0"/>
              <a:buChar char="•"/>
            </a:pPr>
            <a:endParaRPr lang="en-US"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9374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ctangle 443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0"/>
            <a:ext cx="12192000" cy="6915150"/>
          </a:xfrm>
          <a:prstGeom prst="rect">
            <a:avLst/>
          </a:prstGeom>
        </p:spPr>
      </p:pic>
      <p:pic>
        <p:nvPicPr>
          <p:cNvPr id="3" name="Group 1070165620"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670800" y="0"/>
            <a:ext cx="4521200" cy="4845050"/>
          </a:xfrm>
          <a:prstGeom prst="rect">
            <a:avLst/>
          </a:prstGeom>
        </p:spPr>
      </p:pic>
      <p:pic>
        <p:nvPicPr>
          <p:cNvPr id="8" name="Rectangle 4434" descr="preencoded.png"/>
          <p:cNvPicPr>
            <a:picLocks noChangeAspect="1"/>
          </p:cNvPicPr>
          <p:nvPr/>
        </p:nvPicPr>
        <p:blipFill>
          <a:blip r:embed="rId7"/>
          <a:srcRect/>
          <a:stretch/>
        </p:blipFill>
        <p:spPr>
          <a:xfrm>
            <a:off x="0" y="4845050"/>
            <a:ext cx="12192000" cy="2070100"/>
          </a:xfrm>
          <a:prstGeom prst="rect">
            <a:avLst/>
          </a:prstGeom>
        </p:spPr>
      </p:pic>
      <p:sp>
        <p:nvSpPr>
          <p:cNvPr id="14" name="TextBox 13">
            <a:extLst>
              <a:ext uri="{FF2B5EF4-FFF2-40B4-BE49-F238E27FC236}">
                <a16:creationId xmlns:a16="http://schemas.microsoft.com/office/drawing/2014/main" id="{7A983F8B-7B26-4577-BCE6-5BAC079EFF94}"/>
              </a:ext>
            </a:extLst>
          </p:cNvPr>
          <p:cNvSpPr txBox="1"/>
          <p:nvPr/>
        </p:nvSpPr>
        <p:spPr>
          <a:xfrm>
            <a:off x="350490" y="119163"/>
            <a:ext cx="9012399" cy="1446550"/>
          </a:xfrm>
          <a:prstGeom prst="rect">
            <a:avLst/>
          </a:prstGeom>
          <a:noFill/>
        </p:spPr>
        <p:txBody>
          <a:bodyPr wrap="square" rtlCol="0">
            <a:spAutoFit/>
          </a:bodyPr>
          <a:lstStyle/>
          <a:p>
            <a:r>
              <a:rPr lang="en-US" sz="4400" dirty="0">
                <a:solidFill>
                  <a:schemeClr val="bg1"/>
                </a:solidFill>
                <a:latin typeface="Georgia (Headings)"/>
                <a:cs typeface="Arial" panose="020B0604020202020204" pitchFamily="34" charset="0"/>
              </a:rPr>
              <a:t>Demand for Banking and Finance Experts</a:t>
            </a:r>
          </a:p>
        </p:txBody>
      </p:sp>
      <p:sp>
        <p:nvSpPr>
          <p:cNvPr id="15" name="TextBox 14">
            <a:extLst>
              <a:ext uri="{FF2B5EF4-FFF2-40B4-BE49-F238E27FC236}">
                <a16:creationId xmlns:a16="http://schemas.microsoft.com/office/drawing/2014/main" id="{DE007E2E-6771-4ACD-AAD7-E075CFB8C1C2}"/>
              </a:ext>
            </a:extLst>
          </p:cNvPr>
          <p:cNvSpPr txBox="1"/>
          <p:nvPr/>
        </p:nvSpPr>
        <p:spPr>
          <a:xfrm>
            <a:off x="350490" y="1684876"/>
            <a:ext cx="11582669" cy="4401205"/>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Financial careers range from investment banking to financial planning, with most high-level positions offering six-figure earning potential.</a:t>
            </a:r>
          </a:p>
          <a:p>
            <a:endParaRPr lang="en-US" sz="2800" dirty="0">
              <a:solidFill>
                <a:schemeClr val="bg1"/>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Most roles require a bachelor's degree in a relevant field, while professional certifications like chartered financial advisor (CFA)or actuarial credentials can significantly boost career prospects.</a:t>
            </a:r>
          </a:p>
          <a:p>
            <a:pPr marL="457200" indent="-457200">
              <a:buFont typeface="Arial" panose="020B0604020202020204" pitchFamily="34" charset="0"/>
              <a:buChar char="•"/>
            </a:pPr>
            <a:endParaRPr lang="en-US" sz="2800" dirty="0">
              <a:solidFill>
                <a:schemeClr val="bg1"/>
              </a:solidFill>
              <a:latin typeface="Arial" panose="020B0604020202020204" pitchFamily="34" charset="0"/>
              <a:cs typeface="Arial" panose="020B0604020202020204" pitchFamily="34" charset="0"/>
            </a:endParaRPr>
          </a:p>
          <a:p>
            <a:pPr algn="ctr"/>
            <a:r>
              <a:rPr lang="en-US" sz="2800" i="1" dirty="0">
                <a:solidFill>
                  <a:schemeClr val="bg1"/>
                </a:solidFill>
                <a:latin typeface="Arial" panose="020B0604020202020204" pitchFamily="34" charset="0"/>
                <a:cs typeface="Arial" panose="020B0604020202020204" pitchFamily="34" charset="0"/>
              </a:rPr>
              <a:t>“One Degree, Endless Possibilities!”</a:t>
            </a:r>
          </a:p>
          <a:p>
            <a:pPr marL="457200" indent="-457200">
              <a:buFont typeface="Arial" panose="020B0604020202020204" pitchFamily="34" charset="0"/>
              <a:buChar char="•"/>
            </a:pPr>
            <a:endParaRPr lang="en-US"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796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ctangle 443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0"/>
            <a:ext cx="12192000" cy="6915150"/>
          </a:xfrm>
          <a:prstGeom prst="rect">
            <a:avLst/>
          </a:prstGeom>
        </p:spPr>
      </p:pic>
      <p:pic>
        <p:nvPicPr>
          <p:cNvPr id="3" name="Group 1070165620"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670800" y="0"/>
            <a:ext cx="4521200" cy="4845050"/>
          </a:xfrm>
          <a:prstGeom prst="rect">
            <a:avLst/>
          </a:prstGeom>
        </p:spPr>
      </p:pic>
      <p:pic>
        <p:nvPicPr>
          <p:cNvPr id="8" name="Rectangle 4434" descr="preencoded.png"/>
          <p:cNvPicPr>
            <a:picLocks noChangeAspect="1"/>
          </p:cNvPicPr>
          <p:nvPr/>
        </p:nvPicPr>
        <p:blipFill>
          <a:blip r:embed="rId7"/>
          <a:srcRect/>
          <a:stretch/>
        </p:blipFill>
        <p:spPr>
          <a:xfrm>
            <a:off x="0" y="4845050"/>
            <a:ext cx="12192000" cy="2070100"/>
          </a:xfrm>
          <a:prstGeom prst="rect">
            <a:avLst/>
          </a:prstGeom>
        </p:spPr>
      </p:pic>
      <p:sp>
        <p:nvSpPr>
          <p:cNvPr id="14" name="TextBox 13">
            <a:extLst>
              <a:ext uri="{FF2B5EF4-FFF2-40B4-BE49-F238E27FC236}">
                <a16:creationId xmlns:a16="http://schemas.microsoft.com/office/drawing/2014/main" id="{7A983F8B-7B26-4577-BCE6-5BAC079EFF94}"/>
              </a:ext>
            </a:extLst>
          </p:cNvPr>
          <p:cNvSpPr txBox="1"/>
          <p:nvPr/>
        </p:nvSpPr>
        <p:spPr>
          <a:xfrm>
            <a:off x="304665" y="144622"/>
            <a:ext cx="9012399" cy="769441"/>
          </a:xfrm>
          <a:prstGeom prst="rect">
            <a:avLst/>
          </a:prstGeom>
          <a:noFill/>
        </p:spPr>
        <p:txBody>
          <a:bodyPr wrap="square" rtlCol="0">
            <a:spAutoFit/>
          </a:bodyPr>
          <a:lstStyle/>
          <a:p>
            <a:r>
              <a:rPr lang="en-US" sz="4400" dirty="0">
                <a:solidFill>
                  <a:schemeClr val="bg1"/>
                </a:solidFill>
                <a:latin typeface="Georgia (Headings)"/>
                <a:cs typeface="Arial" panose="020B0604020202020204" pitchFamily="34" charset="0"/>
              </a:rPr>
              <a:t>Join to Our Success Stories</a:t>
            </a:r>
          </a:p>
        </p:txBody>
      </p:sp>
      <p:sp>
        <p:nvSpPr>
          <p:cNvPr id="15" name="TextBox 14">
            <a:extLst>
              <a:ext uri="{FF2B5EF4-FFF2-40B4-BE49-F238E27FC236}">
                <a16:creationId xmlns:a16="http://schemas.microsoft.com/office/drawing/2014/main" id="{DE007E2E-6771-4ACD-AAD7-E075CFB8C1C2}"/>
              </a:ext>
            </a:extLst>
          </p:cNvPr>
          <p:cNvSpPr txBox="1"/>
          <p:nvPr/>
        </p:nvSpPr>
        <p:spPr>
          <a:xfrm>
            <a:off x="441825" y="1511797"/>
            <a:ext cx="7035935" cy="4462760"/>
          </a:xfrm>
          <a:prstGeom prst="rect">
            <a:avLst/>
          </a:prstGeom>
          <a:noFill/>
        </p:spPr>
        <p:txBody>
          <a:bodyPr wrap="square" rtlCol="0">
            <a:spAutoFit/>
          </a:bodyPr>
          <a:lstStyle/>
          <a:p>
            <a:r>
              <a:rPr lang="en-US" sz="3200" dirty="0">
                <a:solidFill>
                  <a:schemeClr val="bg1"/>
                </a:solidFill>
                <a:latin typeface="Arial" panose="020B0604020202020204" pitchFamily="34" charset="0"/>
                <a:cs typeface="Arial" panose="020B0604020202020204" pitchFamily="34" charset="0"/>
              </a:rPr>
              <a:t>Statistics:</a:t>
            </a:r>
          </a:p>
          <a:p>
            <a:r>
              <a:rPr lang="en-US" sz="3200" dirty="0">
                <a:solidFill>
                  <a:schemeClr val="bg1"/>
                </a:solidFill>
                <a:latin typeface="Arial" panose="020B0604020202020204" pitchFamily="34" charset="0"/>
                <a:cs typeface="Arial" panose="020B0604020202020204" pitchFamily="34" charset="0"/>
              </a:rPr>
              <a:t>• 70% of students are employed within 3 months.</a:t>
            </a:r>
          </a:p>
          <a:p>
            <a:endParaRPr lang="en-US" sz="3200" dirty="0">
              <a:solidFill>
                <a:schemeClr val="bg1"/>
              </a:solidFill>
              <a:latin typeface="Arial" panose="020B0604020202020204" pitchFamily="34" charset="0"/>
              <a:cs typeface="Arial" panose="020B0604020202020204" pitchFamily="34" charset="0"/>
            </a:endParaRPr>
          </a:p>
          <a:p>
            <a:r>
              <a:rPr lang="en-US" sz="3200" dirty="0">
                <a:solidFill>
                  <a:schemeClr val="bg1"/>
                </a:solidFill>
                <a:latin typeface="Arial" panose="020B0604020202020204" pitchFamily="34" charset="0"/>
                <a:cs typeface="Arial" panose="020B0604020202020204" pitchFamily="34" charset="0"/>
              </a:rPr>
              <a:t>• 90% in top banks, consultancies, and private companies.</a:t>
            </a:r>
          </a:p>
          <a:p>
            <a:endParaRPr lang="en-US" sz="3200" dirty="0">
              <a:solidFill>
                <a:schemeClr val="bg1"/>
              </a:solidFill>
              <a:latin typeface="Arial" panose="020B0604020202020204" pitchFamily="34" charset="0"/>
              <a:cs typeface="Arial" panose="020B0604020202020204" pitchFamily="34" charset="0"/>
            </a:endParaRPr>
          </a:p>
          <a:p>
            <a:endParaRPr lang="en-US" sz="3200" dirty="0">
              <a:solidFill>
                <a:schemeClr val="bg1"/>
              </a:solidFill>
              <a:latin typeface="Arial" panose="020B0604020202020204" pitchFamily="34" charset="0"/>
              <a:cs typeface="Arial" panose="020B0604020202020204" pitchFamily="34" charset="0"/>
            </a:endParaRPr>
          </a:p>
          <a:p>
            <a:pPr algn="ctr"/>
            <a:r>
              <a:rPr lang="en-US" sz="2800" i="1" dirty="0">
                <a:solidFill>
                  <a:schemeClr val="bg1"/>
                </a:solidFill>
                <a:latin typeface="Arial" panose="020B0604020202020204" pitchFamily="34" charset="0"/>
                <a:cs typeface="Arial" panose="020B0604020202020204" pitchFamily="34" charset="0"/>
              </a:rPr>
              <a:t>“Be Our Next Success Story!”</a:t>
            </a:r>
          </a:p>
        </p:txBody>
      </p:sp>
    </p:spTree>
    <p:extLst>
      <p:ext uri="{BB962C8B-B14F-4D97-AF65-F5344CB8AC3E}">
        <p14:creationId xmlns:p14="http://schemas.microsoft.com/office/powerpoint/2010/main" val="17287048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ctangle 443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0"/>
            <a:ext cx="12192000" cy="6915150"/>
          </a:xfrm>
          <a:prstGeom prst="rect">
            <a:avLst/>
          </a:prstGeom>
        </p:spPr>
      </p:pic>
      <p:pic>
        <p:nvPicPr>
          <p:cNvPr id="3" name="Group 1070165620"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670800" y="0"/>
            <a:ext cx="4521200" cy="4845050"/>
          </a:xfrm>
          <a:prstGeom prst="rect">
            <a:avLst/>
          </a:prstGeom>
        </p:spPr>
      </p:pic>
      <p:pic>
        <p:nvPicPr>
          <p:cNvPr id="8" name="Rectangle 4434" descr="preencoded.png"/>
          <p:cNvPicPr>
            <a:picLocks noChangeAspect="1"/>
          </p:cNvPicPr>
          <p:nvPr/>
        </p:nvPicPr>
        <p:blipFill>
          <a:blip r:embed="rId7"/>
          <a:srcRect/>
          <a:stretch/>
        </p:blipFill>
        <p:spPr>
          <a:xfrm>
            <a:off x="0" y="4845050"/>
            <a:ext cx="12192000" cy="2070100"/>
          </a:xfrm>
          <a:prstGeom prst="rect">
            <a:avLst/>
          </a:prstGeom>
        </p:spPr>
      </p:pic>
      <p:sp>
        <p:nvSpPr>
          <p:cNvPr id="14" name="TextBox 13">
            <a:extLst>
              <a:ext uri="{FF2B5EF4-FFF2-40B4-BE49-F238E27FC236}">
                <a16:creationId xmlns:a16="http://schemas.microsoft.com/office/drawing/2014/main" id="{7A983F8B-7B26-4577-BCE6-5BAC079EFF94}"/>
              </a:ext>
            </a:extLst>
          </p:cNvPr>
          <p:cNvSpPr txBox="1"/>
          <p:nvPr/>
        </p:nvSpPr>
        <p:spPr>
          <a:xfrm>
            <a:off x="304665" y="144622"/>
            <a:ext cx="10630035" cy="769441"/>
          </a:xfrm>
          <a:prstGeom prst="rect">
            <a:avLst/>
          </a:prstGeom>
          <a:noFill/>
        </p:spPr>
        <p:txBody>
          <a:bodyPr wrap="square" rtlCol="0">
            <a:spAutoFit/>
          </a:bodyPr>
          <a:lstStyle/>
          <a:p>
            <a:r>
              <a:rPr lang="en-US" sz="4400" dirty="0">
                <a:solidFill>
                  <a:schemeClr val="bg1"/>
                </a:solidFill>
                <a:latin typeface="Georgia (Headings)"/>
                <a:cs typeface="Arial" panose="020B0604020202020204" pitchFamily="34" charset="0"/>
              </a:rPr>
              <a:t>Top Industries Graduates are Working </a:t>
            </a:r>
          </a:p>
        </p:txBody>
      </p:sp>
      <p:graphicFrame>
        <p:nvGraphicFramePr>
          <p:cNvPr id="5" name="Chart 4">
            <a:extLst>
              <a:ext uri="{FF2B5EF4-FFF2-40B4-BE49-F238E27FC236}">
                <a16:creationId xmlns:a16="http://schemas.microsoft.com/office/drawing/2014/main" id="{B05C00E4-3803-7EEC-4A30-AA40440DE194}"/>
              </a:ext>
            </a:extLst>
          </p:cNvPr>
          <p:cNvGraphicFramePr>
            <a:graphicFrameLocks/>
          </p:cNvGraphicFramePr>
          <p:nvPr/>
        </p:nvGraphicFramePr>
        <p:xfrm>
          <a:off x="210165" y="1058685"/>
          <a:ext cx="10378171" cy="527096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7911761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ey Partners"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35000" y="520700"/>
            <a:ext cx="8470900" cy="857250"/>
          </a:xfrm>
          <a:prstGeom prst="rect">
            <a:avLst/>
          </a:prstGeom>
        </p:spPr>
      </p:pic>
      <p:pic>
        <p:nvPicPr>
          <p:cNvPr id="3" name="Group 1070165599"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34820" y="4448386"/>
            <a:ext cx="1816100" cy="482600"/>
          </a:xfrm>
          <a:prstGeom prst="rect">
            <a:avLst/>
          </a:prstGeom>
        </p:spPr>
      </p:pic>
      <p:pic>
        <p:nvPicPr>
          <p:cNvPr id="4" name="Group 1070165601"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4387850" y="4038600"/>
            <a:ext cx="1327150" cy="1327150"/>
          </a:xfrm>
          <a:prstGeom prst="rect">
            <a:avLst/>
          </a:prstGeom>
        </p:spPr>
      </p:pic>
      <p:pic>
        <p:nvPicPr>
          <p:cNvPr id="5" name="Group 1070165603"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0814050" y="2774950"/>
            <a:ext cx="939800" cy="355600"/>
          </a:xfrm>
          <a:prstGeom prst="rect">
            <a:avLst/>
          </a:prstGeom>
        </p:spPr>
      </p:pic>
      <p:pic>
        <p:nvPicPr>
          <p:cNvPr id="6" name="Group 1070165604" descr="preencoded.png"/>
          <p:cNvPicPr>
            <a:picLocks noChangeAspect="1"/>
          </p:cNvPicPr>
          <p:nvPr/>
        </p:nvPicPr>
        <p:blipFill>
          <a:blip r:embed="rId11"/>
          <a:srcRect/>
          <a:stretch/>
        </p:blipFill>
        <p:spPr>
          <a:xfrm>
            <a:off x="1682798" y="5256324"/>
            <a:ext cx="1955800" cy="882650"/>
          </a:xfrm>
          <a:prstGeom prst="rect">
            <a:avLst/>
          </a:prstGeom>
        </p:spPr>
      </p:pic>
      <p:pic>
        <p:nvPicPr>
          <p:cNvPr id="7" name="enter-engineering" descr="preencoded.png"/>
          <p:cNvPicPr>
            <a:picLocks noChangeAspect="1"/>
          </p:cNvPicPr>
          <p:nvPr/>
        </p:nvPicPr>
        <p:blipFill>
          <a:blip r:embed="rId12"/>
          <a:srcRect/>
          <a:stretch/>
        </p:blipFill>
        <p:spPr>
          <a:xfrm>
            <a:off x="9899650" y="4533900"/>
            <a:ext cx="1460500" cy="349250"/>
          </a:xfrm>
          <a:prstGeom prst="rect">
            <a:avLst/>
          </a:prstGeom>
        </p:spPr>
      </p:pic>
      <p:pic>
        <p:nvPicPr>
          <p:cNvPr id="8" name="Group 1070165605"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4203700" y="5446180"/>
            <a:ext cx="1270000" cy="361950"/>
          </a:xfrm>
          <a:prstGeom prst="rect">
            <a:avLst/>
          </a:prstGeom>
        </p:spPr>
      </p:pic>
      <p:pic>
        <p:nvPicPr>
          <p:cNvPr id="9" name="Group 1070165608"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681658" y="2855925"/>
            <a:ext cx="1314450" cy="247650"/>
          </a:xfrm>
          <a:prstGeom prst="rect">
            <a:avLst/>
          </a:prstGeom>
        </p:spPr>
      </p:pic>
      <p:pic>
        <p:nvPicPr>
          <p:cNvPr id="10" name="Group 1070165609"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5975350" y="4470400"/>
            <a:ext cx="1898650" cy="469900"/>
          </a:xfrm>
          <a:prstGeom prst="rect">
            <a:avLst/>
          </a:prstGeom>
        </p:spPr>
      </p:pic>
      <p:pic>
        <p:nvPicPr>
          <p:cNvPr id="11" name="Group 1070165602"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687511" y="5150942"/>
            <a:ext cx="965200" cy="742950"/>
          </a:xfrm>
          <a:prstGeom prst="rect">
            <a:avLst/>
          </a:prstGeom>
        </p:spPr>
      </p:pic>
      <p:pic>
        <p:nvPicPr>
          <p:cNvPr id="12" name="Group 1070165613" descr="preencoded.png"/>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2391208" y="2879347"/>
            <a:ext cx="1797050" cy="254000"/>
          </a:xfrm>
          <a:prstGeom prst="rect">
            <a:avLst/>
          </a:prstGeom>
        </p:spPr>
      </p:pic>
      <p:pic>
        <p:nvPicPr>
          <p:cNvPr id="13" name="logotwo 1" descr="preencoded.png"/>
          <p:cNvPicPr>
            <a:picLocks noChangeAspect="1"/>
          </p:cNvPicPr>
          <p:nvPr/>
        </p:nvPicPr>
        <p:blipFill>
          <a:blip r:embed="rId23"/>
          <a:srcRect/>
          <a:stretch/>
        </p:blipFill>
        <p:spPr>
          <a:xfrm>
            <a:off x="7320804" y="2680290"/>
            <a:ext cx="1238250" cy="565150"/>
          </a:xfrm>
          <a:prstGeom prst="rect">
            <a:avLst/>
          </a:prstGeom>
        </p:spPr>
      </p:pic>
      <p:pic>
        <p:nvPicPr>
          <p:cNvPr id="14" name="image 21" descr="preencoded.png"/>
          <p:cNvPicPr>
            <a:picLocks noChangeAspect="1"/>
          </p:cNvPicPr>
          <p:nvPr/>
        </p:nvPicPr>
        <p:blipFill>
          <a:blip r:embed="rId24"/>
          <a:srcRect/>
          <a:stretch/>
        </p:blipFill>
        <p:spPr>
          <a:xfrm>
            <a:off x="482600" y="3488228"/>
            <a:ext cx="1924050" cy="615950"/>
          </a:xfrm>
          <a:prstGeom prst="rect">
            <a:avLst/>
          </a:prstGeom>
        </p:spPr>
      </p:pic>
      <p:pic>
        <p:nvPicPr>
          <p:cNvPr id="15" name="Boston-Consulting-Group-Logo 1" descr="preencoded.png"/>
          <p:cNvPicPr>
            <a:picLocks noChangeAspect="1"/>
          </p:cNvPicPr>
          <p:nvPr/>
        </p:nvPicPr>
        <p:blipFill>
          <a:blip r:embed="rId25"/>
          <a:srcRect/>
          <a:stretch/>
        </p:blipFill>
        <p:spPr>
          <a:xfrm>
            <a:off x="8299450" y="5213350"/>
            <a:ext cx="1390650" cy="781050"/>
          </a:xfrm>
          <a:prstGeom prst="rect">
            <a:avLst/>
          </a:prstGeom>
        </p:spPr>
      </p:pic>
      <p:pic>
        <p:nvPicPr>
          <p:cNvPr id="16" name="ipotekabank-01 1" descr="preencoded.png"/>
          <p:cNvPicPr>
            <a:picLocks noChangeAspect="1"/>
          </p:cNvPicPr>
          <p:nvPr/>
        </p:nvPicPr>
        <p:blipFill>
          <a:blip r:embed="rId26"/>
          <a:srcRect/>
          <a:stretch/>
        </p:blipFill>
        <p:spPr>
          <a:xfrm>
            <a:off x="2565400" y="3581899"/>
            <a:ext cx="1924050" cy="520700"/>
          </a:xfrm>
          <a:prstGeom prst="rect">
            <a:avLst/>
          </a:prstGeom>
        </p:spPr>
      </p:pic>
      <p:pic>
        <p:nvPicPr>
          <p:cNvPr id="17" name="Group 1070165614" descr="preencoded.png"/>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4851400" y="3617026"/>
            <a:ext cx="1695450" cy="400050"/>
          </a:xfrm>
          <a:prstGeom prst="rect">
            <a:avLst/>
          </a:prstGeom>
        </p:spPr>
      </p:pic>
      <p:pic>
        <p:nvPicPr>
          <p:cNvPr id="18" name="image 22" descr="preencoded.png"/>
          <p:cNvPicPr>
            <a:picLocks noChangeAspect="1"/>
          </p:cNvPicPr>
          <p:nvPr/>
        </p:nvPicPr>
        <p:blipFill>
          <a:blip r:embed="rId29"/>
          <a:srcRect/>
          <a:stretch/>
        </p:blipFill>
        <p:spPr>
          <a:xfrm>
            <a:off x="6883400" y="3587294"/>
            <a:ext cx="1428750" cy="469900"/>
          </a:xfrm>
          <a:prstGeom prst="rect">
            <a:avLst/>
          </a:prstGeom>
        </p:spPr>
      </p:pic>
      <p:pic>
        <p:nvPicPr>
          <p:cNvPr id="19" name="Group 1070165612" descr="preencoded.png"/>
          <p:cNvPicPr>
            <a:picLocks noChangeAspect="1"/>
          </p:cNvPicPr>
          <p:nvPr/>
        </p:nvPicPr>
        <p:blipFill>
          <a:blip r:embed="rId30">
            <a:extLst>
              <a:ext uri="{96DAC541-7B7A-43D3-8B79-37D633B846F1}">
                <asvg:svgBlip xmlns:asvg="http://schemas.microsoft.com/office/drawing/2016/SVG/main" r:embed="rId31"/>
              </a:ext>
            </a:extLst>
          </a:blip>
          <a:srcRect/>
          <a:stretch/>
        </p:blipFill>
        <p:spPr>
          <a:xfrm>
            <a:off x="5994400" y="5373415"/>
            <a:ext cx="1847850" cy="438150"/>
          </a:xfrm>
          <a:prstGeom prst="rect">
            <a:avLst/>
          </a:prstGeom>
        </p:spPr>
      </p:pic>
      <p:pic>
        <p:nvPicPr>
          <p:cNvPr id="20" name="Group 1070165616" descr="preencoded.png"/>
          <p:cNvPicPr>
            <a:picLocks noChangeAspect="1"/>
          </p:cNvPicPr>
          <p:nvPr/>
        </p:nvPicPr>
        <p:blipFill>
          <a:blip r:embed="rId32">
            <a:extLst>
              <a:ext uri="{96DAC541-7B7A-43D3-8B79-37D633B846F1}">
                <asvg:svgBlip xmlns:asvg="http://schemas.microsoft.com/office/drawing/2016/SVG/main" r:embed="rId33"/>
              </a:ext>
            </a:extLst>
          </a:blip>
          <a:srcRect/>
          <a:stretch/>
        </p:blipFill>
        <p:spPr>
          <a:xfrm>
            <a:off x="2820172" y="4483513"/>
            <a:ext cx="1168400" cy="457200"/>
          </a:xfrm>
          <a:prstGeom prst="rect">
            <a:avLst/>
          </a:prstGeom>
        </p:spPr>
      </p:pic>
      <p:pic>
        <p:nvPicPr>
          <p:cNvPr id="21" name="Group 1070165621" descr="preencoded.png"/>
          <p:cNvPicPr>
            <a:picLocks noChangeAspect="1"/>
          </p:cNvPicPr>
          <p:nvPr/>
        </p:nvPicPr>
        <p:blipFill>
          <a:blip r:embed="rId34">
            <a:extLst>
              <a:ext uri="{96DAC541-7B7A-43D3-8B79-37D633B846F1}">
                <asvg:svgBlip xmlns:asvg="http://schemas.microsoft.com/office/drawing/2016/SVG/main" r:embed="rId35"/>
              </a:ext>
            </a:extLst>
          </a:blip>
          <a:srcRect/>
          <a:stretch/>
        </p:blipFill>
        <p:spPr>
          <a:xfrm>
            <a:off x="4727204" y="2709559"/>
            <a:ext cx="2051050" cy="419100"/>
          </a:xfrm>
          <a:prstGeom prst="rect">
            <a:avLst/>
          </a:prstGeom>
        </p:spPr>
      </p:pic>
      <p:pic>
        <p:nvPicPr>
          <p:cNvPr id="22" name="image 447" descr="preencoded.png"/>
          <p:cNvPicPr>
            <a:picLocks noChangeAspect="1"/>
          </p:cNvPicPr>
          <p:nvPr/>
        </p:nvPicPr>
        <p:blipFill>
          <a:blip r:embed="rId36"/>
          <a:srcRect/>
          <a:stretch/>
        </p:blipFill>
        <p:spPr>
          <a:xfrm>
            <a:off x="10725150" y="3517900"/>
            <a:ext cx="1117600" cy="469900"/>
          </a:xfrm>
          <a:prstGeom prst="rect">
            <a:avLst/>
          </a:prstGeom>
        </p:spPr>
      </p:pic>
      <p:pic>
        <p:nvPicPr>
          <p:cNvPr id="23" name="image 442" descr="preencoded.png"/>
          <p:cNvPicPr>
            <a:picLocks noChangeAspect="1"/>
          </p:cNvPicPr>
          <p:nvPr/>
        </p:nvPicPr>
        <p:blipFill>
          <a:blip r:embed="rId37"/>
          <a:srcRect/>
          <a:stretch/>
        </p:blipFill>
        <p:spPr>
          <a:xfrm>
            <a:off x="8820084" y="2715415"/>
            <a:ext cx="1708150" cy="647700"/>
          </a:xfrm>
          <a:prstGeom prst="rect">
            <a:avLst/>
          </a:prstGeom>
        </p:spPr>
      </p:pic>
      <p:pic>
        <p:nvPicPr>
          <p:cNvPr id="24" name="image 443" descr="preencoded.png"/>
          <p:cNvPicPr>
            <a:picLocks noChangeAspect="1"/>
          </p:cNvPicPr>
          <p:nvPr/>
        </p:nvPicPr>
        <p:blipFill>
          <a:blip r:embed="rId38"/>
          <a:srcRect/>
          <a:stretch/>
        </p:blipFill>
        <p:spPr>
          <a:xfrm>
            <a:off x="10471150" y="2077774"/>
            <a:ext cx="1282700" cy="349250"/>
          </a:xfrm>
          <a:prstGeom prst="rect">
            <a:avLst/>
          </a:prstGeom>
        </p:spPr>
      </p:pic>
      <p:pic>
        <p:nvPicPr>
          <p:cNvPr id="25" name="Group 1070165631" descr="preencoded.png"/>
          <p:cNvPicPr>
            <a:picLocks noChangeAspect="1"/>
          </p:cNvPicPr>
          <p:nvPr/>
        </p:nvPicPr>
        <p:blipFill>
          <a:blip r:embed="rId39">
            <a:extLst>
              <a:ext uri="{96DAC541-7B7A-43D3-8B79-37D633B846F1}">
                <asvg:svgBlip xmlns:asvg="http://schemas.microsoft.com/office/drawing/2016/SVG/main" r:embed="rId40"/>
              </a:ext>
            </a:extLst>
          </a:blip>
          <a:srcRect/>
          <a:stretch/>
        </p:blipFill>
        <p:spPr>
          <a:xfrm>
            <a:off x="664093" y="2113093"/>
            <a:ext cx="1066800" cy="266700"/>
          </a:xfrm>
          <a:prstGeom prst="rect">
            <a:avLst/>
          </a:prstGeom>
        </p:spPr>
      </p:pic>
      <p:pic>
        <p:nvPicPr>
          <p:cNvPr id="26" name="Group 1070165632" descr="preencoded.png"/>
          <p:cNvPicPr>
            <a:picLocks noChangeAspect="1"/>
          </p:cNvPicPr>
          <p:nvPr/>
        </p:nvPicPr>
        <p:blipFill>
          <a:blip r:embed="rId41">
            <a:extLst>
              <a:ext uri="{96DAC541-7B7A-43D3-8B79-37D633B846F1}">
                <asvg:svgBlip xmlns:asvg="http://schemas.microsoft.com/office/drawing/2016/SVG/main" r:embed="rId42"/>
              </a:ext>
            </a:extLst>
          </a:blip>
          <a:srcRect/>
          <a:stretch/>
        </p:blipFill>
        <p:spPr>
          <a:xfrm>
            <a:off x="2127750" y="2104579"/>
            <a:ext cx="2127250" cy="355600"/>
          </a:xfrm>
          <a:prstGeom prst="rect">
            <a:avLst/>
          </a:prstGeom>
        </p:spPr>
      </p:pic>
      <p:pic>
        <p:nvPicPr>
          <p:cNvPr id="27" name="_Ð¡Ð»Ð¾Ð¹_1" descr="preencoded.png"/>
          <p:cNvPicPr>
            <a:picLocks noChangeAspect="1"/>
          </p:cNvPicPr>
          <p:nvPr/>
        </p:nvPicPr>
        <p:blipFill>
          <a:blip r:embed="rId43">
            <a:extLst>
              <a:ext uri="{96DAC541-7B7A-43D3-8B79-37D633B846F1}">
                <asvg:svgBlip xmlns:asvg="http://schemas.microsoft.com/office/drawing/2016/SVG/main" r:embed="rId44"/>
              </a:ext>
            </a:extLst>
          </a:blip>
          <a:srcRect/>
          <a:stretch/>
        </p:blipFill>
        <p:spPr>
          <a:xfrm>
            <a:off x="4713107" y="2117645"/>
            <a:ext cx="977900" cy="317500"/>
          </a:xfrm>
          <a:prstGeom prst="rect">
            <a:avLst/>
          </a:prstGeom>
        </p:spPr>
      </p:pic>
      <p:pic>
        <p:nvPicPr>
          <p:cNvPr id="28" name="Layer_1" descr="preencoded.png"/>
          <p:cNvPicPr>
            <a:picLocks noChangeAspect="1"/>
          </p:cNvPicPr>
          <p:nvPr/>
        </p:nvPicPr>
        <p:blipFill>
          <a:blip r:embed="rId45">
            <a:extLst>
              <a:ext uri="{96DAC541-7B7A-43D3-8B79-37D633B846F1}">
                <asvg:svgBlip xmlns:asvg="http://schemas.microsoft.com/office/drawing/2016/SVG/main" r:embed="rId46"/>
              </a:ext>
            </a:extLst>
          </a:blip>
          <a:srcRect/>
          <a:stretch/>
        </p:blipFill>
        <p:spPr>
          <a:xfrm>
            <a:off x="7543280" y="1936750"/>
            <a:ext cx="2470150" cy="628650"/>
          </a:xfrm>
          <a:prstGeom prst="rect">
            <a:avLst/>
          </a:prstGeom>
        </p:spPr>
      </p:pic>
      <p:pic>
        <p:nvPicPr>
          <p:cNvPr id="29" name="undp-logo 1" descr="preencoded.png"/>
          <p:cNvPicPr>
            <a:picLocks noChangeAspect="1"/>
          </p:cNvPicPr>
          <p:nvPr/>
        </p:nvPicPr>
        <p:blipFill>
          <a:blip r:embed="rId47"/>
          <a:srcRect/>
          <a:stretch/>
        </p:blipFill>
        <p:spPr>
          <a:xfrm>
            <a:off x="6185006" y="2015400"/>
            <a:ext cx="889000" cy="438150"/>
          </a:xfrm>
          <a:prstGeom prst="rect">
            <a:avLst/>
          </a:prstGeom>
        </p:spPr>
      </p:pic>
      <p:pic>
        <p:nvPicPr>
          <p:cNvPr id="30" name="image 446" descr="preencoded.png"/>
          <p:cNvPicPr>
            <a:picLocks noChangeAspect="1"/>
          </p:cNvPicPr>
          <p:nvPr/>
        </p:nvPicPr>
        <p:blipFill>
          <a:blip r:embed="rId48"/>
          <a:srcRect/>
          <a:stretch/>
        </p:blipFill>
        <p:spPr>
          <a:xfrm>
            <a:off x="8242300" y="4495434"/>
            <a:ext cx="1162050" cy="438150"/>
          </a:xfrm>
          <a:prstGeom prst="rect">
            <a:avLst/>
          </a:prstGeom>
        </p:spPr>
      </p:pic>
      <p:pic>
        <p:nvPicPr>
          <p:cNvPr id="31" name="Ministry_of_Finance_of_Uzbekistan_Uzbek_logo 1" descr="preencoded.png"/>
          <p:cNvPicPr>
            <a:picLocks noChangeAspect="1"/>
          </p:cNvPicPr>
          <p:nvPr/>
        </p:nvPicPr>
        <p:blipFill>
          <a:blip r:embed="rId49"/>
          <a:srcRect/>
          <a:stretch/>
        </p:blipFill>
        <p:spPr>
          <a:xfrm>
            <a:off x="8769350" y="3551913"/>
            <a:ext cx="1498600" cy="609600"/>
          </a:xfrm>
          <a:prstGeom prst="rect">
            <a:avLst/>
          </a:prstGeom>
        </p:spPr>
      </p:pic>
      <p:pic>
        <p:nvPicPr>
          <p:cNvPr id="32" name="image 448" descr="preencoded.png"/>
          <p:cNvPicPr>
            <a:picLocks noChangeAspect="1"/>
          </p:cNvPicPr>
          <p:nvPr/>
        </p:nvPicPr>
        <p:blipFill>
          <a:blip r:embed="rId50"/>
          <a:srcRect/>
          <a:stretch/>
        </p:blipFill>
        <p:spPr>
          <a:xfrm>
            <a:off x="10090150" y="5207000"/>
            <a:ext cx="552450" cy="5588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ctangle 443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0"/>
            <a:ext cx="12192000" cy="6915150"/>
          </a:xfrm>
          <a:prstGeom prst="rect">
            <a:avLst/>
          </a:prstGeom>
        </p:spPr>
      </p:pic>
      <p:pic>
        <p:nvPicPr>
          <p:cNvPr id="3" name="Group 1070165620"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670800" y="0"/>
            <a:ext cx="4521200" cy="4845050"/>
          </a:xfrm>
          <a:prstGeom prst="rect">
            <a:avLst/>
          </a:prstGeom>
        </p:spPr>
      </p:pic>
      <p:pic>
        <p:nvPicPr>
          <p:cNvPr id="8" name="Rectangle 4434" descr="preencoded.png"/>
          <p:cNvPicPr>
            <a:picLocks noChangeAspect="1"/>
          </p:cNvPicPr>
          <p:nvPr/>
        </p:nvPicPr>
        <p:blipFill>
          <a:blip r:embed="rId7"/>
          <a:srcRect/>
          <a:stretch/>
        </p:blipFill>
        <p:spPr>
          <a:xfrm>
            <a:off x="0" y="4845050"/>
            <a:ext cx="12192000" cy="2070100"/>
          </a:xfrm>
          <a:prstGeom prst="rect">
            <a:avLst/>
          </a:prstGeom>
        </p:spPr>
      </p:pic>
      <p:sp>
        <p:nvSpPr>
          <p:cNvPr id="14" name="TextBox 13">
            <a:extLst>
              <a:ext uri="{FF2B5EF4-FFF2-40B4-BE49-F238E27FC236}">
                <a16:creationId xmlns:a16="http://schemas.microsoft.com/office/drawing/2014/main" id="{7A983F8B-7B26-4577-BCE6-5BAC079EFF94}"/>
              </a:ext>
            </a:extLst>
          </p:cNvPr>
          <p:cNvSpPr txBox="1"/>
          <p:nvPr/>
        </p:nvSpPr>
        <p:spPr>
          <a:xfrm>
            <a:off x="304665" y="144622"/>
            <a:ext cx="10139815" cy="1446550"/>
          </a:xfrm>
          <a:prstGeom prst="rect">
            <a:avLst/>
          </a:prstGeom>
          <a:noFill/>
        </p:spPr>
        <p:txBody>
          <a:bodyPr wrap="square" rtlCol="0">
            <a:spAutoFit/>
          </a:bodyPr>
          <a:lstStyle/>
          <a:p>
            <a:r>
              <a:rPr lang="en-US" sz="4400" dirty="0">
                <a:solidFill>
                  <a:schemeClr val="bg1"/>
                </a:solidFill>
                <a:latin typeface="Georgia (Headings)"/>
                <a:cs typeface="Arial" panose="020B0604020202020204" pitchFamily="34" charset="0"/>
              </a:rPr>
              <a:t>Why Study Banking and Finance </a:t>
            </a:r>
            <a:r>
              <a:rPr lang="en-US" sz="4400" dirty="0" err="1">
                <a:solidFill>
                  <a:schemeClr val="bg1"/>
                </a:solidFill>
                <a:latin typeface="Georgia (Headings)"/>
                <a:cs typeface="Arial" panose="020B0604020202020204" pitchFamily="34" charset="0"/>
              </a:rPr>
              <a:t>Programme</a:t>
            </a:r>
            <a:r>
              <a:rPr lang="en-US" sz="4400" dirty="0">
                <a:solidFill>
                  <a:schemeClr val="bg1"/>
                </a:solidFill>
                <a:latin typeface="Georgia (Headings)"/>
                <a:cs typeface="Arial" panose="020B0604020202020204" pitchFamily="34" charset="0"/>
              </a:rPr>
              <a:t>?</a:t>
            </a:r>
          </a:p>
        </p:txBody>
      </p:sp>
      <p:sp>
        <p:nvSpPr>
          <p:cNvPr id="15" name="TextBox 14">
            <a:extLst>
              <a:ext uri="{FF2B5EF4-FFF2-40B4-BE49-F238E27FC236}">
                <a16:creationId xmlns:a16="http://schemas.microsoft.com/office/drawing/2014/main" id="{DE007E2E-6771-4ACD-AAD7-E075CFB8C1C2}"/>
              </a:ext>
            </a:extLst>
          </p:cNvPr>
          <p:cNvSpPr txBox="1"/>
          <p:nvPr/>
        </p:nvSpPr>
        <p:spPr>
          <a:xfrm>
            <a:off x="304666" y="1134884"/>
            <a:ext cx="11582669" cy="5570756"/>
          </a:xfrm>
          <a:prstGeom prst="rect">
            <a:avLst/>
          </a:prstGeom>
          <a:noFill/>
        </p:spPr>
        <p:txBody>
          <a:bodyPr wrap="square" rtlCol="0">
            <a:spAutoFit/>
          </a:bodyPr>
          <a:lstStyle/>
          <a:p>
            <a:endParaRPr lang="en-US" sz="3000" dirty="0">
              <a:solidFill>
                <a:schemeClr val="bg1"/>
              </a:solidFill>
              <a:latin typeface="Arial" panose="020B0604020202020204" pitchFamily="34" charset="0"/>
              <a:cs typeface="Arial" panose="020B0604020202020204" pitchFamily="34" charset="0"/>
            </a:endParaRPr>
          </a:p>
          <a:p>
            <a:r>
              <a:rPr lang="en-US" sz="3000" dirty="0">
                <a:solidFill>
                  <a:schemeClr val="bg1"/>
                </a:solidFill>
                <a:latin typeface="Arial" panose="020B0604020202020204" pitchFamily="34" charset="0"/>
                <a:cs typeface="Arial" panose="020B0604020202020204" pitchFamily="34" charset="0"/>
              </a:rPr>
              <a:t>• Career-Focused: Build skills for high-demand roles in international banking and finance.</a:t>
            </a:r>
          </a:p>
          <a:p>
            <a:r>
              <a:rPr lang="en-US" sz="3000" dirty="0">
                <a:solidFill>
                  <a:schemeClr val="bg1"/>
                </a:solidFill>
                <a:latin typeface="Arial" panose="020B0604020202020204" pitchFamily="34" charset="0"/>
                <a:cs typeface="Arial" panose="020B0604020202020204" pitchFamily="34" charset="0"/>
              </a:rPr>
              <a:t>• Globally </a:t>
            </a:r>
            <a:r>
              <a:rPr lang="en-US" sz="3000" dirty="0" err="1">
                <a:solidFill>
                  <a:schemeClr val="bg1"/>
                </a:solidFill>
                <a:latin typeface="Arial" panose="020B0604020202020204" pitchFamily="34" charset="0"/>
                <a:cs typeface="Arial" panose="020B0604020202020204" pitchFamily="34" charset="0"/>
              </a:rPr>
              <a:t>Recognised</a:t>
            </a:r>
            <a:r>
              <a:rPr lang="en-US" sz="3000" dirty="0">
                <a:solidFill>
                  <a:schemeClr val="bg1"/>
                </a:solidFill>
                <a:latin typeface="Arial" panose="020B0604020202020204" pitchFamily="34" charset="0"/>
                <a:cs typeface="Arial" panose="020B0604020202020204" pitchFamily="34" charset="0"/>
              </a:rPr>
              <a:t>: Dual degrees from BMU and Queen Margaret University.</a:t>
            </a:r>
          </a:p>
          <a:p>
            <a:r>
              <a:rPr lang="en-US" sz="3000" dirty="0">
                <a:solidFill>
                  <a:schemeClr val="bg1"/>
                </a:solidFill>
                <a:latin typeface="Arial" panose="020B0604020202020204" pitchFamily="34" charset="0"/>
                <a:cs typeface="Arial" panose="020B0604020202020204" pitchFamily="34" charset="0"/>
              </a:rPr>
              <a:t>• Professional Certification Alignment: Incorporates content from the Chartered Financial Analyst (CFA) Level 1 syllabus.</a:t>
            </a:r>
          </a:p>
          <a:p>
            <a:r>
              <a:rPr lang="en-US" sz="3000" dirty="0">
                <a:solidFill>
                  <a:schemeClr val="bg1"/>
                </a:solidFill>
                <a:latin typeface="Arial" panose="020B0604020202020204" pitchFamily="34" charset="0"/>
                <a:cs typeface="Arial" panose="020B0604020202020204" pitchFamily="34" charset="0"/>
              </a:rPr>
              <a:t>• Practical Learning: Blend theory with real-world data to solve financial challenges.</a:t>
            </a:r>
          </a:p>
          <a:p>
            <a:r>
              <a:rPr lang="en-US" sz="3000" dirty="0">
                <a:solidFill>
                  <a:schemeClr val="bg1"/>
                </a:solidFill>
                <a:latin typeface="Arial" panose="020B0604020202020204" pitchFamily="34" charset="0"/>
                <a:cs typeface="Arial" panose="020B0604020202020204" pitchFamily="34" charset="0"/>
              </a:rPr>
              <a:t>• Future-Ready: Master financial trends and strategies.</a:t>
            </a:r>
          </a:p>
          <a:p>
            <a:pPr algn="ctr"/>
            <a:endParaRPr lang="en-US" sz="2800" i="1" dirty="0">
              <a:solidFill>
                <a:schemeClr val="bg1"/>
              </a:solidFill>
              <a:latin typeface="Arial" panose="020B0604020202020204" pitchFamily="34" charset="0"/>
              <a:cs typeface="Arial" panose="020B0604020202020204" pitchFamily="34" charset="0"/>
            </a:endParaRPr>
          </a:p>
          <a:p>
            <a:pPr algn="ctr"/>
            <a:r>
              <a:rPr lang="en-US" sz="2800" i="1" dirty="0">
                <a:solidFill>
                  <a:schemeClr val="bg1"/>
                </a:solidFill>
                <a:latin typeface="Arial" panose="020B0604020202020204" pitchFamily="34" charset="0"/>
                <a:cs typeface="Arial" panose="020B0604020202020204" pitchFamily="34" charset="0"/>
              </a:rPr>
              <a:t>“Your Skills, Your Global Impact!”</a:t>
            </a:r>
          </a:p>
        </p:txBody>
      </p:sp>
    </p:spTree>
    <p:extLst>
      <p:ext uri="{BB962C8B-B14F-4D97-AF65-F5344CB8AC3E}">
        <p14:creationId xmlns:p14="http://schemas.microsoft.com/office/powerpoint/2010/main" val="6834121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ctangle 443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0"/>
            <a:ext cx="12192000" cy="6915150"/>
          </a:xfrm>
          <a:prstGeom prst="rect">
            <a:avLst/>
          </a:prstGeom>
        </p:spPr>
      </p:pic>
      <p:pic>
        <p:nvPicPr>
          <p:cNvPr id="3" name="Group 1070165620"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670800" y="0"/>
            <a:ext cx="4521200" cy="4845050"/>
          </a:xfrm>
          <a:prstGeom prst="rect">
            <a:avLst/>
          </a:prstGeom>
        </p:spPr>
      </p:pic>
      <p:pic>
        <p:nvPicPr>
          <p:cNvPr id="8" name="Rectangle 4434" descr="preencoded.png"/>
          <p:cNvPicPr>
            <a:picLocks noChangeAspect="1"/>
          </p:cNvPicPr>
          <p:nvPr/>
        </p:nvPicPr>
        <p:blipFill>
          <a:blip r:embed="rId7"/>
          <a:srcRect/>
          <a:stretch/>
        </p:blipFill>
        <p:spPr>
          <a:xfrm>
            <a:off x="0" y="4845050"/>
            <a:ext cx="12192000" cy="2070100"/>
          </a:xfrm>
          <a:prstGeom prst="rect">
            <a:avLst/>
          </a:prstGeom>
        </p:spPr>
      </p:pic>
      <p:sp>
        <p:nvSpPr>
          <p:cNvPr id="14" name="TextBox 13">
            <a:extLst>
              <a:ext uri="{FF2B5EF4-FFF2-40B4-BE49-F238E27FC236}">
                <a16:creationId xmlns:a16="http://schemas.microsoft.com/office/drawing/2014/main" id="{7A983F8B-7B26-4577-BCE6-5BAC079EFF94}"/>
              </a:ext>
            </a:extLst>
          </p:cNvPr>
          <p:cNvSpPr txBox="1"/>
          <p:nvPr/>
        </p:nvSpPr>
        <p:spPr>
          <a:xfrm>
            <a:off x="304665" y="144622"/>
            <a:ext cx="9012399" cy="769441"/>
          </a:xfrm>
          <a:prstGeom prst="rect">
            <a:avLst/>
          </a:prstGeom>
          <a:noFill/>
        </p:spPr>
        <p:txBody>
          <a:bodyPr wrap="square" rtlCol="0">
            <a:spAutoFit/>
          </a:bodyPr>
          <a:lstStyle/>
          <a:p>
            <a:r>
              <a:rPr lang="en-US" sz="4400" dirty="0">
                <a:solidFill>
                  <a:schemeClr val="bg1"/>
                </a:solidFill>
                <a:latin typeface="Georgia (Headings)"/>
                <a:cs typeface="Arial" panose="020B0604020202020204" pitchFamily="34" charset="0"/>
              </a:rPr>
              <a:t>Let’s Shape Your Future</a:t>
            </a:r>
          </a:p>
        </p:txBody>
      </p:sp>
      <p:sp>
        <p:nvSpPr>
          <p:cNvPr id="15" name="TextBox 14">
            <a:extLst>
              <a:ext uri="{FF2B5EF4-FFF2-40B4-BE49-F238E27FC236}">
                <a16:creationId xmlns:a16="http://schemas.microsoft.com/office/drawing/2014/main" id="{DE007E2E-6771-4ACD-AAD7-E075CFB8C1C2}"/>
              </a:ext>
            </a:extLst>
          </p:cNvPr>
          <p:cNvSpPr txBox="1"/>
          <p:nvPr/>
        </p:nvSpPr>
        <p:spPr>
          <a:xfrm>
            <a:off x="304666" y="1134884"/>
            <a:ext cx="11582669" cy="4339650"/>
          </a:xfrm>
          <a:prstGeom prst="rect">
            <a:avLst/>
          </a:prstGeom>
          <a:noFill/>
        </p:spPr>
        <p:txBody>
          <a:bodyPr wrap="square" rtlCol="0">
            <a:spAutoFit/>
          </a:bodyPr>
          <a:lstStyle/>
          <a:p>
            <a:endParaRPr lang="en-US" sz="3000" dirty="0">
              <a:solidFill>
                <a:schemeClr val="bg1"/>
              </a:solidFill>
              <a:latin typeface="Arial" panose="020B0604020202020204" pitchFamily="34" charset="0"/>
              <a:cs typeface="Arial" panose="020B0604020202020204" pitchFamily="34" charset="0"/>
            </a:endParaRPr>
          </a:p>
          <a:p>
            <a:r>
              <a:rPr lang="en-US" sz="3200" dirty="0">
                <a:solidFill>
                  <a:schemeClr val="bg1"/>
                </a:solidFill>
                <a:latin typeface="Arial" panose="020B0604020202020204" pitchFamily="34" charset="0"/>
                <a:cs typeface="Arial" panose="020B0604020202020204" pitchFamily="34" charset="0"/>
              </a:rPr>
              <a:t>Summary:</a:t>
            </a:r>
          </a:p>
          <a:p>
            <a:endParaRPr lang="en-US" sz="3200" dirty="0">
              <a:solidFill>
                <a:schemeClr val="bg1"/>
              </a:solidFill>
              <a:latin typeface="Arial" panose="020B0604020202020204" pitchFamily="34" charset="0"/>
              <a:cs typeface="Arial" panose="020B0604020202020204" pitchFamily="34" charset="0"/>
            </a:endParaRPr>
          </a:p>
          <a:p>
            <a:r>
              <a:rPr lang="en-US" sz="3200" dirty="0">
                <a:solidFill>
                  <a:schemeClr val="bg1"/>
                </a:solidFill>
                <a:latin typeface="Arial" panose="020B0604020202020204" pitchFamily="34" charset="0"/>
                <a:cs typeface="Arial" panose="020B0604020202020204" pitchFamily="34" charset="0"/>
              </a:rPr>
              <a:t>• World-class education with dual degrees.</a:t>
            </a:r>
          </a:p>
          <a:p>
            <a:r>
              <a:rPr lang="en-US" sz="3200" dirty="0">
                <a:solidFill>
                  <a:schemeClr val="bg1"/>
                </a:solidFill>
                <a:latin typeface="Arial" panose="020B0604020202020204" pitchFamily="34" charset="0"/>
                <a:cs typeface="Arial" panose="020B0604020202020204" pitchFamily="34" charset="0"/>
              </a:rPr>
              <a:t>• Skills for high-demand careers.</a:t>
            </a:r>
          </a:p>
          <a:p>
            <a:r>
              <a:rPr lang="en-US" sz="3200" dirty="0">
                <a:solidFill>
                  <a:schemeClr val="bg1"/>
                </a:solidFill>
                <a:latin typeface="Arial" panose="020B0604020202020204" pitchFamily="34" charset="0"/>
                <a:cs typeface="Arial" panose="020B0604020202020204" pitchFamily="34" charset="0"/>
              </a:rPr>
              <a:t>• Proven success with thriving alumni.</a:t>
            </a:r>
          </a:p>
          <a:p>
            <a:endParaRPr lang="en-US" sz="3000" dirty="0">
              <a:solidFill>
                <a:schemeClr val="bg1"/>
              </a:solidFill>
              <a:latin typeface="Arial" panose="020B0604020202020204" pitchFamily="34" charset="0"/>
              <a:cs typeface="Arial" panose="020B0604020202020204" pitchFamily="34" charset="0"/>
            </a:endParaRPr>
          </a:p>
          <a:p>
            <a:pPr algn="ctr"/>
            <a:endParaRPr lang="en-US" sz="2800" i="1" dirty="0">
              <a:solidFill>
                <a:schemeClr val="bg1"/>
              </a:solidFill>
              <a:latin typeface="Arial" panose="020B0604020202020204" pitchFamily="34" charset="0"/>
              <a:cs typeface="Arial" panose="020B0604020202020204" pitchFamily="34" charset="0"/>
            </a:endParaRPr>
          </a:p>
          <a:p>
            <a:r>
              <a:rPr lang="en-US" sz="2800" i="1" dirty="0">
                <a:solidFill>
                  <a:schemeClr val="bg1"/>
                </a:solidFill>
                <a:latin typeface="Arial" panose="020B0604020202020204" pitchFamily="34" charset="0"/>
                <a:cs typeface="Arial" panose="020B0604020202020204" pitchFamily="34" charset="0"/>
              </a:rPr>
              <a:t>	“Your Future in Finance Awaits!”</a:t>
            </a:r>
          </a:p>
        </p:txBody>
      </p:sp>
    </p:spTree>
    <p:extLst>
      <p:ext uri="{BB962C8B-B14F-4D97-AF65-F5344CB8AC3E}">
        <p14:creationId xmlns:p14="http://schemas.microsoft.com/office/powerpoint/2010/main" val="19209642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ctangle 443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0"/>
            <a:ext cx="12192000" cy="6915150"/>
          </a:xfrm>
          <a:prstGeom prst="rect">
            <a:avLst/>
          </a:prstGeom>
        </p:spPr>
      </p:pic>
      <p:pic>
        <p:nvPicPr>
          <p:cNvPr id="3" name="Group 1070165620"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670800" y="0"/>
            <a:ext cx="4521200" cy="4845050"/>
          </a:xfrm>
          <a:prstGeom prst="rect">
            <a:avLst/>
          </a:prstGeom>
        </p:spPr>
      </p:pic>
      <p:pic>
        <p:nvPicPr>
          <p:cNvPr id="8" name="Rectangle 4434" descr="preencoded.png"/>
          <p:cNvPicPr>
            <a:picLocks noChangeAspect="1"/>
          </p:cNvPicPr>
          <p:nvPr/>
        </p:nvPicPr>
        <p:blipFill>
          <a:blip r:embed="rId7"/>
          <a:srcRect/>
          <a:stretch/>
        </p:blipFill>
        <p:spPr>
          <a:xfrm>
            <a:off x="0" y="4802861"/>
            <a:ext cx="12192000" cy="2070100"/>
          </a:xfrm>
          <a:prstGeom prst="rect">
            <a:avLst/>
          </a:prstGeom>
        </p:spPr>
      </p:pic>
      <p:sp>
        <p:nvSpPr>
          <p:cNvPr id="14" name="TextBox 13">
            <a:extLst>
              <a:ext uri="{FF2B5EF4-FFF2-40B4-BE49-F238E27FC236}">
                <a16:creationId xmlns:a16="http://schemas.microsoft.com/office/drawing/2014/main" id="{7A983F8B-7B26-4577-BCE6-5BAC079EFF94}"/>
              </a:ext>
            </a:extLst>
          </p:cNvPr>
          <p:cNvSpPr txBox="1"/>
          <p:nvPr/>
        </p:nvSpPr>
        <p:spPr>
          <a:xfrm>
            <a:off x="296582" y="313114"/>
            <a:ext cx="9012399" cy="830997"/>
          </a:xfrm>
          <a:prstGeom prst="rect">
            <a:avLst/>
          </a:prstGeom>
          <a:noFill/>
        </p:spPr>
        <p:txBody>
          <a:bodyPr wrap="square" rtlCol="0">
            <a:spAutoFit/>
          </a:bodyPr>
          <a:lstStyle/>
          <a:p>
            <a:r>
              <a:rPr lang="en-US" sz="4800" dirty="0">
                <a:solidFill>
                  <a:schemeClr val="bg1"/>
                </a:solidFill>
                <a:latin typeface="Georgia (Headings)"/>
                <a:cs typeface="Arial" panose="020B0604020202020204" pitchFamily="34" charset="0"/>
              </a:rPr>
              <a:t>Your Questions, Our Answers</a:t>
            </a:r>
          </a:p>
        </p:txBody>
      </p:sp>
      <p:sp>
        <p:nvSpPr>
          <p:cNvPr id="15" name="TextBox 14">
            <a:extLst>
              <a:ext uri="{FF2B5EF4-FFF2-40B4-BE49-F238E27FC236}">
                <a16:creationId xmlns:a16="http://schemas.microsoft.com/office/drawing/2014/main" id="{DE007E2E-6771-4ACD-AAD7-E075CFB8C1C2}"/>
              </a:ext>
            </a:extLst>
          </p:cNvPr>
          <p:cNvSpPr txBox="1"/>
          <p:nvPr/>
        </p:nvSpPr>
        <p:spPr>
          <a:xfrm>
            <a:off x="431665" y="1312684"/>
            <a:ext cx="7496599" cy="4401205"/>
          </a:xfrm>
          <a:prstGeom prst="rect">
            <a:avLst/>
          </a:prstGeom>
          <a:noFill/>
        </p:spPr>
        <p:txBody>
          <a:bodyPr wrap="square" rtlCol="0">
            <a:spAutoFit/>
          </a:bodyPr>
          <a:lstStyle/>
          <a:p>
            <a:endParaRPr lang="en-US" sz="3200" dirty="0">
              <a:solidFill>
                <a:schemeClr val="bg1"/>
              </a:solidFill>
              <a:latin typeface="Arial" panose="020B0604020202020204" pitchFamily="34" charset="0"/>
              <a:cs typeface="Arial" panose="020B0604020202020204" pitchFamily="34" charset="0"/>
            </a:endParaRPr>
          </a:p>
          <a:p>
            <a:endParaRPr lang="en-US" sz="3600" dirty="0">
              <a:solidFill>
                <a:schemeClr val="bg1"/>
              </a:solidFill>
              <a:latin typeface="Arial" panose="020B0604020202020204" pitchFamily="34" charset="0"/>
              <a:cs typeface="Arial" panose="020B0604020202020204" pitchFamily="34" charset="0"/>
            </a:endParaRPr>
          </a:p>
          <a:p>
            <a:r>
              <a:rPr lang="en-US" sz="4400" i="1" dirty="0">
                <a:solidFill>
                  <a:schemeClr val="bg1"/>
                </a:solidFill>
                <a:latin typeface="Arial" panose="020B0604020202020204" pitchFamily="34" charset="0"/>
                <a:cs typeface="Arial" panose="020B0604020202020204" pitchFamily="34" charset="0"/>
              </a:rPr>
              <a:t>What excites you about banking and finance?</a:t>
            </a:r>
          </a:p>
          <a:p>
            <a:endParaRPr lang="en-US" sz="3200" dirty="0">
              <a:solidFill>
                <a:schemeClr val="bg1"/>
              </a:solidFill>
              <a:latin typeface="Arial" panose="020B0604020202020204" pitchFamily="34" charset="0"/>
              <a:cs typeface="Arial" panose="020B0604020202020204" pitchFamily="34" charset="0"/>
            </a:endParaRPr>
          </a:p>
          <a:p>
            <a:endParaRPr lang="en-US" sz="3200" dirty="0">
              <a:solidFill>
                <a:schemeClr val="bg1"/>
              </a:solidFill>
              <a:latin typeface="Arial" panose="020B0604020202020204" pitchFamily="34" charset="0"/>
              <a:cs typeface="Arial" panose="020B0604020202020204" pitchFamily="34" charset="0"/>
            </a:endParaRPr>
          </a:p>
          <a:p>
            <a:endParaRPr lang="en-US" sz="3200" dirty="0">
              <a:solidFill>
                <a:schemeClr val="bg1"/>
              </a:solidFill>
              <a:latin typeface="Arial" panose="020B0604020202020204" pitchFamily="34" charset="0"/>
              <a:cs typeface="Arial" panose="020B0604020202020204" pitchFamily="34" charset="0"/>
            </a:endParaRPr>
          </a:p>
          <a:p>
            <a:pPr algn="ctr"/>
            <a:r>
              <a:rPr lang="en-US" sz="2800" i="1" dirty="0">
                <a:solidFill>
                  <a:schemeClr val="bg1"/>
                </a:solidFill>
                <a:latin typeface="Arial" panose="020B0604020202020204" pitchFamily="34" charset="0"/>
                <a:cs typeface="Arial" panose="020B0604020202020204" pitchFamily="34" charset="0"/>
              </a:rPr>
              <a:t>“Let’s Talk About Your Future!”</a:t>
            </a:r>
          </a:p>
        </p:txBody>
      </p:sp>
    </p:spTree>
    <p:extLst>
      <p:ext uri="{BB962C8B-B14F-4D97-AF65-F5344CB8AC3E}">
        <p14:creationId xmlns:p14="http://schemas.microsoft.com/office/powerpoint/2010/main" val="9369642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ctangle 4" descr="preencoded.png"/>
          <p:cNvPicPr>
            <a:picLocks noChangeAspect="1"/>
          </p:cNvPicPr>
          <p:nvPr/>
        </p:nvPicPr>
        <p:blipFill>
          <a:blip r:embed="rId3"/>
          <a:srcRect/>
          <a:stretch/>
        </p:blipFill>
        <p:spPr>
          <a:xfrm>
            <a:off x="0" y="0"/>
            <a:ext cx="12192000" cy="6858000"/>
          </a:xfrm>
          <a:prstGeom prst="rect">
            <a:avLst/>
          </a:prstGeom>
        </p:spPr>
      </p:pic>
      <p:pic>
        <p:nvPicPr>
          <p:cNvPr id="3" name="Group"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57446" y="-78638"/>
            <a:ext cx="6216849" cy="6858000"/>
          </a:xfrm>
          <a:prstGeom prst="rect">
            <a:avLst/>
          </a:prstGeom>
        </p:spPr>
      </p:pic>
      <p:pic>
        <p:nvPicPr>
          <p:cNvPr id="4" name="Layer_1"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2859428" y="798524"/>
            <a:ext cx="3236572" cy="921241"/>
          </a:xfrm>
          <a:prstGeom prst="rect">
            <a:avLst/>
          </a:prstGeom>
        </p:spPr>
      </p:pic>
      <p:pic>
        <p:nvPicPr>
          <p:cNvPr id="8" name="multi 3" descr="preencoded.png"/>
          <p:cNvPicPr>
            <a:picLocks noChangeAspect="1"/>
          </p:cNvPicPr>
          <p:nvPr/>
        </p:nvPicPr>
        <p:blipFill>
          <a:blip r:embed="rId8"/>
          <a:srcRect/>
          <a:stretch/>
        </p:blipFill>
        <p:spPr>
          <a:xfrm>
            <a:off x="5242063" y="0"/>
            <a:ext cx="6949937" cy="6858000"/>
          </a:xfrm>
          <a:prstGeom prst="rect">
            <a:avLst/>
          </a:prstGeom>
        </p:spPr>
      </p:pic>
      <p:sp>
        <p:nvSpPr>
          <p:cNvPr id="9" name="TextBox 8">
            <a:extLst>
              <a:ext uri="{FF2B5EF4-FFF2-40B4-BE49-F238E27FC236}">
                <a16:creationId xmlns:a16="http://schemas.microsoft.com/office/drawing/2014/main" id="{ED0083F7-E6EC-446C-9A20-F850E3F3BDAC}"/>
              </a:ext>
            </a:extLst>
          </p:cNvPr>
          <p:cNvSpPr txBox="1"/>
          <p:nvPr/>
        </p:nvSpPr>
        <p:spPr>
          <a:xfrm>
            <a:off x="893145" y="2621114"/>
            <a:ext cx="6315201" cy="1754326"/>
          </a:xfrm>
          <a:prstGeom prst="rect">
            <a:avLst/>
          </a:prstGeom>
          <a:noFill/>
        </p:spPr>
        <p:txBody>
          <a:bodyPr wrap="square" rtlCol="0">
            <a:spAutoFit/>
          </a:bodyPr>
          <a:lstStyle/>
          <a:p>
            <a:pPr algn="ctr"/>
            <a:r>
              <a:rPr lang="en-US" sz="3600" dirty="0">
                <a:solidFill>
                  <a:schemeClr val="bg1"/>
                </a:solidFill>
                <a:latin typeface="Arial" panose="020B0604020202020204" pitchFamily="34" charset="0"/>
                <a:cs typeface="Arial" panose="020B0604020202020204" pitchFamily="34" charset="0"/>
              </a:rPr>
              <a:t>Bachelor of Science  (</a:t>
            </a:r>
            <a:r>
              <a:rPr lang="en-US" sz="3600" dirty="0" err="1">
                <a:solidFill>
                  <a:schemeClr val="bg1"/>
                </a:solidFill>
                <a:latin typeface="Arial" panose="020B0604020202020204" pitchFamily="34" charset="0"/>
                <a:cs typeface="Arial" panose="020B0604020202020204" pitchFamily="34" charset="0"/>
              </a:rPr>
              <a:t>Honours</a:t>
            </a:r>
            <a:r>
              <a:rPr lang="en-US" sz="3600" dirty="0">
                <a:solidFill>
                  <a:schemeClr val="bg1"/>
                </a:solidFill>
                <a:latin typeface="Arial" panose="020B0604020202020204" pitchFamily="34" charset="0"/>
                <a:cs typeface="Arial" panose="020B0604020202020204" pitchFamily="34" charset="0"/>
              </a:rPr>
              <a:t>) in </a:t>
            </a:r>
          </a:p>
          <a:p>
            <a:pPr algn="ctr"/>
            <a:r>
              <a:rPr lang="en-US" sz="3600" dirty="0">
                <a:solidFill>
                  <a:schemeClr val="bg1"/>
                </a:solidFill>
                <a:latin typeface="Arial" panose="020B0604020202020204" pitchFamily="34" charset="0"/>
                <a:cs typeface="Arial" panose="020B0604020202020204" pitchFamily="34" charset="0"/>
              </a:rPr>
              <a:t>Accounting and Finance</a:t>
            </a:r>
          </a:p>
        </p:txBody>
      </p:sp>
      <p:pic>
        <p:nvPicPr>
          <p:cNvPr id="12" name="Picture 11" descr="A logo with white text&#10;&#10;AI-generated content may be incorrect.">
            <a:extLst>
              <a:ext uri="{FF2B5EF4-FFF2-40B4-BE49-F238E27FC236}">
                <a16:creationId xmlns:a16="http://schemas.microsoft.com/office/drawing/2014/main" id="{8FC73207-4AC7-4728-B365-85CAF80D83B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9109" y="228836"/>
            <a:ext cx="1904140" cy="1904140"/>
          </a:xfrm>
          <a:prstGeom prst="rect">
            <a:avLst/>
          </a:prstGeom>
        </p:spPr>
      </p:pic>
      <p:sp>
        <p:nvSpPr>
          <p:cNvPr id="11" name="TextBox 10">
            <a:extLst>
              <a:ext uri="{FF2B5EF4-FFF2-40B4-BE49-F238E27FC236}">
                <a16:creationId xmlns:a16="http://schemas.microsoft.com/office/drawing/2014/main" id="{C4834702-D1FA-4370-BB58-A7C9F746B8A4}"/>
              </a:ext>
            </a:extLst>
          </p:cNvPr>
          <p:cNvSpPr txBox="1"/>
          <p:nvPr/>
        </p:nvSpPr>
        <p:spPr>
          <a:xfrm>
            <a:off x="516484" y="4788651"/>
            <a:ext cx="6087994" cy="954107"/>
          </a:xfrm>
          <a:prstGeom prst="rect">
            <a:avLst/>
          </a:prstGeom>
          <a:noFill/>
        </p:spPr>
        <p:txBody>
          <a:bodyPr wrap="square" rtlCol="0">
            <a:spAutoFit/>
          </a:bodyPr>
          <a:lstStyle/>
          <a:p>
            <a:pPr algn="ctr"/>
            <a:r>
              <a:rPr lang="en-US" sz="2800" i="1" dirty="0">
                <a:solidFill>
                  <a:schemeClr val="bg1"/>
                </a:solidFill>
                <a:latin typeface="Arial" panose="020B0604020202020204" pitchFamily="34" charset="0"/>
                <a:cs typeface="Arial" panose="020B0604020202020204" pitchFamily="34" charset="0"/>
              </a:rPr>
              <a:t>Accredited by ACCA (Association of Chartered Certified Accountants)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ctangle 443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0"/>
            <a:ext cx="12192000" cy="6915150"/>
          </a:xfrm>
          <a:prstGeom prst="rect">
            <a:avLst/>
          </a:prstGeom>
        </p:spPr>
      </p:pic>
      <p:pic>
        <p:nvPicPr>
          <p:cNvPr id="3" name="Group 1070165620"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670800" y="0"/>
            <a:ext cx="4521200" cy="4845050"/>
          </a:xfrm>
          <a:prstGeom prst="rect">
            <a:avLst/>
          </a:prstGeom>
        </p:spPr>
      </p:pic>
      <p:pic>
        <p:nvPicPr>
          <p:cNvPr id="8" name="Rectangle 4434" descr="preencoded.png"/>
          <p:cNvPicPr>
            <a:picLocks noChangeAspect="1"/>
          </p:cNvPicPr>
          <p:nvPr/>
        </p:nvPicPr>
        <p:blipFill>
          <a:blip r:embed="rId7"/>
          <a:srcRect/>
          <a:stretch/>
        </p:blipFill>
        <p:spPr>
          <a:xfrm>
            <a:off x="0" y="4845050"/>
            <a:ext cx="12192000" cy="2070100"/>
          </a:xfrm>
          <a:prstGeom prst="rect">
            <a:avLst/>
          </a:prstGeom>
        </p:spPr>
      </p:pic>
      <p:sp>
        <p:nvSpPr>
          <p:cNvPr id="14" name="TextBox 13">
            <a:extLst>
              <a:ext uri="{FF2B5EF4-FFF2-40B4-BE49-F238E27FC236}">
                <a16:creationId xmlns:a16="http://schemas.microsoft.com/office/drawing/2014/main" id="{7A983F8B-7B26-4577-BCE6-5BAC079EFF94}"/>
              </a:ext>
            </a:extLst>
          </p:cNvPr>
          <p:cNvSpPr txBox="1"/>
          <p:nvPr/>
        </p:nvSpPr>
        <p:spPr>
          <a:xfrm>
            <a:off x="822001" y="289243"/>
            <a:ext cx="5670549" cy="769441"/>
          </a:xfrm>
          <a:prstGeom prst="rect">
            <a:avLst/>
          </a:prstGeom>
          <a:noFill/>
        </p:spPr>
        <p:txBody>
          <a:bodyPr wrap="square" rtlCol="0">
            <a:spAutoFit/>
          </a:bodyPr>
          <a:lstStyle/>
          <a:p>
            <a:r>
              <a:rPr lang="en-US" sz="4400" dirty="0">
                <a:solidFill>
                  <a:schemeClr val="bg1"/>
                </a:solidFill>
                <a:latin typeface="Georgia (Headings)"/>
                <a:cs typeface="Arial" panose="020B0604020202020204" pitchFamily="34" charset="0"/>
              </a:rPr>
              <a:t>Table of Content</a:t>
            </a:r>
          </a:p>
        </p:txBody>
      </p:sp>
      <p:sp>
        <p:nvSpPr>
          <p:cNvPr id="15" name="TextBox 14">
            <a:extLst>
              <a:ext uri="{FF2B5EF4-FFF2-40B4-BE49-F238E27FC236}">
                <a16:creationId xmlns:a16="http://schemas.microsoft.com/office/drawing/2014/main" id="{DE007E2E-6771-4ACD-AAD7-E075CFB8C1C2}"/>
              </a:ext>
            </a:extLst>
          </p:cNvPr>
          <p:cNvSpPr txBox="1"/>
          <p:nvPr/>
        </p:nvSpPr>
        <p:spPr>
          <a:xfrm>
            <a:off x="505191" y="1441638"/>
            <a:ext cx="8850304" cy="3539430"/>
          </a:xfrm>
          <a:prstGeom prst="rect">
            <a:avLst/>
          </a:prstGeom>
          <a:noFill/>
        </p:spPr>
        <p:txBody>
          <a:bodyPr wrap="square" rtlCol="0">
            <a:spAutoFit/>
          </a:bodyPr>
          <a:lstStyle/>
          <a:p>
            <a:pPr marL="457200" indent="-457200">
              <a:buFont typeface="Arial" panose="020B0604020202020204" pitchFamily="34" charset="0"/>
              <a:buChar char="•"/>
            </a:pPr>
            <a:r>
              <a:rPr lang="en-US" sz="3200" dirty="0">
                <a:solidFill>
                  <a:schemeClr val="bg1"/>
                </a:solidFill>
                <a:latin typeface="Arial" panose="020B0604020202020204" pitchFamily="34" charset="0"/>
                <a:cs typeface="Arial" panose="020B0604020202020204" pitchFamily="34" charset="0"/>
              </a:rPr>
              <a:t>Programme Objectives</a:t>
            </a:r>
          </a:p>
          <a:p>
            <a:pPr marL="457200" indent="-457200">
              <a:buFont typeface="Arial" panose="020B0604020202020204" pitchFamily="34" charset="0"/>
              <a:buChar char="•"/>
            </a:pPr>
            <a:r>
              <a:rPr lang="en-US" sz="3200" dirty="0">
                <a:solidFill>
                  <a:schemeClr val="bg1"/>
                </a:solidFill>
                <a:latin typeface="Arial" panose="020B0604020202020204" pitchFamily="34" charset="0"/>
                <a:cs typeface="Arial" panose="020B0604020202020204" pitchFamily="34" charset="0"/>
              </a:rPr>
              <a:t>Knowledge and Skills</a:t>
            </a:r>
          </a:p>
          <a:p>
            <a:pPr marL="457200" indent="-457200">
              <a:buFont typeface="Arial" panose="020B0604020202020204" pitchFamily="34" charset="0"/>
              <a:buChar char="•"/>
            </a:pPr>
            <a:r>
              <a:rPr lang="en-US" sz="3200" dirty="0">
                <a:solidFill>
                  <a:schemeClr val="bg1"/>
                </a:solidFill>
                <a:latin typeface="Arial" panose="020B0604020202020204" pitchFamily="34" charset="0"/>
                <a:cs typeface="Arial" panose="020B0604020202020204" pitchFamily="34" charset="0"/>
              </a:rPr>
              <a:t>Programme Structure</a:t>
            </a:r>
          </a:p>
          <a:p>
            <a:pPr marL="457200" indent="-457200">
              <a:buFont typeface="Arial" panose="020B0604020202020204" pitchFamily="34" charset="0"/>
              <a:buChar char="•"/>
            </a:pPr>
            <a:r>
              <a:rPr lang="en-US" sz="3200" dirty="0">
                <a:solidFill>
                  <a:schemeClr val="bg1"/>
                </a:solidFill>
                <a:latin typeface="Arial" panose="020B0604020202020204" pitchFamily="34" charset="0"/>
                <a:cs typeface="Arial" panose="020B0604020202020204" pitchFamily="34" charset="0"/>
              </a:rPr>
              <a:t>Dual Diploma</a:t>
            </a:r>
          </a:p>
          <a:p>
            <a:pPr marL="457200" indent="-457200">
              <a:buFont typeface="Arial" panose="020B0604020202020204" pitchFamily="34" charset="0"/>
              <a:buChar char="•"/>
            </a:pPr>
            <a:r>
              <a:rPr lang="en-US" sz="3200" dirty="0">
                <a:solidFill>
                  <a:schemeClr val="bg1"/>
                </a:solidFill>
                <a:latin typeface="Arial" panose="020B0604020202020204" pitchFamily="34" charset="0"/>
                <a:cs typeface="Arial" panose="020B0604020202020204" pitchFamily="34" charset="0"/>
              </a:rPr>
              <a:t>ACCA Qualification</a:t>
            </a:r>
          </a:p>
          <a:p>
            <a:pPr marL="457200" indent="-457200">
              <a:buFont typeface="Arial" panose="020B0604020202020204" pitchFamily="34" charset="0"/>
              <a:buChar char="•"/>
            </a:pPr>
            <a:r>
              <a:rPr lang="en-US" sz="3200" dirty="0">
                <a:solidFill>
                  <a:schemeClr val="bg1"/>
                </a:solidFill>
                <a:latin typeface="Arial" panose="020B0604020202020204" pitchFamily="34" charset="0"/>
                <a:cs typeface="Arial" panose="020B0604020202020204" pitchFamily="34" charset="0"/>
              </a:rPr>
              <a:t>Job Opportunities: local and global</a:t>
            </a:r>
          </a:p>
          <a:p>
            <a:pPr marL="457200" indent="-457200">
              <a:buFont typeface="Arial" panose="020B0604020202020204" pitchFamily="34" charset="0"/>
              <a:buChar char="•"/>
            </a:pPr>
            <a:r>
              <a:rPr lang="en-US" sz="3200" dirty="0">
                <a:solidFill>
                  <a:schemeClr val="bg1"/>
                </a:solidFill>
                <a:latin typeface="Arial" panose="020B0604020202020204" pitchFamily="34" charset="0"/>
                <a:cs typeface="Arial" panose="020B0604020202020204" pitchFamily="34" charset="0"/>
              </a:rPr>
              <a:t>Q&amp;A Session</a:t>
            </a:r>
          </a:p>
        </p:txBody>
      </p:sp>
      <p:pic>
        <p:nvPicPr>
          <p:cNvPr id="16" name="Layer_1" descr="preencoded.png">
            <a:extLst>
              <a:ext uri="{FF2B5EF4-FFF2-40B4-BE49-F238E27FC236}">
                <a16:creationId xmlns:a16="http://schemas.microsoft.com/office/drawing/2014/main" id="{84348CAC-3A26-4B56-9FC9-898162CA4B26}"/>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7670800" y="5822827"/>
            <a:ext cx="2486081" cy="707625"/>
          </a:xfrm>
          <a:prstGeom prst="rect">
            <a:avLst/>
          </a:prstGeom>
        </p:spPr>
      </p:pic>
      <p:pic>
        <p:nvPicPr>
          <p:cNvPr id="17" name="Picture 16" descr="A logo with white text&#10;&#10;AI-generated content may be incorrect.">
            <a:extLst>
              <a:ext uri="{FF2B5EF4-FFF2-40B4-BE49-F238E27FC236}">
                <a16:creationId xmlns:a16="http://schemas.microsoft.com/office/drawing/2014/main" id="{AEA77439-A8F8-4261-B7ED-358E9E88343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08145" y="5342998"/>
            <a:ext cx="1463856" cy="1463856"/>
          </a:xfrm>
          <a:prstGeom prst="rect">
            <a:avLst/>
          </a:prstGeom>
        </p:spPr>
      </p:pic>
      <p:sp>
        <p:nvSpPr>
          <p:cNvPr id="9" name="TextBox 8">
            <a:extLst>
              <a:ext uri="{FF2B5EF4-FFF2-40B4-BE49-F238E27FC236}">
                <a16:creationId xmlns:a16="http://schemas.microsoft.com/office/drawing/2014/main" id="{0A8EBE60-E0FF-45AD-BF0F-67E3C9A78D9A}"/>
              </a:ext>
            </a:extLst>
          </p:cNvPr>
          <p:cNvSpPr txBox="1"/>
          <p:nvPr/>
        </p:nvSpPr>
        <p:spPr>
          <a:xfrm>
            <a:off x="8914527" y="2921168"/>
            <a:ext cx="3277473" cy="1015663"/>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Natalya Fedoryak - </a:t>
            </a:r>
          </a:p>
          <a:p>
            <a:r>
              <a:rPr lang="en-US" sz="2000" dirty="0">
                <a:solidFill>
                  <a:schemeClr val="bg1"/>
                </a:solidFill>
                <a:latin typeface="Arial" panose="020B0604020202020204" pitchFamily="34" charset="0"/>
                <a:cs typeface="Arial" panose="020B0604020202020204" pitchFamily="34" charset="0"/>
              </a:rPr>
              <a:t>Leader of Accounting         and Finance Programme </a:t>
            </a:r>
          </a:p>
        </p:txBody>
      </p:sp>
      <p:pic>
        <p:nvPicPr>
          <p:cNvPr id="10" name="Picture 9">
            <a:extLst>
              <a:ext uri="{FF2B5EF4-FFF2-40B4-BE49-F238E27FC236}">
                <a16:creationId xmlns:a16="http://schemas.microsoft.com/office/drawing/2014/main" id="{774CF5B3-DD19-4E81-93A5-7663C8311122}"/>
              </a:ext>
            </a:extLst>
          </p:cNvPr>
          <p:cNvPicPr>
            <a:picLocks noChangeAspect="1"/>
          </p:cNvPicPr>
          <p:nvPr/>
        </p:nvPicPr>
        <p:blipFill rotWithShape="1">
          <a:blip r:embed="rId11"/>
          <a:srcRect r="-94" b="11701"/>
          <a:stretch/>
        </p:blipFill>
        <p:spPr>
          <a:xfrm>
            <a:off x="9185900" y="327548"/>
            <a:ext cx="2061404" cy="2424644"/>
          </a:xfrm>
          <a:prstGeom prst="rect">
            <a:avLst/>
          </a:prstGeom>
        </p:spPr>
      </p:pic>
    </p:spTree>
    <p:extLst>
      <p:ext uri="{BB962C8B-B14F-4D97-AF65-F5344CB8AC3E}">
        <p14:creationId xmlns:p14="http://schemas.microsoft.com/office/powerpoint/2010/main" val="41287631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ctangle 443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91877"/>
            <a:ext cx="12192000" cy="6915150"/>
          </a:xfrm>
          <a:prstGeom prst="rect">
            <a:avLst/>
          </a:prstGeom>
        </p:spPr>
      </p:pic>
      <p:pic>
        <p:nvPicPr>
          <p:cNvPr id="3" name="Group 1070165620"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670800" y="0"/>
            <a:ext cx="4521200" cy="4845050"/>
          </a:xfrm>
          <a:prstGeom prst="rect">
            <a:avLst/>
          </a:prstGeom>
        </p:spPr>
      </p:pic>
      <p:pic>
        <p:nvPicPr>
          <p:cNvPr id="8" name="Rectangle 4434" descr="preencoded.png"/>
          <p:cNvPicPr>
            <a:picLocks noChangeAspect="1"/>
          </p:cNvPicPr>
          <p:nvPr/>
        </p:nvPicPr>
        <p:blipFill>
          <a:blip r:embed="rId7"/>
          <a:srcRect/>
          <a:stretch/>
        </p:blipFill>
        <p:spPr>
          <a:xfrm>
            <a:off x="0" y="4775025"/>
            <a:ext cx="12192000" cy="2070100"/>
          </a:xfrm>
          <a:prstGeom prst="rect">
            <a:avLst/>
          </a:prstGeom>
        </p:spPr>
      </p:pic>
      <p:sp>
        <p:nvSpPr>
          <p:cNvPr id="14" name="TextBox 13">
            <a:extLst>
              <a:ext uri="{FF2B5EF4-FFF2-40B4-BE49-F238E27FC236}">
                <a16:creationId xmlns:a16="http://schemas.microsoft.com/office/drawing/2014/main" id="{7A983F8B-7B26-4577-BCE6-5BAC079EFF94}"/>
              </a:ext>
            </a:extLst>
          </p:cNvPr>
          <p:cNvSpPr txBox="1"/>
          <p:nvPr/>
        </p:nvSpPr>
        <p:spPr>
          <a:xfrm>
            <a:off x="947727" y="64701"/>
            <a:ext cx="10684199" cy="769441"/>
          </a:xfrm>
          <a:prstGeom prst="rect">
            <a:avLst/>
          </a:prstGeom>
          <a:noFill/>
        </p:spPr>
        <p:txBody>
          <a:bodyPr wrap="square" rtlCol="0">
            <a:spAutoFit/>
          </a:bodyPr>
          <a:lstStyle/>
          <a:p>
            <a:r>
              <a:rPr lang="en-US" sz="4400" dirty="0">
                <a:solidFill>
                  <a:schemeClr val="bg1"/>
                </a:solidFill>
                <a:latin typeface="Georgia (Headings)"/>
                <a:cs typeface="Arial" panose="020B0604020202020204" pitchFamily="34" charset="0"/>
              </a:rPr>
              <a:t>Academic Team – Banking and Finance</a:t>
            </a:r>
          </a:p>
        </p:txBody>
      </p:sp>
      <p:pic>
        <p:nvPicPr>
          <p:cNvPr id="17" name="Picture 2" descr="Daniil Osipov, Ph.D.">
            <a:extLst>
              <a:ext uri="{FF2B5EF4-FFF2-40B4-BE49-F238E27FC236}">
                <a16:creationId xmlns:a16="http://schemas.microsoft.com/office/drawing/2014/main" id="{33C9FD07-FDA0-54F2-7CDB-8DB39879935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82762" y="977328"/>
            <a:ext cx="2058609" cy="274565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DF936CE6-CA57-0E1F-F0F0-FAB8D38B27A6}"/>
              </a:ext>
            </a:extLst>
          </p:cNvPr>
          <p:cNvPicPr>
            <a:picLocks noChangeAspect="1"/>
          </p:cNvPicPr>
          <p:nvPr/>
        </p:nvPicPr>
        <p:blipFill>
          <a:blip r:embed="rId9"/>
          <a:srcRect l="32515" r="5753"/>
          <a:stretch/>
        </p:blipFill>
        <p:spPr>
          <a:xfrm>
            <a:off x="1768771" y="977327"/>
            <a:ext cx="2259938" cy="2745660"/>
          </a:xfrm>
          <a:prstGeom prst="rect">
            <a:avLst/>
          </a:prstGeom>
        </p:spPr>
      </p:pic>
      <p:sp>
        <p:nvSpPr>
          <p:cNvPr id="19" name="TextBox 18">
            <a:extLst>
              <a:ext uri="{FF2B5EF4-FFF2-40B4-BE49-F238E27FC236}">
                <a16:creationId xmlns:a16="http://schemas.microsoft.com/office/drawing/2014/main" id="{BDE7954C-57F7-93D6-AF2A-82FFCB69F781}"/>
              </a:ext>
            </a:extLst>
          </p:cNvPr>
          <p:cNvSpPr txBox="1"/>
          <p:nvPr/>
        </p:nvSpPr>
        <p:spPr>
          <a:xfrm>
            <a:off x="1322193" y="3722987"/>
            <a:ext cx="3076947" cy="2554545"/>
          </a:xfrm>
          <a:prstGeom prst="rect">
            <a:avLst/>
          </a:prstGeom>
          <a:noFill/>
        </p:spPr>
        <p:txBody>
          <a:bodyPr wrap="square" rtlCol="0">
            <a:spAutoFit/>
          </a:bodyPr>
          <a:lstStyle/>
          <a:p>
            <a:pPr algn="ctr"/>
            <a:r>
              <a:rPr lang="en-US" sz="2400" b="1" dirty="0">
                <a:solidFill>
                  <a:schemeClr val="bg1"/>
                </a:solidFill>
              </a:rPr>
              <a:t>Iroda Mamashokirova, MSc, Leader of Banking and Finance </a:t>
            </a:r>
            <a:r>
              <a:rPr lang="en-US" sz="2400" b="1" dirty="0" err="1">
                <a:solidFill>
                  <a:schemeClr val="bg1"/>
                </a:solidFill>
              </a:rPr>
              <a:t>Programme</a:t>
            </a:r>
            <a:r>
              <a:rPr lang="en-US" sz="2400" b="1" dirty="0">
                <a:solidFill>
                  <a:schemeClr val="bg1"/>
                </a:solidFill>
              </a:rPr>
              <a:t>, Lecturer in Finance</a:t>
            </a:r>
          </a:p>
          <a:p>
            <a:pPr algn="ctr"/>
            <a:r>
              <a:rPr lang="en-US" sz="1600" b="1" i="1" dirty="0">
                <a:solidFill>
                  <a:schemeClr val="bg1"/>
                </a:solidFill>
              </a:rPr>
              <a:t>i.mamashokirova@bmu-edu.uz </a:t>
            </a:r>
          </a:p>
          <a:p>
            <a:pPr algn="ctr"/>
            <a:endParaRPr lang="en-US" sz="2400" b="1" dirty="0">
              <a:solidFill>
                <a:schemeClr val="bg1"/>
              </a:solidFill>
            </a:endParaRPr>
          </a:p>
        </p:txBody>
      </p:sp>
      <p:sp>
        <p:nvSpPr>
          <p:cNvPr id="20" name="TextBox 19">
            <a:extLst>
              <a:ext uri="{FF2B5EF4-FFF2-40B4-BE49-F238E27FC236}">
                <a16:creationId xmlns:a16="http://schemas.microsoft.com/office/drawing/2014/main" id="{05BAF52D-DC0E-45B9-7CE2-E0A8BB0E18EA}"/>
              </a:ext>
            </a:extLst>
          </p:cNvPr>
          <p:cNvSpPr txBox="1"/>
          <p:nvPr/>
        </p:nvSpPr>
        <p:spPr>
          <a:xfrm>
            <a:off x="4655121" y="3733977"/>
            <a:ext cx="3076947" cy="2954655"/>
          </a:xfrm>
          <a:prstGeom prst="rect">
            <a:avLst/>
          </a:prstGeom>
          <a:noFill/>
        </p:spPr>
        <p:txBody>
          <a:bodyPr wrap="square" rtlCol="0">
            <a:spAutoFit/>
          </a:bodyPr>
          <a:lstStyle/>
          <a:p>
            <a:pPr algn="ctr"/>
            <a:r>
              <a:rPr lang="en-US" sz="2400" b="1" dirty="0">
                <a:solidFill>
                  <a:schemeClr val="bg1"/>
                </a:solidFill>
              </a:rPr>
              <a:t>Lionel Henderson, DBA, Vice-Rector, Postgraduate </a:t>
            </a:r>
            <a:r>
              <a:rPr lang="en-US" sz="2400" b="1" dirty="0" err="1">
                <a:solidFill>
                  <a:schemeClr val="bg1"/>
                </a:solidFill>
              </a:rPr>
              <a:t>Programmes</a:t>
            </a:r>
            <a:r>
              <a:rPr lang="en-US" sz="2400" b="1" dirty="0">
                <a:solidFill>
                  <a:schemeClr val="bg1"/>
                </a:solidFill>
              </a:rPr>
              <a:t> and </a:t>
            </a:r>
            <a:r>
              <a:rPr lang="en-US" sz="2400" b="1" dirty="0" err="1">
                <a:solidFill>
                  <a:schemeClr val="bg1"/>
                </a:solidFill>
              </a:rPr>
              <a:t>Internationalisation</a:t>
            </a:r>
            <a:r>
              <a:rPr lang="en-US" sz="2400" b="1" dirty="0">
                <a:solidFill>
                  <a:schemeClr val="bg1"/>
                </a:solidFill>
              </a:rPr>
              <a:t>, Professor of Finance and Accounting </a:t>
            </a:r>
            <a:r>
              <a:rPr lang="en-US" b="1" i="1" dirty="0">
                <a:solidFill>
                  <a:schemeClr val="bg1"/>
                </a:solidFill>
              </a:rPr>
              <a:t>l.henderson@bmu-edu.uz</a:t>
            </a:r>
          </a:p>
        </p:txBody>
      </p:sp>
      <p:sp>
        <p:nvSpPr>
          <p:cNvPr id="21" name="TextBox 20">
            <a:extLst>
              <a:ext uri="{FF2B5EF4-FFF2-40B4-BE49-F238E27FC236}">
                <a16:creationId xmlns:a16="http://schemas.microsoft.com/office/drawing/2014/main" id="{1290455C-54C6-1E72-B4F4-C88497AE7466}"/>
              </a:ext>
            </a:extLst>
          </p:cNvPr>
          <p:cNvSpPr txBox="1"/>
          <p:nvPr/>
        </p:nvSpPr>
        <p:spPr>
          <a:xfrm>
            <a:off x="7936534" y="3733977"/>
            <a:ext cx="2797989" cy="1477328"/>
          </a:xfrm>
          <a:prstGeom prst="rect">
            <a:avLst/>
          </a:prstGeom>
          <a:noFill/>
        </p:spPr>
        <p:txBody>
          <a:bodyPr wrap="square" rtlCol="0">
            <a:spAutoFit/>
          </a:bodyPr>
          <a:lstStyle/>
          <a:p>
            <a:pPr algn="ctr"/>
            <a:r>
              <a:rPr lang="en-US" sz="2400" b="1" dirty="0">
                <a:solidFill>
                  <a:schemeClr val="bg1"/>
                </a:solidFill>
              </a:rPr>
              <a:t>Daniil Osipov, </a:t>
            </a:r>
            <a:r>
              <a:rPr lang="en-US" sz="2400" b="1" dirty="0" err="1">
                <a:solidFill>
                  <a:schemeClr val="bg1"/>
                </a:solidFill>
              </a:rPr>
              <a:t>Ph.D</a:t>
            </a:r>
            <a:r>
              <a:rPr lang="en-US" sz="2400" b="1" dirty="0">
                <a:solidFill>
                  <a:schemeClr val="bg1"/>
                </a:solidFill>
              </a:rPr>
              <a:t>, Associate Professor of Finance</a:t>
            </a:r>
          </a:p>
          <a:p>
            <a:pPr algn="ctr"/>
            <a:r>
              <a:rPr lang="en-US" b="1" i="1" dirty="0">
                <a:solidFill>
                  <a:schemeClr val="bg1"/>
                </a:solidFill>
              </a:rPr>
              <a:t>d.osipov@bmu-edu.uz</a:t>
            </a:r>
          </a:p>
        </p:txBody>
      </p:sp>
      <p:pic>
        <p:nvPicPr>
          <p:cNvPr id="2050" name="Picture 2">
            <a:extLst>
              <a:ext uri="{FF2B5EF4-FFF2-40B4-BE49-F238E27FC236}">
                <a16:creationId xmlns:a16="http://schemas.microsoft.com/office/drawing/2014/main" id="{B986BFD6-583D-9D8B-FF60-9FF2B6F216F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66377" y="988317"/>
            <a:ext cx="2059245" cy="2745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04713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ctangle 443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0"/>
            <a:ext cx="12192000" cy="6915150"/>
          </a:xfrm>
          <a:prstGeom prst="rect">
            <a:avLst/>
          </a:prstGeom>
        </p:spPr>
      </p:pic>
      <p:pic>
        <p:nvPicPr>
          <p:cNvPr id="3" name="Group 1070165620"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670800" y="0"/>
            <a:ext cx="4521200" cy="4845050"/>
          </a:xfrm>
          <a:prstGeom prst="rect">
            <a:avLst/>
          </a:prstGeom>
        </p:spPr>
      </p:pic>
      <p:pic>
        <p:nvPicPr>
          <p:cNvPr id="8" name="Rectangle 4434" descr="preencoded.png"/>
          <p:cNvPicPr>
            <a:picLocks noChangeAspect="1"/>
          </p:cNvPicPr>
          <p:nvPr/>
        </p:nvPicPr>
        <p:blipFill>
          <a:blip r:embed="rId7"/>
          <a:srcRect/>
          <a:stretch/>
        </p:blipFill>
        <p:spPr>
          <a:xfrm>
            <a:off x="0" y="4822384"/>
            <a:ext cx="12192000" cy="2070100"/>
          </a:xfrm>
          <a:prstGeom prst="rect">
            <a:avLst/>
          </a:prstGeom>
        </p:spPr>
      </p:pic>
      <p:sp>
        <p:nvSpPr>
          <p:cNvPr id="14" name="TextBox 13">
            <a:extLst>
              <a:ext uri="{FF2B5EF4-FFF2-40B4-BE49-F238E27FC236}">
                <a16:creationId xmlns:a16="http://schemas.microsoft.com/office/drawing/2014/main" id="{7A983F8B-7B26-4577-BCE6-5BAC079EFF94}"/>
              </a:ext>
            </a:extLst>
          </p:cNvPr>
          <p:cNvSpPr txBox="1"/>
          <p:nvPr/>
        </p:nvSpPr>
        <p:spPr>
          <a:xfrm>
            <a:off x="451643" y="7455"/>
            <a:ext cx="8462197" cy="707886"/>
          </a:xfrm>
          <a:prstGeom prst="rect">
            <a:avLst/>
          </a:prstGeom>
          <a:noFill/>
        </p:spPr>
        <p:txBody>
          <a:bodyPr wrap="square" rtlCol="0">
            <a:spAutoFit/>
          </a:bodyPr>
          <a:lstStyle/>
          <a:p>
            <a:r>
              <a:rPr lang="en-US" sz="4000" dirty="0">
                <a:solidFill>
                  <a:schemeClr val="bg1"/>
                </a:solidFill>
                <a:latin typeface="Georgia (Headings)"/>
                <a:cs typeface="Arial" panose="020B0604020202020204" pitchFamily="34" charset="0"/>
              </a:rPr>
              <a:t>Faculty Members</a:t>
            </a:r>
          </a:p>
        </p:txBody>
      </p:sp>
      <p:pic>
        <p:nvPicPr>
          <p:cNvPr id="4" name="Picture 3">
            <a:extLst>
              <a:ext uri="{FF2B5EF4-FFF2-40B4-BE49-F238E27FC236}">
                <a16:creationId xmlns:a16="http://schemas.microsoft.com/office/drawing/2014/main" id="{28A17394-B10D-40EC-AB8B-A7031E13F666}"/>
              </a:ext>
            </a:extLst>
          </p:cNvPr>
          <p:cNvPicPr>
            <a:picLocks noChangeAspect="1"/>
          </p:cNvPicPr>
          <p:nvPr/>
        </p:nvPicPr>
        <p:blipFill rotWithShape="1">
          <a:blip r:embed="rId8"/>
          <a:srcRect l="9663" t="9550" r="6211" b="16799"/>
          <a:stretch/>
        </p:blipFill>
        <p:spPr>
          <a:xfrm>
            <a:off x="6309431" y="834639"/>
            <a:ext cx="1773981" cy="2071629"/>
          </a:xfrm>
          <a:prstGeom prst="rect">
            <a:avLst/>
          </a:prstGeom>
        </p:spPr>
      </p:pic>
      <p:sp>
        <p:nvSpPr>
          <p:cNvPr id="86" name="TextBox 85">
            <a:extLst>
              <a:ext uri="{FF2B5EF4-FFF2-40B4-BE49-F238E27FC236}">
                <a16:creationId xmlns:a16="http://schemas.microsoft.com/office/drawing/2014/main" id="{04E872B2-631E-4A09-80FC-66517872A84E}"/>
              </a:ext>
            </a:extLst>
          </p:cNvPr>
          <p:cNvSpPr txBox="1"/>
          <p:nvPr/>
        </p:nvSpPr>
        <p:spPr>
          <a:xfrm>
            <a:off x="6309431" y="2958706"/>
            <a:ext cx="2049383" cy="830997"/>
          </a:xfrm>
          <a:prstGeom prst="rect">
            <a:avLst/>
          </a:prstGeom>
          <a:no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Daniil </a:t>
            </a:r>
            <a:r>
              <a:rPr lang="en-US" sz="1600" dirty="0" err="1">
                <a:solidFill>
                  <a:schemeClr val="bg1"/>
                </a:solidFill>
                <a:latin typeface="Arial" panose="020B0604020202020204" pitchFamily="34" charset="0"/>
                <a:cs typeface="Arial" panose="020B0604020202020204" pitchFamily="34" charset="0"/>
              </a:rPr>
              <a:t>Osipov</a:t>
            </a:r>
            <a:r>
              <a:rPr lang="en-US" sz="1600" dirty="0">
                <a:solidFill>
                  <a:schemeClr val="bg1"/>
                </a:solidFill>
                <a:latin typeface="Arial" panose="020B0604020202020204" pitchFamily="34" charset="0"/>
                <a:cs typeface="Arial" panose="020B0604020202020204" pitchFamily="34" charset="0"/>
              </a:rPr>
              <a:t>, Ph.D. Associate Professor of Finance </a:t>
            </a:r>
          </a:p>
        </p:txBody>
      </p:sp>
      <p:pic>
        <p:nvPicPr>
          <p:cNvPr id="88" name="image" descr="preencoded.png">
            <a:extLst>
              <a:ext uri="{FF2B5EF4-FFF2-40B4-BE49-F238E27FC236}">
                <a16:creationId xmlns:a16="http://schemas.microsoft.com/office/drawing/2014/main" id="{164228DE-418C-4197-AC67-A847DA085C2E}"/>
              </a:ext>
            </a:extLst>
          </p:cNvPr>
          <p:cNvPicPr>
            <a:picLocks noChangeAspect="1"/>
          </p:cNvPicPr>
          <p:nvPr/>
        </p:nvPicPr>
        <p:blipFill>
          <a:blip r:embed="rId9"/>
          <a:srcRect/>
          <a:stretch/>
        </p:blipFill>
        <p:spPr>
          <a:xfrm>
            <a:off x="7648513" y="841923"/>
            <a:ext cx="434899" cy="352418"/>
          </a:xfrm>
          <a:prstGeom prst="rect">
            <a:avLst/>
          </a:prstGeom>
        </p:spPr>
      </p:pic>
      <p:pic>
        <p:nvPicPr>
          <p:cNvPr id="89" name="Mask group" descr="preencoded.png">
            <a:extLst>
              <a:ext uri="{FF2B5EF4-FFF2-40B4-BE49-F238E27FC236}">
                <a16:creationId xmlns:a16="http://schemas.microsoft.com/office/drawing/2014/main" id="{FA1D6B66-378A-48D3-8A9B-4161270EEA88}"/>
              </a:ext>
            </a:extLst>
          </p:cNvPr>
          <p:cNvPicPr>
            <a:picLocks noChangeAspect="1"/>
          </p:cNvPicPr>
          <p:nvPr/>
        </p:nvPicPr>
        <p:blipFill>
          <a:blip r:embed="rId10"/>
          <a:srcRect/>
          <a:stretch/>
        </p:blipFill>
        <p:spPr>
          <a:xfrm>
            <a:off x="3591762" y="824930"/>
            <a:ext cx="1767358" cy="2070100"/>
          </a:xfrm>
          <a:prstGeom prst="rect">
            <a:avLst/>
          </a:prstGeom>
        </p:spPr>
      </p:pic>
      <p:pic>
        <p:nvPicPr>
          <p:cNvPr id="90" name="image 430" descr="preencoded.png">
            <a:extLst>
              <a:ext uri="{FF2B5EF4-FFF2-40B4-BE49-F238E27FC236}">
                <a16:creationId xmlns:a16="http://schemas.microsoft.com/office/drawing/2014/main" id="{F2B396D8-0E0B-4249-99BF-C78832A26B80}"/>
              </a:ext>
            </a:extLst>
          </p:cNvPr>
          <p:cNvPicPr>
            <a:picLocks noChangeAspect="1"/>
          </p:cNvPicPr>
          <p:nvPr/>
        </p:nvPicPr>
        <p:blipFill>
          <a:blip r:embed="rId11"/>
          <a:srcRect/>
          <a:stretch/>
        </p:blipFill>
        <p:spPr>
          <a:xfrm>
            <a:off x="4863616" y="824930"/>
            <a:ext cx="495504" cy="401530"/>
          </a:xfrm>
          <a:prstGeom prst="rect">
            <a:avLst/>
          </a:prstGeom>
        </p:spPr>
      </p:pic>
      <p:sp>
        <p:nvSpPr>
          <p:cNvPr id="91" name="TextBox 90">
            <a:extLst>
              <a:ext uri="{FF2B5EF4-FFF2-40B4-BE49-F238E27FC236}">
                <a16:creationId xmlns:a16="http://schemas.microsoft.com/office/drawing/2014/main" id="{8A384800-740E-475B-B33A-AB8693597CE2}"/>
              </a:ext>
            </a:extLst>
          </p:cNvPr>
          <p:cNvSpPr txBox="1"/>
          <p:nvPr/>
        </p:nvSpPr>
        <p:spPr>
          <a:xfrm>
            <a:off x="3272974" y="2959717"/>
            <a:ext cx="2797320" cy="830997"/>
          </a:xfrm>
          <a:prstGeom prst="rect">
            <a:avLst/>
          </a:prstGeom>
          <a:no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Lionel Huntley Henderson, DBA, Professor of Finance and Accounting</a:t>
            </a:r>
          </a:p>
        </p:txBody>
      </p:sp>
      <p:pic>
        <p:nvPicPr>
          <p:cNvPr id="92" name="Mask group" descr="preencoded.png">
            <a:extLst>
              <a:ext uri="{FF2B5EF4-FFF2-40B4-BE49-F238E27FC236}">
                <a16:creationId xmlns:a16="http://schemas.microsoft.com/office/drawing/2014/main" id="{09AD75A3-84C9-40AB-9739-59EF0974A7A2}"/>
              </a:ext>
            </a:extLst>
          </p:cNvPr>
          <p:cNvPicPr>
            <a:picLocks noChangeAspect="1"/>
          </p:cNvPicPr>
          <p:nvPr/>
        </p:nvPicPr>
        <p:blipFill>
          <a:blip r:embed="rId12"/>
          <a:srcRect/>
          <a:stretch/>
        </p:blipFill>
        <p:spPr>
          <a:xfrm>
            <a:off x="683865" y="864897"/>
            <a:ext cx="1767358" cy="2070100"/>
          </a:xfrm>
          <a:prstGeom prst="rect">
            <a:avLst/>
          </a:prstGeom>
        </p:spPr>
      </p:pic>
      <p:pic>
        <p:nvPicPr>
          <p:cNvPr id="93" name="image" descr="preencoded.png">
            <a:extLst>
              <a:ext uri="{FF2B5EF4-FFF2-40B4-BE49-F238E27FC236}">
                <a16:creationId xmlns:a16="http://schemas.microsoft.com/office/drawing/2014/main" id="{2CF51028-C150-49F5-9FD6-D8B84B6D86DD}"/>
              </a:ext>
            </a:extLst>
          </p:cNvPr>
          <p:cNvPicPr>
            <a:picLocks noChangeAspect="1"/>
          </p:cNvPicPr>
          <p:nvPr/>
        </p:nvPicPr>
        <p:blipFill>
          <a:blip r:embed="rId9"/>
          <a:srcRect/>
          <a:stretch/>
        </p:blipFill>
        <p:spPr>
          <a:xfrm>
            <a:off x="1987205" y="867464"/>
            <a:ext cx="474568" cy="384564"/>
          </a:xfrm>
          <a:prstGeom prst="rect">
            <a:avLst/>
          </a:prstGeom>
        </p:spPr>
      </p:pic>
      <p:sp>
        <p:nvSpPr>
          <p:cNvPr id="94" name="TextBox 93">
            <a:extLst>
              <a:ext uri="{FF2B5EF4-FFF2-40B4-BE49-F238E27FC236}">
                <a16:creationId xmlns:a16="http://schemas.microsoft.com/office/drawing/2014/main" id="{F08844BE-B139-46B2-9681-6CBBDE16F53B}"/>
              </a:ext>
            </a:extLst>
          </p:cNvPr>
          <p:cNvSpPr txBox="1"/>
          <p:nvPr/>
        </p:nvSpPr>
        <p:spPr>
          <a:xfrm>
            <a:off x="451643" y="3006895"/>
            <a:ext cx="2608891" cy="830997"/>
          </a:xfrm>
          <a:prstGeom prst="rect">
            <a:avLst/>
          </a:prstGeom>
          <a:no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Yuri </a:t>
            </a:r>
            <a:r>
              <a:rPr lang="en-US" sz="1600" dirty="0" err="1">
                <a:solidFill>
                  <a:schemeClr val="bg1"/>
                </a:solidFill>
                <a:latin typeface="Arial" panose="020B0604020202020204" pitchFamily="34" charset="0"/>
                <a:cs typeface="Arial" panose="020B0604020202020204" pitchFamily="34" charset="0"/>
              </a:rPr>
              <a:t>Loktionov</a:t>
            </a:r>
            <a:r>
              <a:rPr lang="en-US" sz="1600" dirty="0">
                <a:solidFill>
                  <a:schemeClr val="bg1"/>
                </a:solidFill>
                <a:latin typeface="Arial" panose="020B0604020202020204" pitchFamily="34" charset="0"/>
                <a:cs typeface="Arial" panose="020B0604020202020204" pitchFamily="34" charset="0"/>
              </a:rPr>
              <a:t>, Ph.D., CFA Professor of Finance and Accounting, Rector</a:t>
            </a:r>
          </a:p>
        </p:txBody>
      </p:sp>
      <p:pic>
        <p:nvPicPr>
          <p:cNvPr id="95" name="Mask group" descr="preencoded.png">
            <a:extLst>
              <a:ext uri="{FF2B5EF4-FFF2-40B4-BE49-F238E27FC236}">
                <a16:creationId xmlns:a16="http://schemas.microsoft.com/office/drawing/2014/main" id="{8F30C31D-4909-4480-9D05-1302CA0DCA5C}"/>
              </a:ext>
            </a:extLst>
          </p:cNvPr>
          <p:cNvPicPr>
            <a:picLocks noChangeAspect="1"/>
          </p:cNvPicPr>
          <p:nvPr/>
        </p:nvPicPr>
        <p:blipFill>
          <a:blip r:embed="rId13"/>
          <a:srcRect/>
          <a:stretch/>
        </p:blipFill>
        <p:spPr>
          <a:xfrm>
            <a:off x="641170" y="3887345"/>
            <a:ext cx="1767358" cy="2070100"/>
          </a:xfrm>
          <a:prstGeom prst="rect">
            <a:avLst/>
          </a:prstGeom>
        </p:spPr>
      </p:pic>
      <p:pic>
        <p:nvPicPr>
          <p:cNvPr id="96" name="image 433" descr="preencoded.png">
            <a:extLst>
              <a:ext uri="{FF2B5EF4-FFF2-40B4-BE49-F238E27FC236}">
                <a16:creationId xmlns:a16="http://schemas.microsoft.com/office/drawing/2014/main" id="{E80E3673-C855-439F-B793-EF3460ECF7CE}"/>
              </a:ext>
            </a:extLst>
          </p:cNvPr>
          <p:cNvPicPr>
            <a:picLocks noChangeAspect="1"/>
          </p:cNvPicPr>
          <p:nvPr/>
        </p:nvPicPr>
        <p:blipFill>
          <a:blip r:embed="rId14"/>
          <a:srcRect/>
          <a:stretch/>
        </p:blipFill>
        <p:spPr>
          <a:xfrm>
            <a:off x="1933960" y="3887345"/>
            <a:ext cx="474568" cy="384564"/>
          </a:xfrm>
          <a:prstGeom prst="rect">
            <a:avLst/>
          </a:prstGeom>
        </p:spPr>
      </p:pic>
      <p:sp>
        <p:nvSpPr>
          <p:cNvPr id="97" name="TextBox 96">
            <a:extLst>
              <a:ext uri="{FF2B5EF4-FFF2-40B4-BE49-F238E27FC236}">
                <a16:creationId xmlns:a16="http://schemas.microsoft.com/office/drawing/2014/main" id="{1A2A8B45-19BE-4D42-9FB2-B05D73B904CA}"/>
              </a:ext>
            </a:extLst>
          </p:cNvPr>
          <p:cNvSpPr txBox="1"/>
          <p:nvPr/>
        </p:nvSpPr>
        <p:spPr>
          <a:xfrm>
            <a:off x="526170" y="5958811"/>
            <a:ext cx="2595435" cy="584775"/>
          </a:xfrm>
          <a:prstGeom prst="rect">
            <a:avLst/>
          </a:prstGeom>
          <a:no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Natalya </a:t>
            </a:r>
            <a:r>
              <a:rPr lang="en-US" sz="1600" dirty="0" err="1">
                <a:solidFill>
                  <a:schemeClr val="bg1"/>
                </a:solidFill>
                <a:latin typeface="Arial" panose="020B0604020202020204" pitchFamily="34" charset="0"/>
                <a:cs typeface="Arial" panose="020B0604020202020204" pitchFamily="34" charset="0"/>
              </a:rPr>
              <a:t>Muzafarova</a:t>
            </a:r>
            <a:r>
              <a:rPr lang="en-US" sz="1600" dirty="0">
                <a:solidFill>
                  <a:schemeClr val="bg1"/>
                </a:solidFill>
                <a:latin typeface="Arial" panose="020B0604020202020204" pitchFamily="34" charset="0"/>
                <a:cs typeface="Arial" panose="020B0604020202020204" pitchFamily="34" charset="0"/>
              </a:rPr>
              <a:t>,  Dean of UG Studies</a:t>
            </a:r>
          </a:p>
        </p:txBody>
      </p:sp>
      <p:sp>
        <p:nvSpPr>
          <p:cNvPr id="99" name="TextBox 98">
            <a:extLst>
              <a:ext uri="{FF2B5EF4-FFF2-40B4-BE49-F238E27FC236}">
                <a16:creationId xmlns:a16="http://schemas.microsoft.com/office/drawing/2014/main" id="{A76AEC42-C2DD-4879-8E41-D09F3398EF79}"/>
              </a:ext>
            </a:extLst>
          </p:cNvPr>
          <p:cNvSpPr txBox="1"/>
          <p:nvPr/>
        </p:nvSpPr>
        <p:spPr>
          <a:xfrm>
            <a:off x="8913840" y="6043124"/>
            <a:ext cx="2770609" cy="584775"/>
          </a:xfrm>
          <a:prstGeom prst="rect">
            <a:avLst/>
          </a:prstGeom>
          <a:no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Markhabo </a:t>
            </a:r>
            <a:r>
              <a:rPr lang="en-US" sz="1600" dirty="0" err="1">
                <a:solidFill>
                  <a:schemeClr val="bg1"/>
                </a:solidFill>
                <a:latin typeface="Arial" panose="020B0604020202020204" pitchFamily="34" charset="0"/>
                <a:cs typeface="Arial" panose="020B0604020202020204" pitchFamily="34" charset="0"/>
              </a:rPr>
              <a:t>Nazarova</a:t>
            </a:r>
            <a:r>
              <a:rPr lang="en-US" sz="1600" dirty="0">
                <a:solidFill>
                  <a:schemeClr val="bg1"/>
                </a:solidFill>
                <a:latin typeface="Arial" panose="020B0604020202020204" pitchFamily="34" charset="0"/>
                <a:cs typeface="Arial" panose="020B0604020202020204" pitchFamily="34" charset="0"/>
              </a:rPr>
              <a:t>, MSc, Lecturer in Business Law</a:t>
            </a:r>
          </a:p>
        </p:txBody>
      </p:sp>
      <p:sp>
        <p:nvSpPr>
          <p:cNvPr id="102" name="TextBox 101">
            <a:extLst>
              <a:ext uri="{FF2B5EF4-FFF2-40B4-BE49-F238E27FC236}">
                <a16:creationId xmlns:a16="http://schemas.microsoft.com/office/drawing/2014/main" id="{A4BA5FBA-458A-4A05-A903-DCD49E3F3DDA}"/>
              </a:ext>
            </a:extLst>
          </p:cNvPr>
          <p:cNvSpPr txBox="1"/>
          <p:nvPr/>
        </p:nvSpPr>
        <p:spPr>
          <a:xfrm>
            <a:off x="6309431" y="6075383"/>
            <a:ext cx="2448684" cy="584775"/>
          </a:xfrm>
          <a:prstGeom prst="rect">
            <a:avLst/>
          </a:prstGeom>
          <a:noFill/>
        </p:spPr>
        <p:txBody>
          <a:bodyPr wrap="square" rtlCol="0">
            <a:spAutoFit/>
          </a:bodyPr>
          <a:lstStyle/>
          <a:p>
            <a:r>
              <a:rPr lang="en-US" sz="1600" dirty="0" err="1">
                <a:solidFill>
                  <a:schemeClr val="bg1"/>
                </a:solidFill>
                <a:latin typeface="Arial" panose="020B0604020202020204" pitchFamily="34" charset="0"/>
                <a:cs typeface="Arial" panose="020B0604020202020204" pitchFamily="34" charset="0"/>
              </a:rPr>
              <a:t>Iroda</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Mamashakirova</a:t>
            </a:r>
            <a:r>
              <a:rPr lang="en-US" sz="1600" dirty="0">
                <a:solidFill>
                  <a:schemeClr val="bg1"/>
                </a:solidFill>
                <a:latin typeface="Arial" panose="020B0604020202020204" pitchFamily="34" charset="0"/>
                <a:cs typeface="Arial" panose="020B0604020202020204" pitchFamily="34" charset="0"/>
              </a:rPr>
              <a:t>, MSc, Lecturer in Finance</a:t>
            </a:r>
          </a:p>
        </p:txBody>
      </p:sp>
      <p:sp>
        <p:nvSpPr>
          <p:cNvPr id="105" name="TextBox 104">
            <a:extLst>
              <a:ext uri="{FF2B5EF4-FFF2-40B4-BE49-F238E27FC236}">
                <a16:creationId xmlns:a16="http://schemas.microsoft.com/office/drawing/2014/main" id="{59386DA4-4529-43F3-BE49-2885BACD5C50}"/>
              </a:ext>
            </a:extLst>
          </p:cNvPr>
          <p:cNvSpPr txBox="1"/>
          <p:nvPr/>
        </p:nvSpPr>
        <p:spPr>
          <a:xfrm>
            <a:off x="3230706" y="6018488"/>
            <a:ext cx="3078725" cy="830997"/>
          </a:xfrm>
          <a:prstGeom prst="rect">
            <a:avLst/>
          </a:prstGeom>
          <a:no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Natalya Fedoryak, MSc,</a:t>
            </a:r>
          </a:p>
          <a:p>
            <a:r>
              <a:rPr lang="en-US" sz="1600" dirty="0">
                <a:solidFill>
                  <a:schemeClr val="bg1"/>
                </a:solidFill>
                <a:latin typeface="Arial" panose="020B0604020202020204" pitchFamily="34" charset="0"/>
                <a:cs typeface="Arial" panose="020B0604020202020204" pitchFamily="34" charset="0"/>
              </a:rPr>
              <a:t>ACCA,  Lecturer in Financial  Accounting</a:t>
            </a:r>
          </a:p>
        </p:txBody>
      </p:sp>
      <p:sp>
        <p:nvSpPr>
          <p:cNvPr id="108" name="TextBox 107">
            <a:extLst>
              <a:ext uri="{FF2B5EF4-FFF2-40B4-BE49-F238E27FC236}">
                <a16:creationId xmlns:a16="http://schemas.microsoft.com/office/drawing/2014/main" id="{6A744628-1E1B-456C-8A47-68CFB27B6A28}"/>
              </a:ext>
            </a:extLst>
          </p:cNvPr>
          <p:cNvSpPr txBox="1"/>
          <p:nvPr/>
        </p:nvSpPr>
        <p:spPr>
          <a:xfrm>
            <a:off x="8654862" y="2958706"/>
            <a:ext cx="3053967" cy="584775"/>
          </a:xfrm>
          <a:prstGeom prst="rect">
            <a:avLst/>
          </a:prstGeom>
          <a:noFill/>
        </p:spPr>
        <p:txBody>
          <a:bodyPr wrap="square" rtlCol="0">
            <a:spAutoFit/>
          </a:bodyPr>
          <a:lstStyle/>
          <a:p>
            <a:r>
              <a:rPr lang="en-US" sz="1600" dirty="0" err="1">
                <a:solidFill>
                  <a:schemeClr val="bg1"/>
                </a:solidFill>
                <a:latin typeface="Arial" panose="020B0604020202020204" pitchFamily="34" charset="0"/>
                <a:cs typeface="Arial" panose="020B0604020202020204" pitchFamily="34" charset="0"/>
              </a:rPr>
              <a:t>Abdurasul</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Abdurakhmanov</a:t>
            </a:r>
            <a:r>
              <a:rPr lang="en-US" sz="1600" dirty="0">
                <a:solidFill>
                  <a:schemeClr val="bg1"/>
                </a:solidFill>
                <a:latin typeface="Arial" panose="020B0604020202020204" pitchFamily="34" charset="0"/>
                <a:cs typeface="Arial" panose="020B0604020202020204" pitchFamily="34" charset="0"/>
              </a:rPr>
              <a:t>, Ph.D., Lecturer in Economics</a:t>
            </a:r>
          </a:p>
        </p:txBody>
      </p:sp>
      <p:pic>
        <p:nvPicPr>
          <p:cNvPr id="6" name="Picture 5">
            <a:extLst>
              <a:ext uri="{FF2B5EF4-FFF2-40B4-BE49-F238E27FC236}">
                <a16:creationId xmlns:a16="http://schemas.microsoft.com/office/drawing/2014/main" id="{4A3704A9-C7AA-4336-A10B-22F636932095}"/>
              </a:ext>
            </a:extLst>
          </p:cNvPr>
          <p:cNvPicPr>
            <a:picLocks noChangeAspect="1"/>
          </p:cNvPicPr>
          <p:nvPr/>
        </p:nvPicPr>
        <p:blipFill rotWithShape="1">
          <a:blip r:embed="rId15"/>
          <a:srcRect r="-94" b="11701"/>
          <a:stretch/>
        </p:blipFill>
        <p:spPr>
          <a:xfrm>
            <a:off x="3535459" y="3887345"/>
            <a:ext cx="1763021" cy="2073683"/>
          </a:xfrm>
          <a:prstGeom prst="rect">
            <a:avLst/>
          </a:prstGeom>
        </p:spPr>
      </p:pic>
      <p:pic>
        <p:nvPicPr>
          <p:cNvPr id="109" name="image 433" descr="preencoded.png">
            <a:extLst>
              <a:ext uri="{FF2B5EF4-FFF2-40B4-BE49-F238E27FC236}">
                <a16:creationId xmlns:a16="http://schemas.microsoft.com/office/drawing/2014/main" id="{A1839CED-DE1B-4A8E-8770-19E15A356D9C}"/>
              </a:ext>
            </a:extLst>
          </p:cNvPr>
          <p:cNvPicPr>
            <a:picLocks noChangeAspect="1"/>
          </p:cNvPicPr>
          <p:nvPr/>
        </p:nvPicPr>
        <p:blipFill>
          <a:blip r:embed="rId14"/>
          <a:srcRect/>
          <a:stretch/>
        </p:blipFill>
        <p:spPr>
          <a:xfrm>
            <a:off x="4840464" y="3852632"/>
            <a:ext cx="474568" cy="384564"/>
          </a:xfrm>
          <a:prstGeom prst="rect">
            <a:avLst/>
          </a:prstGeom>
        </p:spPr>
      </p:pic>
      <p:pic>
        <p:nvPicPr>
          <p:cNvPr id="7" name="Picture 6">
            <a:extLst>
              <a:ext uri="{FF2B5EF4-FFF2-40B4-BE49-F238E27FC236}">
                <a16:creationId xmlns:a16="http://schemas.microsoft.com/office/drawing/2014/main" id="{AD9339FB-5022-4485-A31D-24431F386F3B}"/>
              </a:ext>
            </a:extLst>
          </p:cNvPr>
          <p:cNvPicPr>
            <a:picLocks noChangeAspect="1"/>
          </p:cNvPicPr>
          <p:nvPr/>
        </p:nvPicPr>
        <p:blipFill rotWithShape="1">
          <a:blip r:embed="rId16"/>
          <a:srcRect l="4833" t="3032" r="2712" b="11144"/>
          <a:stretch/>
        </p:blipFill>
        <p:spPr>
          <a:xfrm>
            <a:off x="9014442" y="838841"/>
            <a:ext cx="1675187" cy="2073355"/>
          </a:xfrm>
          <a:prstGeom prst="rect">
            <a:avLst/>
          </a:prstGeom>
        </p:spPr>
      </p:pic>
      <p:pic>
        <p:nvPicPr>
          <p:cNvPr id="110" name="image 433" descr="preencoded.png">
            <a:extLst>
              <a:ext uri="{FF2B5EF4-FFF2-40B4-BE49-F238E27FC236}">
                <a16:creationId xmlns:a16="http://schemas.microsoft.com/office/drawing/2014/main" id="{68CCA93F-3531-4A3A-90EE-47EC36C0EE92}"/>
              </a:ext>
            </a:extLst>
          </p:cNvPr>
          <p:cNvPicPr>
            <a:picLocks noChangeAspect="1"/>
          </p:cNvPicPr>
          <p:nvPr/>
        </p:nvPicPr>
        <p:blipFill>
          <a:blip r:embed="rId14"/>
          <a:srcRect/>
          <a:stretch/>
        </p:blipFill>
        <p:spPr>
          <a:xfrm>
            <a:off x="10215061" y="841923"/>
            <a:ext cx="474568" cy="384564"/>
          </a:xfrm>
          <a:prstGeom prst="rect">
            <a:avLst/>
          </a:prstGeom>
        </p:spPr>
      </p:pic>
      <p:pic>
        <p:nvPicPr>
          <p:cNvPr id="113" name="Picture 112">
            <a:extLst>
              <a:ext uri="{FF2B5EF4-FFF2-40B4-BE49-F238E27FC236}">
                <a16:creationId xmlns:a16="http://schemas.microsoft.com/office/drawing/2014/main" id="{06DF49E2-96A6-49F9-B37E-CA2715F0AD03}"/>
              </a:ext>
            </a:extLst>
          </p:cNvPr>
          <p:cNvPicPr>
            <a:picLocks noChangeAspect="1"/>
          </p:cNvPicPr>
          <p:nvPr/>
        </p:nvPicPr>
        <p:blipFill rotWithShape="1">
          <a:blip r:embed="rId17"/>
          <a:srcRect l="3992" t="405" r="3715" b="14391"/>
          <a:stretch/>
        </p:blipFill>
        <p:spPr>
          <a:xfrm>
            <a:off x="9043861" y="3751037"/>
            <a:ext cx="1755744" cy="2161137"/>
          </a:xfrm>
          <a:prstGeom prst="rect">
            <a:avLst/>
          </a:prstGeom>
        </p:spPr>
      </p:pic>
      <p:pic>
        <p:nvPicPr>
          <p:cNvPr id="114" name="image 433" descr="preencoded.png">
            <a:extLst>
              <a:ext uri="{FF2B5EF4-FFF2-40B4-BE49-F238E27FC236}">
                <a16:creationId xmlns:a16="http://schemas.microsoft.com/office/drawing/2014/main" id="{8FEC75BA-734B-4E87-9831-2BF5DE32F18F}"/>
              </a:ext>
            </a:extLst>
          </p:cNvPr>
          <p:cNvPicPr>
            <a:picLocks noChangeAspect="1"/>
          </p:cNvPicPr>
          <p:nvPr/>
        </p:nvPicPr>
        <p:blipFill>
          <a:blip r:embed="rId14"/>
          <a:srcRect/>
          <a:stretch/>
        </p:blipFill>
        <p:spPr>
          <a:xfrm>
            <a:off x="10325037" y="3751037"/>
            <a:ext cx="474568" cy="384564"/>
          </a:xfrm>
          <a:prstGeom prst="rect">
            <a:avLst/>
          </a:prstGeom>
        </p:spPr>
      </p:pic>
      <p:pic>
        <p:nvPicPr>
          <p:cNvPr id="5" name="Picture 4">
            <a:extLst>
              <a:ext uri="{FF2B5EF4-FFF2-40B4-BE49-F238E27FC236}">
                <a16:creationId xmlns:a16="http://schemas.microsoft.com/office/drawing/2014/main" id="{CF8BD330-0C64-4252-8028-8D248FB645BB}"/>
              </a:ext>
            </a:extLst>
          </p:cNvPr>
          <p:cNvPicPr>
            <a:picLocks noChangeAspect="1"/>
          </p:cNvPicPr>
          <p:nvPr/>
        </p:nvPicPr>
        <p:blipFill rotWithShape="1">
          <a:blip r:embed="rId18"/>
          <a:srcRect l="38886" t="4304" r="14677" b="23443"/>
          <a:stretch/>
        </p:blipFill>
        <p:spPr>
          <a:xfrm>
            <a:off x="6404828" y="3805950"/>
            <a:ext cx="1825798" cy="2130639"/>
          </a:xfrm>
          <a:prstGeom prst="rect">
            <a:avLst/>
          </a:prstGeom>
        </p:spPr>
      </p:pic>
      <p:pic>
        <p:nvPicPr>
          <p:cNvPr id="29" name="image 433" descr="preencoded.png">
            <a:extLst>
              <a:ext uri="{FF2B5EF4-FFF2-40B4-BE49-F238E27FC236}">
                <a16:creationId xmlns:a16="http://schemas.microsoft.com/office/drawing/2014/main" id="{FF3ADDDD-6E4D-436F-B252-D9FA26BA064C}"/>
              </a:ext>
            </a:extLst>
          </p:cNvPr>
          <p:cNvPicPr>
            <a:picLocks noChangeAspect="1"/>
          </p:cNvPicPr>
          <p:nvPr/>
        </p:nvPicPr>
        <p:blipFill>
          <a:blip r:embed="rId14"/>
          <a:srcRect/>
          <a:stretch/>
        </p:blipFill>
        <p:spPr>
          <a:xfrm>
            <a:off x="7758839" y="3800607"/>
            <a:ext cx="474568" cy="384564"/>
          </a:xfrm>
          <a:prstGeom prst="rect">
            <a:avLst/>
          </a:prstGeom>
        </p:spPr>
      </p:pic>
    </p:spTree>
    <p:extLst>
      <p:ext uri="{BB962C8B-B14F-4D97-AF65-F5344CB8AC3E}">
        <p14:creationId xmlns:p14="http://schemas.microsoft.com/office/powerpoint/2010/main" val="26769646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ctangle 443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0"/>
            <a:ext cx="12192000" cy="6915150"/>
          </a:xfrm>
          <a:prstGeom prst="rect">
            <a:avLst/>
          </a:prstGeom>
        </p:spPr>
      </p:pic>
      <p:pic>
        <p:nvPicPr>
          <p:cNvPr id="3" name="Group 1070165620"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670800" y="0"/>
            <a:ext cx="4521200" cy="4845050"/>
          </a:xfrm>
          <a:prstGeom prst="rect">
            <a:avLst/>
          </a:prstGeom>
        </p:spPr>
      </p:pic>
      <p:pic>
        <p:nvPicPr>
          <p:cNvPr id="8" name="Rectangle 4434" descr="preencoded.png"/>
          <p:cNvPicPr>
            <a:picLocks noChangeAspect="1"/>
          </p:cNvPicPr>
          <p:nvPr/>
        </p:nvPicPr>
        <p:blipFill>
          <a:blip r:embed="rId7"/>
          <a:srcRect/>
          <a:stretch/>
        </p:blipFill>
        <p:spPr>
          <a:xfrm>
            <a:off x="0" y="4845050"/>
            <a:ext cx="12192000" cy="2070100"/>
          </a:xfrm>
          <a:prstGeom prst="rect">
            <a:avLst/>
          </a:prstGeom>
        </p:spPr>
      </p:pic>
      <p:sp>
        <p:nvSpPr>
          <p:cNvPr id="14" name="TextBox 13">
            <a:extLst>
              <a:ext uri="{FF2B5EF4-FFF2-40B4-BE49-F238E27FC236}">
                <a16:creationId xmlns:a16="http://schemas.microsoft.com/office/drawing/2014/main" id="{7A983F8B-7B26-4577-BCE6-5BAC079EFF94}"/>
              </a:ext>
            </a:extLst>
          </p:cNvPr>
          <p:cNvSpPr txBox="1"/>
          <p:nvPr/>
        </p:nvSpPr>
        <p:spPr>
          <a:xfrm>
            <a:off x="740796" y="211231"/>
            <a:ext cx="8462197" cy="769441"/>
          </a:xfrm>
          <a:prstGeom prst="rect">
            <a:avLst/>
          </a:prstGeom>
          <a:noFill/>
        </p:spPr>
        <p:txBody>
          <a:bodyPr wrap="square" rtlCol="0">
            <a:spAutoFit/>
          </a:bodyPr>
          <a:lstStyle/>
          <a:p>
            <a:r>
              <a:rPr lang="en-US" sz="4400" dirty="0">
                <a:solidFill>
                  <a:schemeClr val="bg1"/>
                </a:solidFill>
                <a:latin typeface="Georgia (Headings)"/>
                <a:cs typeface="Arial" panose="020B0604020202020204" pitchFamily="34" charset="0"/>
              </a:rPr>
              <a:t>A&amp;F Programme Objectives</a:t>
            </a:r>
          </a:p>
        </p:txBody>
      </p:sp>
      <p:sp>
        <p:nvSpPr>
          <p:cNvPr id="15" name="TextBox 14">
            <a:extLst>
              <a:ext uri="{FF2B5EF4-FFF2-40B4-BE49-F238E27FC236}">
                <a16:creationId xmlns:a16="http://schemas.microsoft.com/office/drawing/2014/main" id="{DE007E2E-6771-4ACD-AAD7-E075CFB8C1C2}"/>
              </a:ext>
            </a:extLst>
          </p:cNvPr>
          <p:cNvSpPr txBox="1"/>
          <p:nvPr/>
        </p:nvSpPr>
        <p:spPr>
          <a:xfrm>
            <a:off x="401885" y="1191903"/>
            <a:ext cx="9582773" cy="4708981"/>
          </a:xfrm>
          <a:prstGeom prst="rect">
            <a:avLst/>
          </a:prstGeom>
          <a:noFill/>
        </p:spPr>
        <p:txBody>
          <a:bodyPr wrap="square" rtlCol="0">
            <a:spAutoFit/>
          </a:bodyPr>
          <a:lstStyle/>
          <a:p>
            <a:pPr marL="457200" indent="-457200">
              <a:buFont typeface="Arial" panose="020B0604020202020204" pitchFamily="34" charset="0"/>
              <a:buChar char="•"/>
            </a:pPr>
            <a:r>
              <a:rPr lang="en-US" sz="3000" dirty="0">
                <a:solidFill>
                  <a:schemeClr val="bg1"/>
                </a:solidFill>
                <a:latin typeface="Arial" panose="020B0604020202020204" pitchFamily="34" charset="0"/>
                <a:cs typeface="Arial" panose="020B0604020202020204" pitchFamily="34" charset="0"/>
              </a:rPr>
              <a:t>Provide strong theoretical grounding in accounting and finance, with practical application</a:t>
            </a:r>
          </a:p>
          <a:p>
            <a:pPr marL="457200" indent="-457200">
              <a:buFont typeface="Arial" panose="020B0604020202020204" pitchFamily="34" charset="0"/>
              <a:buChar char="•"/>
            </a:pPr>
            <a:endParaRPr lang="en-US" sz="1000" dirty="0">
              <a:solidFill>
                <a:schemeClr val="bg1"/>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3000" dirty="0">
                <a:solidFill>
                  <a:schemeClr val="bg1"/>
                </a:solidFill>
                <a:latin typeface="Arial" panose="020B0604020202020204" pitchFamily="34" charset="0"/>
                <a:cs typeface="Arial" panose="020B0604020202020204" pitchFamily="34" charset="0"/>
              </a:rPr>
              <a:t>Develop employability and transferable skills for careers in financial analysis, accounting, auditing, and investment management</a:t>
            </a:r>
          </a:p>
          <a:p>
            <a:pPr marL="457200" indent="-457200">
              <a:buFont typeface="Arial" panose="020B0604020202020204" pitchFamily="34" charset="0"/>
              <a:buChar char="•"/>
            </a:pPr>
            <a:endParaRPr lang="en-US" sz="1000" dirty="0">
              <a:solidFill>
                <a:schemeClr val="bg1"/>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3000" dirty="0">
                <a:solidFill>
                  <a:schemeClr val="bg1"/>
                </a:solidFill>
                <a:latin typeface="Arial" panose="020B0604020202020204" pitchFamily="34" charset="0"/>
                <a:cs typeface="Arial" panose="020B0604020202020204" pitchFamily="34" charset="0"/>
              </a:rPr>
              <a:t>Foster critical thinking on ethical and social impacts of financial decisions</a:t>
            </a:r>
          </a:p>
          <a:p>
            <a:pPr marL="457200" indent="-457200">
              <a:buFont typeface="Arial" panose="020B0604020202020204" pitchFamily="34" charset="0"/>
              <a:buChar char="•"/>
            </a:pPr>
            <a:endParaRPr lang="en-US" sz="1000" dirty="0">
              <a:solidFill>
                <a:schemeClr val="bg1"/>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3000" dirty="0">
                <a:solidFill>
                  <a:schemeClr val="bg1"/>
                </a:solidFill>
                <a:latin typeface="Arial" panose="020B0604020202020204" pitchFamily="34" charset="0"/>
                <a:cs typeface="Arial" panose="020B0604020202020204" pitchFamily="34" charset="0"/>
              </a:rPr>
              <a:t>Support academic and personal growth for career readiness and lifelong learning </a:t>
            </a:r>
          </a:p>
        </p:txBody>
      </p:sp>
      <p:pic>
        <p:nvPicPr>
          <p:cNvPr id="16" name="Layer_1" descr="preencoded.png">
            <a:extLst>
              <a:ext uri="{FF2B5EF4-FFF2-40B4-BE49-F238E27FC236}">
                <a16:creationId xmlns:a16="http://schemas.microsoft.com/office/drawing/2014/main" id="{84348CAC-3A26-4B56-9FC9-898162CA4B26}"/>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7670800" y="5822827"/>
            <a:ext cx="2486081" cy="707625"/>
          </a:xfrm>
          <a:prstGeom prst="rect">
            <a:avLst/>
          </a:prstGeom>
        </p:spPr>
      </p:pic>
      <p:pic>
        <p:nvPicPr>
          <p:cNvPr id="17" name="Picture 16" descr="A logo with white text&#10;&#10;AI-generated content may be incorrect.">
            <a:extLst>
              <a:ext uri="{FF2B5EF4-FFF2-40B4-BE49-F238E27FC236}">
                <a16:creationId xmlns:a16="http://schemas.microsoft.com/office/drawing/2014/main" id="{AEA77439-A8F8-4261-B7ED-358E9E88343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08145" y="5342998"/>
            <a:ext cx="1463856" cy="1463856"/>
          </a:xfrm>
          <a:prstGeom prst="rect">
            <a:avLst/>
          </a:prstGeom>
        </p:spPr>
      </p:pic>
    </p:spTree>
    <p:extLst>
      <p:ext uri="{BB962C8B-B14F-4D97-AF65-F5344CB8AC3E}">
        <p14:creationId xmlns:p14="http://schemas.microsoft.com/office/powerpoint/2010/main" val="37326209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ctangle 443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0"/>
            <a:ext cx="12192000" cy="6915150"/>
          </a:xfrm>
          <a:prstGeom prst="rect">
            <a:avLst/>
          </a:prstGeom>
        </p:spPr>
      </p:pic>
      <p:pic>
        <p:nvPicPr>
          <p:cNvPr id="3" name="Group 1070165620"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670800" y="0"/>
            <a:ext cx="4521200" cy="4845050"/>
          </a:xfrm>
          <a:prstGeom prst="rect">
            <a:avLst/>
          </a:prstGeom>
        </p:spPr>
      </p:pic>
      <p:pic>
        <p:nvPicPr>
          <p:cNvPr id="8" name="Rectangle 4434" descr="preencoded.png"/>
          <p:cNvPicPr>
            <a:picLocks noChangeAspect="1"/>
          </p:cNvPicPr>
          <p:nvPr/>
        </p:nvPicPr>
        <p:blipFill>
          <a:blip r:embed="rId7"/>
          <a:srcRect/>
          <a:stretch/>
        </p:blipFill>
        <p:spPr>
          <a:xfrm>
            <a:off x="0" y="4845050"/>
            <a:ext cx="12192000" cy="2070100"/>
          </a:xfrm>
          <a:prstGeom prst="rect">
            <a:avLst/>
          </a:prstGeom>
        </p:spPr>
      </p:pic>
      <p:sp>
        <p:nvSpPr>
          <p:cNvPr id="14" name="TextBox 13">
            <a:extLst>
              <a:ext uri="{FF2B5EF4-FFF2-40B4-BE49-F238E27FC236}">
                <a16:creationId xmlns:a16="http://schemas.microsoft.com/office/drawing/2014/main" id="{7A983F8B-7B26-4577-BCE6-5BAC079EFF94}"/>
              </a:ext>
            </a:extLst>
          </p:cNvPr>
          <p:cNvSpPr txBox="1"/>
          <p:nvPr/>
        </p:nvSpPr>
        <p:spPr>
          <a:xfrm>
            <a:off x="451643" y="211231"/>
            <a:ext cx="8462197" cy="769441"/>
          </a:xfrm>
          <a:prstGeom prst="rect">
            <a:avLst/>
          </a:prstGeom>
          <a:noFill/>
        </p:spPr>
        <p:txBody>
          <a:bodyPr wrap="square" rtlCol="0">
            <a:spAutoFit/>
          </a:bodyPr>
          <a:lstStyle/>
          <a:p>
            <a:r>
              <a:rPr lang="en-US" sz="4400" dirty="0">
                <a:solidFill>
                  <a:schemeClr val="bg1"/>
                </a:solidFill>
                <a:latin typeface="Georgia (Headings)"/>
                <a:cs typeface="Arial" panose="020B0604020202020204" pitchFamily="34" charset="0"/>
              </a:rPr>
              <a:t>Core Knowledge and Skills</a:t>
            </a:r>
          </a:p>
        </p:txBody>
      </p:sp>
      <p:sp>
        <p:nvSpPr>
          <p:cNvPr id="15" name="TextBox 14">
            <a:extLst>
              <a:ext uri="{FF2B5EF4-FFF2-40B4-BE49-F238E27FC236}">
                <a16:creationId xmlns:a16="http://schemas.microsoft.com/office/drawing/2014/main" id="{DE007E2E-6771-4ACD-AAD7-E075CFB8C1C2}"/>
              </a:ext>
            </a:extLst>
          </p:cNvPr>
          <p:cNvSpPr txBox="1"/>
          <p:nvPr/>
        </p:nvSpPr>
        <p:spPr>
          <a:xfrm>
            <a:off x="340712" y="1127546"/>
            <a:ext cx="11388230" cy="2062103"/>
          </a:xfrm>
          <a:prstGeom prst="rect">
            <a:avLst/>
          </a:prstGeom>
          <a:noFill/>
        </p:spPr>
        <p:txBody>
          <a:bodyPr wrap="square" rtlCol="0">
            <a:spAutoFit/>
          </a:bodyPr>
          <a:lstStyle/>
          <a:p>
            <a:r>
              <a:rPr lang="en-US" sz="3200" u="sng" dirty="0">
                <a:solidFill>
                  <a:schemeClr val="bg1"/>
                </a:solidFill>
                <a:latin typeface="Arial" panose="020B0604020202020204" pitchFamily="34" charset="0"/>
                <a:cs typeface="Arial" panose="020B0604020202020204" pitchFamily="34" charset="0"/>
              </a:rPr>
              <a:t>Accounting Principles and Standards</a:t>
            </a:r>
            <a:r>
              <a:rPr lang="en-US" sz="3200" dirty="0">
                <a:solidFill>
                  <a:schemeClr val="bg1"/>
                </a:solidFill>
                <a:latin typeface="Arial" panose="020B0604020202020204" pitchFamily="34" charset="0"/>
                <a:cs typeface="Arial" panose="020B0604020202020204" pitchFamily="34" charset="0"/>
              </a:rPr>
              <a:t>:</a:t>
            </a:r>
          </a:p>
          <a:p>
            <a:pPr marL="457200" indent="-457200">
              <a:buFont typeface="Arial" panose="020B0604020202020204" pitchFamily="34" charset="0"/>
              <a:buChar char="•"/>
            </a:pPr>
            <a:r>
              <a:rPr lang="en-US" sz="3200" dirty="0">
                <a:solidFill>
                  <a:schemeClr val="bg1"/>
                </a:solidFill>
                <a:latin typeface="Arial" panose="020B0604020202020204" pitchFamily="34" charset="0"/>
                <a:cs typeface="Arial" panose="020B0604020202020204" pitchFamily="34" charset="0"/>
              </a:rPr>
              <a:t>Financial and Management accounting</a:t>
            </a:r>
          </a:p>
          <a:p>
            <a:pPr marL="457200" indent="-457200">
              <a:buFont typeface="Arial" panose="020B0604020202020204" pitchFamily="34" charset="0"/>
              <a:buChar char="•"/>
            </a:pPr>
            <a:r>
              <a:rPr lang="en-US" sz="3200" dirty="0">
                <a:solidFill>
                  <a:schemeClr val="bg1"/>
                </a:solidFill>
                <a:latin typeface="Arial" panose="020B0604020202020204" pitchFamily="34" charset="0"/>
                <a:cs typeface="Arial" panose="020B0604020202020204" pitchFamily="34" charset="0"/>
              </a:rPr>
              <a:t>IFRS (International Financial Reporting Standards)</a:t>
            </a:r>
          </a:p>
          <a:p>
            <a:pPr marL="457200" indent="-457200">
              <a:buFont typeface="Arial" panose="020B0604020202020204" pitchFamily="34" charset="0"/>
              <a:buChar char="•"/>
            </a:pPr>
            <a:r>
              <a:rPr lang="en-US" sz="3200" dirty="0">
                <a:solidFill>
                  <a:schemeClr val="bg1"/>
                </a:solidFill>
                <a:latin typeface="Arial" panose="020B0604020202020204" pitchFamily="34" charset="0"/>
                <a:cs typeface="Arial" panose="020B0604020202020204" pitchFamily="34" charset="0"/>
              </a:rPr>
              <a:t>Preparation and analysis of the financial statements </a:t>
            </a:r>
          </a:p>
        </p:txBody>
      </p:sp>
      <p:pic>
        <p:nvPicPr>
          <p:cNvPr id="16" name="Layer_1" descr="preencoded.png">
            <a:extLst>
              <a:ext uri="{FF2B5EF4-FFF2-40B4-BE49-F238E27FC236}">
                <a16:creationId xmlns:a16="http://schemas.microsoft.com/office/drawing/2014/main" id="{84348CAC-3A26-4B56-9FC9-898162CA4B26}"/>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7670800" y="5822827"/>
            <a:ext cx="2486081" cy="707625"/>
          </a:xfrm>
          <a:prstGeom prst="rect">
            <a:avLst/>
          </a:prstGeom>
        </p:spPr>
      </p:pic>
      <p:pic>
        <p:nvPicPr>
          <p:cNvPr id="17" name="Picture 16" descr="A logo with white text&#10;&#10;AI-generated content may be incorrect.">
            <a:extLst>
              <a:ext uri="{FF2B5EF4-FFF2-40B4-BE49-F238E27FC236}">
                <a16:creationId xmlns:a16="http://schemas.microsoft.com/office/drawing/2014/main" id="{AEA77439-A8F8-4261-B7ED-358E9E88343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08145" y="5342998"/>
            <a:ext cx="1463856" cy="1463856"/>
          </a:xfrm>
          <a:prstGeom prst="rect">
            <a:avLst/>
          </a:prstGeom>
        </p:spPr>
      </p:pic>
      <p:sp>
        <p:nvSpPr>
          <p:cNvPr id="9" name="TextBox 8">
            <a:extLst>
              <a:ext uri="{FF2B5EF4-FFF2-40B4-BE49-F238E27FC236}">
                <a16:creationId xmlns:a16="http://schemas.microsoft.com/office/drawing/2014/main" id="{CA350575-CFFF-4FDB-9AD1-4DE21853A336}"/>
              </a:ext>
            </a:extLst>
          </p:cNvPr>
          <p:cNvSpPr txBox="1"/>
          <p:nvPr/>
        </p:nvSpPr>
        <p:spPr>
          <a:xfrm>
            <a:off x="451643" y="3336523"/>
            <a:ext cx="11388230" cy="2062103"/>
          </a:xfrm>
          <a:prstGeom prst="rect">
            <a:avLst/>
          </a:prstGeom>
          <a:noFill/>
        </p:spPr>
        <p:txBody>
          <a:bodyPr wrap="square" rtlCol="0">
            <a:spAutoFit/>
          </a:bodyPr>
          <a:lstStyle/>
          <a:p>
            <a:r>
              <a:rPr lang="en-US" sz="3200" u="sng" dirty="0">
                <a:solidFill>
                  <a:schemeClr val="bg1"/>
                </a:solidFill>
                <a:latin typeface="Arial" panose="020B0604020202020204" pitchFamily="34" charset="0"/>
                <a:cs typeface="Arial" panose="020B0604020202020204" pitchFamily="34" charset="0"/>
              </a:rPr>
              <a:t>Finance Fundamentals</a:t>
            </a:r>
            <a:r>
              <a:rPr lang="en-US" sz="3200" dirty="0">
                <a:solidFill>
                  <a:schemeClr val="bg1"/>
                </a:solidFill>
                <a:latin typeface="Arial" panose="020B0604020202020204" pitchFamily="34" charset="0"/>
                <a:cs typeface="Arial" panose="020B0604020202020204" pitchFamily="34" charset="0"/>
              </a:rPr>
              <a:t>:</a:t>
            </a:r>
          </a:p>
          <a:p>
            <a:pPr marL="457200" indent="-457200">
              <a:buFont typeface="Arial" panose="020B0604020202020204" pitchFamily="34" charset="0"/>
              <a:buChar char="•"/>
            </a:pPr>
            <a:r>
              <a:rPr lang="en-US" sz="3200" dirty="0">
                <a:solidFill>
                  <a:schemeClr val="bg1"/>
                </a:solidFill>
                <a:latin typeface="Arial" panose="020B0604020202020204" pitchFamily="34" charset="0"/>
                <a:cs typeface="Arial" panose="020B0604020202020204" pitchFamily="34" charset="0"/>
              </a:rPr>
              <a:t>Corporate finance, capital structure, and security valuation</a:t>
            </a:r>
          </a:p>
          <a:p>
            <a:pPr marL="457200" indent="-457200">
              <a:buFont typeface="Arial" panose="020B0604020202020204" pitchFamily="34" charset="0"/>
              <a:buChar char="•"/>
            </a:pPr>
            <a:r>
              <a:rPr lang="en-US" sz="3200" dirty="0">
                <a:solidFill>
                  <a:schemeClr val="bg1"/>
                </a:solidFill>
                <a:latin typeface="Arial" panose="020B0604020202020204" pitchFamily="34" charset="0"/>
                <a:cs typeface="Arial" panose="020B0604020202020204" pitchFamily="34" charset="0"/>
              </a:rPr>
              <a:t>Investment appraisal and portfolio management</a:t>
            </a:r>
          </a:p>
          <a:p>
            <a:pPr marL="457200" indent="-457200">
              <a:buFont typeface="Arial" panose="020B0604020202020204" pitchFamily="34" charset="0"/>
              <a:buChar char="•"/>
            </a:pPr>
            <a:r>
              <a:rPr lang="en-US" sz="3200" dirty="0">
                <a:solidFill>
                  <a:schemeClr val="bg1"/>
                </a:solidFill>
                <a:latin typeface="Arial" panose="020B0604020202020204" pitchFamily="34" charset="0"/>
                <a:cs typeface="Arial" panose="020B0604020202020204" pitchFamily="34" charset="0"/>
              </a:rPr>
              <a:t>Financial markets, institutions, and instruments</a:t>
            </a:r>
          </a:p>
        </p:txBody>
      </p:sp>
    </p:spTree>
    <p:extLst>
      <p:ext uri="{BB962C8B-B14F-4D97-AF65-F5344CB8AC3E}">
        <p14:creationId xmlns:p14="http://schemas.microsoft.com/office/powerpoint/2010/main" val="5218161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ctangle 443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0"/>
            <a:ext cx="12192000" cy="6915150"/>
          </a:xfrm>
          <a:prstGeom prst="rect">
            <a:avLst/>
          </a:prstGeom>
        </p:spPr>
      </p:pic>
      <p:pic>
        <p:nvPicPr>
          <p:cNvPr id="3" name="Group 1070165620"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670800" y="0"/>
            <a:ext cx="4521200" cy="4845050"/>
          </a:xfrm>
          <a:prstGeom prst="rect">
            <a:avLst/>
          </a:prstGeom>
        </p:spPr>
      </p:pic>
      <p:pic>
        <p:nvPicPr>
          <p:cNvPr id="8" name="Rectangle 4434" descr="preencoded.png"/>
          <p:cNvPicPr>
            <a:picLocks noChangeAspect="1"/>
          </p:cNvPicPr>
          <p:nvPr/>
        </p:nvPicPr>
        <p:blipFill>
          <a:blip r:embed="rId7"/>
          <a:srcRect/>
          <a:stretch/>
        </p:blipFill>
        <p:spPr>
          <a:xfrm>
            <a:off x="0" y="4845050"/>
            <a:ext cx="12192000" cy="2070100"/>
          </a:xfrm>
          <a:prstGeom prst="rect">
            <a:avLst/>
          </a:prstGeom>
        </p:spPr>
      </p:pic>
      <p:sp>
        <p:nvSpPr>
          <p:cNvPr id="14" name="TextBox 13">
            <a:extLst>
              <a:ext uri="{FF2B5EF4-FFF2-40B4-BE49-F238E27FC236}">
                <a16:creationId xmlns:a16="http://schemas.microsoft.com/office/drawing/2014/main" id="{7A983F8B-7B26-4577-BCE6-5BAC079EFF94}"/>
              </a:ext>
            </a:extLst>
          </p:cNvPr>
          <p:cNvSpPr txBox="1"/>
          <p:nvPr/>
        </p:nvSpPr>
        <p:spPr>
          <a:xfrm>
            <a:off x="451643" y="211231"/>
            <a:ext cx="8462197" cy="769441"/>
          </a:xfrm>
          <a:prstGeom prst="rect">
            <a:avLst/>
          </a:prstGeom>
          <a:noFill/>
        </p:spPr>
        <p:txBody>
          <a:bodyPr wrap="square" rtlCol="0">
            <a:spAutoFit/>
          </a:bodyPr>
          <a:lstStyle/>
          <a:p>
            <a:r>
              <a:rPr lang="en-US" sz="4400" dirty="0">
                <a:solidFill>
                  <a:schemeClr val="bg1"/>
                </a:solidFill>
                <a:latin typeface="Georgia (Headings)"/>
                <a:cs typeface="Arial" panose="020B0604020202020204" pitchFamily="34" charset="0"/>
              </a:rPr>
              <a:t>Contextual Knowledge and Skills</a:t>
            </a:r>
          </a:p>
        </p:txBody>
      </p:sp>
      <p:sp>
        <p:nvSpPr>
          <p:cNvPr id="15" name="TextBox 14">
            <a:extLst>
              <a:ext uri="{FF2B5EF4-FFF2-40B4-BE49-F238E27FC236}">
                <a16:creationId xmlns:a16="http://schemas.microsoft.com/office/drawing/2014/main" id="{DE007E2E-6771-4ACD-AAD7-E075CFB8C1C2}"/>
              </a:ext>
            </a:extLst>
          </p:cNvPr>
          <p:cNvSpPr txBox="1"/>
          <p:nvPr/>
        </p:nvSpPr>
        <p:spPr>
          <a:xfrm>
            <a:off x="340712" y="1127546"/>
            <a:ext cx="11388230" cy="2062103"/>
          </a:xfrm>
          <a:prstGeom prst="rect">
            <a:avLst/>
          </a:prstGeom>
          <a:noFill/>
        </p:spPr>
        <p:txBody>
          <a:bodyPr wrap="square" rtlCol="0">
            <a:spAutoFit/>
          </a:bodyPr>
          <a:lstStyle/>
          <a:p>
            <a:r>
              <a:rPr lang="en-US" sz="3200" u="sng" dirty="0">
                <a:solidFill>
                  <a:schemeClr val="bg1"/>
                </a:solidFill>
                <a:latin typeface="Arial" panose="020B0604020202020204" pitchFamily="34" charset="0"/>
                <a:cs typeface="Arial" panose="020B0604020202020204" pitchFamily="34" charset="0"/>
              </a:rPr>
              <a:t>Regulatory &amp; Ethical Frameworks</a:t>
            </a:r>
            <a:r>
              <a:rPr lang="en-US" sz="3200" dirty="0">
                <a:solidFill>
                  <a:schemeClr val="bg1"/>
                </a:solidFill>
                <a:latin typeface="Arial" panose="020B0604020202020204" pitchFamily="34" charset="0"/>
                <a:cs typeface="Arial" panose="020B0604020202020204" pitchFamily="34" charset="0"/>
              </a:rPr>
              <a:t>:</a:t>
            </a:r>
          </a:p>
          <a:p>
            <a:pPr marL="457200" indent="-457200">
              <a:buFont typeface="Arial" panose="020B0604020202020204" pitchFamily="34" charset="0"/>
              <a:buChar char="•"/>
            </a:pPr>
            <a:r>
              <a:rPr lang="en-US" sz="3200" dirty="0">
                <a:solidFill>
                  <a:schemeClr val="bg1"/>
                </a:solidFill>
                <a:latin typeface="Arial" panose="020B0604020202020204" pitchFamily="34" charset="0"/>
                <a:cs typeface="Arial" panose="020B0604020202020204" pitchFamily="34" charset="0"/>
              </a:rPr>
              <a:t>Business law, tax regulations, and auditing standards</a:t>
            </a:r>
          </a:p>
          <a:p>
            <a:pPr marL="457200" indent="-457200">
              <a:buFont typeface="Arial" panose="020B0604020202020204" pitchFamily="34" charset="0"/>
              <a:buChar char="•"/>
            </a:pPr>
            <a:r>
              <a:rPr lang="en-US" sz="3200" dirty="0">
                <a:solidFill>
                  <a:schemeClr val="bg1"/>
                </a:solidFill>
                <a:latin typeface="Arial" panose="020B0604020202020204" pitchFamily="34" charset="0"/>
                <a:cs typeface="Arial" panose="020B0604020202020204" pitchFamily="34" charset="0"/>
              </a:rPr>
              <a:t>Ethical implications in financial decision-making</a:t>
            </a:r>
          </a:p>
          <a:p>
            <a:pPr marL="457200" indent="-457200">
              <a:buFont typeface="Arial" panose="020B0604020202020204" pitchFamily="34" charset="0"/>
              <a:buChar char="•"/>
            </a:pPr>
            <a:r>
              <a:rPr lang="en-US" sz="3200" dirty="0">
                <a:solidFill>
                  <a:schemeClr val="bg1"/>
                </a:solidFill>
                <a:latin typeface="Arial" panose="020B0604020202020204" pitchFamily="34" charset="0"/>
                <a:cs typeface="Arial" panose="020B0604020202020204" pitchFamily="34" charset="0"/>
              </a:rPr>
              <a:t>Corporate governance and compliance</a:t>
            </a:r>
          </a:p>
        </p:txBody>
      </p:sp>
      <p:pic>
        <p:nvPicPr>
          <p:cNvPr id="16" name="Layer_1" descr="preencoded.png">
            <a:extLst>
              <a:ext uri="{FF2B5EF4-FFF2-40B4-BE49-F238E27FC236}">
                <a16:creationId xmlns:a16="http://schemas.microsoft.com/office/drawing/2014/main" id="{84348CAC-3A26-4B56-9FC9-898162CA4B26}"/>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7670800" y="5822827"/>
            <a:ext cx="2486081" cy="707625"/>
          </a:xfrm>
          <a:prstGeom prst="rect">
            <a:avLst/>
          </a:prstGeom>
        </p:spPr>
      </p:pic>
      <p:pic>
        <p:nvPicPr>
          <p:cNvPr id="17" name="Picture 16" descr="A logo with white text&#10;&#10;AI-generated content may be incorrect.">
            <a:extLst>
              <a:ext uri="{FF2B5EF4-FFF2-40B4-BE49-F238E27FC236}">
                <a16:creationId xmlns:a16="http://schemas.microsoft.com/office/drawing/2014/main" id="{AEA77439-A8F8-4261-B7ED-358E9E88343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08145" y="5342998"/>
            <a:ext cx="1463856" cy="1463856"/>
          </a:xfrm>
          <a:prstGeom prst="rect">
            <a:avLst/>
          </a:prstGeom>
        </p:spPr>
      </p:pic>
      <p:sp>
        <p:nvSpPr>
          <p:cNvPr id="9" name="TextBox 8">
            <a:extLst>
              <a:ext uri="{FF2B5EF4-FFF2-40B4-BE49-F238E27FC236}">
                <a16:creationId xmlns:a16="http://schemas.microsoft.com/office/drawing/2014/main" id="{CA350575-CFFF-4FDB-9AD1-4DE21853A336}"/>
              </a:ext>
            </a:extLst>
          </p:cNvPr>
          <p:cNvSpPr txBox="1"/>
          <p:nvPr/>
        </p:nvSpPr>
        <p:spPr>
          <a:xfrm>
            <a:off x="451643" y="3336523"/>
            <a:ext cx="11388230" cy="2062103"/>
          </a:xfrm>
          <a:prstGeom prst="rect">
            <a:avLst/>
          </a:prstGeom>
          <a:noFill/>
        </p:spPr>
        <p:txBody>
          <a:bodyPr wrap="square" rtlCol="0">
            <a:spAutoFit/>
          </a:bodyPr>
          <a:lstStyle/>
          <a:p>
            <a:r>
              <a:rPr lang="en-US" sz="3200" u="sng" dirty="0">
                <a:solidFill>
                  <a:schemeClr val="bg1"/>
                </a:solidFill>
                <a:latin typeface="Arial" panose="020B0604020202020204" pitchFamily="34" charset="0"/>
                <a:cs typeface="Arial" panose="020B0604020202020204" pitchFamily="34" charset="0"/>
              </a:rPr>
              <a:t>Economics &amp; Business Context</a:t>
            </a:r>
            <a:r>
              <a:rPr lang="en-US" sz="3200" dirty="0">
                <a:solidFill>
                  <a:schemeClr val="bg1"/>
                </a:solidFill>
                <a:latin typeface="Arial" panose="020B0604020202020204" pitchFamily="34" charset="0"/>
                <a:cs typeface="Arial" panose="020B0604020202020204" pitchFamily="34" charset="0"/>
              </a:rPr>
              <a:t>:</a:t>
            </a:r>
          </a:p>
          <a:p>
            <a:pPr marL="457200" indent="-457200">
              <a:buFont typeface="Arial" panose="020B0604020202020204" pitchFamily="34" charset="0"/>
              <a:buChar char="•"/>
            </a:pPr>
            <a:r>
              <a:rPr lang="en-US" sz="3200" dirty="0">
                <a:solidFill>
                  <a:schemeClr val="bg1"/>
                </a:solidFill>
                <a:latin typeface="Arial" panose="020B0604020202020204" pitchFamily="34" charset="0"/>
                <a:cs typeface="Arial" panose="020B0604020202020204" pitchFamily="34" charset="0"/>
              </a:rPr>
              <a:t>Micro and macroeconomic principles</a:t>
            </a:r>
          </a:p>
          <a:p>
            <a:pPr marL="457200" indent="-457200">
              <a:buFont typeface="Arial" panose="020B0604020202020204" pitchFamily="34" charset="0"/>
              <a:buChar char="•"/>
            </a:pPr>
            <a:r>
              <a:rPr lang="en-US" sz="3200" dirty="0">
                <a:solidFill>
                  <a:schemeClr val="bg1"/>
                </a:solidFill>
                <a:latin typeface="Arial" panose="020B0604020202020204" pitchFamily="34" charset="0"/>
                <a:cs typeface="Arial" panose="020B0604020202020204" pitchFamily="34" charset="0"/>
              </a:rPr>
              <a:t>Global business environments and sustainability</a:t>
            </a:r>
          </a:p>
          <a:p>
            <a:pPr marL="457200" indent="-457200">
              <a:buFont typeface="Arial" panose="020B0604020202020204" pitchFamily="34" charset="0"/>
              <a:buChar char="•"/>
            </a:pPr>
            <a:r>
              <a:rPr lang="en-US" sz="3200" dirty="0">
                <a:solidFill>
                  <a:schemeClr val="bg1"/>
                </a:solidFill>
                <a:latin typeface="Arial" panose="020B0604020202020204" pitchFamily="34" charset="0"/>
                <a:cs typeface="Arial" panose="020B0604020202020204" pitchFamily="34" charset="0"/>
              </a:rPr>
              <a:t>Risk management and strategic decision-making</a:t>
            </a:r>
          </a:p>
        </p:txBody>
      </p:sp>
    </p:spTree>
    <p:extLst>
      <p:ext uri="{BB962C8B-B14F-4D97-AF65-F5344CB8AC3E}">
        <p14:creationId xmlns:p14="http://schemas.microsoft.com/office/powerpoint/2010/main" val="24929906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ctangle 443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0"/>
            <a:ext cx="12192000" cy="6915150"/>
          </a:xfrm>
          <a:prstGeom prst="rect">
            <a:avLst/>
          </a:prstGeom>
        </p:spPr>
      </p:pic>
      <p:pic>
        <p:nvPicPr>
          <p:cNvPr id="8" name="Rectangle 4434" descr="preencoded.png"/>
          <p:cNvPicPr>
            <a:picLocks noChangeAspect="1"/>
          </p:cNvPicPr>
          <p:nvPr/>
        </p:nvPicPr>
        <p:blipFill>
          <a:blip r:embed="rId5"/>
          <a:srcRect/>
          <a:stretch/>
        </p:blipFill>
        <p:spPr>
          <a:xfrm>
            <a:off x="0" y="4822119"/>
            <a:ext cx="12192000" cy="2070100"/>
          </a:xfrm>
          <a:prstGeom prst="rect">
            <a:avLst/>
          </a:prstGeom>
        </p:spPr>
      </p:pic>
      <p:sp>
        <p:nvSpPr>
          <p:cNvPr id="14" name="TextBox 13">
            <a:extLst>
              <a:ext uri="{FF2B5EF4-FFF2-40B4-BE49-F238E27FC236}">
                <a16:creationId xmlns:a16="http://schemas.microsoft.com/office/drawing/2014/main" id="{7A983F8B-7B26-4577-BCE6-5BAC079EFF94}"/>
              </a:ext>
            </a:extLst>
          </p:cNvPr>
          <p:cNvSpPr txBox="1"/>
          <p:nvPr/>
        </p:nvSpPr>
        <p:spPr>
          <a:xfrm>
            <a:off x="401125" y="-39642"/>
            <a:ext cx="8462197" cy="707886"/>
          </a:xfrm>
          <a:prstGeom prst="rect">
            <a:avLst/>
          </a:prstGeom>
          <a:noFill/>
        </p:spPr>
        <p:txBody>
          <a:bodyPr wrap="square" rtlCol="0">
            <a:spAutoFit/>
          </a:bodyPr>
          <a:lstStyle/>
          <a:p>
            <a:r>
              <a:rPr lang="en-US" sz="4000" dirty="0">
                <a:solidFill>
                  <a:schemeClr val="bg1"/>
                </a:solidFill>
                <a:latin typeface="Georgia (Headings)"/>
                <a:cs typeface="Arial" panose="020B0604020202020204" pitchFamily="34" charset="0"/>
              </a:rPr>
              <a:t>A&amp;F Programme Structure</a:t>
            </a:r>
          </a:p>
        </p:txBody>
      </p:sp>
      <p:pic>
        <p:nvPicPr>
          <p:cNvPr id="16" name="Layer_1" descr="preencoded.png">
            <a:extLst>
              <a:ext uri="{FF2B5EF4-FFF2-40B4-BE49-F238E27FC236}">
                <a16:creationId xmlns:a16="http://schemas.microsoft.com/office/drawing/2014/main" id="{84348CAC-3A26-4B56-9FC9-898162CA4B26}"/>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9395850" y="6224179"/>
            <a:ext cx="1759599" cy="500843"/>
          </a:xfrm>
          <a:prstGeom prst="rect">
            <a:avLst/>
          </a:prstGeom>
        </p:spPr>
      </p:pic>
      <p:pic>
        <p:nvPicPr>
          <p:cNvPr id="17" name="Picture 16" descr="A logo with white text&#10;&#10;AI-generated content may be incorrect.">
            <a:extLst>
              <a:ext uri="{FF2B5EF4-FFF2-40B4-BE49-F238E27FC236}">
                <a16:creationId xmlns:a16="http://schemas.microsoft.com/office/drawing/2014/main" id="{AEA77439-A8F8-4261-B7ED-358E9E88343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92114" y="6072354"/>
            <a:ext cx="763221" cy="763221"/>
          </a:xfrm>
          <a:prstGeom prst="rect">
            <a:avLst/>
          </a:prstGeom>
        </p:spPr>
      </p:pic>
      <p:graphicFrame>
        <p:nvGraphicFramePr>
          <p:cNvPr id="4" name="Table 4">
            <a:extLst>
              <a:ext uri="{FF2B5EF4-FFF2-40B4-BE49-F238E27FC236}">
                <a16:creationId xmlns:a16="http://schemas.microsoft.com/office/drawing/2014/main" id="{6889D667-7540-4BCA-8FF8-0774D369C1F0}"/>
              </a:ext>
            </a:extLst>
          </p:cNvPr>
          <p:cNvGraphicFramePr>
            <a:graphicFrameLocks noGrp="1"/>
          </p:cNvGraphicFramePr>
          <p:nvPr/>
        </p:nvGraphicFramePr>
        <p:xfrm>
          <a:off x="350264" y="722982"/>
          <a:ext cx="11157999" cy="5334000"/>
        </p:xfrm>
        <a:graphic>
          <a:graphicData uri="http://schemas.openxmlformats.org/drawingml/2006/table">
            <a:tbl>
              <a:tblPr firstRow="1" bandRow="1">
                <a:tableStyleId>{616DA210-FB5B-4158-B5E0-FEB733F419BA}</a:tableStyleId>
              </a:tblPr>
              <a:tblGrid>
                <a:gridCol w="5392069">
                  <a:extLst>
                    <a:ext uri="{9D8B030D-6E8A-4147-A177-3AD203B41FA5}">
                      <a16:colId xmlns:a16="http://schemas.microsoft.com/office/drawing/2014/main" val="1732655776"/>
                    </a:ext>
                  </a:extLst>
                </a:gridCol>
                <a:gridCol w="5765930">
                  <a:extLst>
                    <a:ext uri="{9D8B030D-6E8A-4147-A177-3AD203B41FA5}">
                      <a16:colId xmlns:a16="http://schemas.microsoft.com/office/drawing/2014/main" val="503441541"/>
                    </a:ext>
                  </a:extLst>
                </a:gridCol>
              </a:tblGrid>
              <a:tr h="370840">
                <a:tc>
                  <a:txBody>
                    <a:bodyPr/>
                    <a:lstStyle/>
                    <a:p>
                      <a:pPr marL="0" marR="0" algn="ctr">
                        <a:spcBef>
                          <a:spcPts val="0"/>
                        </a:spcBef>
                        <a:spcAft>
                          <a:spcPts val="0"/>
                        </a:spcAft>
                      </a:pPr>
                      <a:r>
                        <a:rPr lang="en-GB" sz="2800" dirty="0">
                          <a:solidFill>
                            <a:schemeClr val="bg1"/>
                          </a:solidFill>
                          <a:effectLst/>
                          <a:latin typeface="Arial" panose="020B0604020202020204" pitchFamily="34" charset="0"/>
                          <a:cs typeface="Arial" panose="020B0604020202020204" pitchFamily="34" charset="0"/>
                        </a:rPr>
                        <a:t>Year 1 (Semester 1)</a:t>
                      </a:r>
                      <a:endParaRPr lang="en-US" sz="2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chemeClr val="bg1"/>
                          </a:solidFill>
                          <a:effectLst/>
                          <a:latin typeface="Arial" panose="020B0604020202020204" pitchFamily="34" charset="0"/>
                          <a:cs typeface="Arial" panose="020B0604020202020204" pitchFamily="34" charset="0"/>
                        </a:rPr>
                        <a:t>Year 2 (Semester 1)</a:t>
                      </a:r>
                      <a:endParaRPr lang="en-US" sz="2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60106737"/>
                  </a:ext>
                </a:extLst>
              </a:tr>
              <a:tr h="370840">
                <a:tc>
                  <a:txBody>
                    <a:bodyPr/>
                    <a:lstStyle/>
                    <a:p>
                      <a:r>
                        <a:rPr lang="en-US" sz="2600" dirty="0">
                          <a:solidFill>
                            <a:schemeClr val="bg1"/>
                          </a:solidFill>
                          <a:latin typeface="Arial" panose="020B0604020202020204" pitchFamily="34" charset="0"/>
                          <a:cs typeface="Arial" panose="020B0604020202020204" pitchFamily="34" charset="0"/>
                        </a:rPr>
                        <a:t>Principles of Microeconomics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600" dirty="0">
                          <a:solidFill>
                            <a:srgbClr val="FF0000"/>
                          </a:solidFill>
                          <a:latin typeface="Arial" panose="020B0604020202020204" pitchFamily="34" charset="0"/>
                          <a:cs typeface="Arial" panose="020B0604020202020204" pitchFamily="34" charset="0"/>
                        </a:rPr>
                        <a:t>Corporate and Business Law (LW)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99864444"/>
                  </a:ext>
                </a:extLst>
              </a:tr>
              <a:tr h="370840">
                <a:tc>
                  <a:txBody>
                    <a:bodyPr/>
                    <a:lstStyle/>
                    <a:p>
                      <a:r>
                        <a:rPr lang="en-US" sz="2600" dirty="0">
                          <a:solidFill>
                            <a:schemeClr val="bg1"/>
                          </a:solidFill>
                          <a:latin typeface="Arial" panose="020B0604020202020204" pitchFamily="34" charset="0"/>
                          <a:cs typeface="Arial" panose="020B0604020202020204" pitchFamily="34" charset="0"/>
                        </a:rPr>
                        <a:t>Introduction to Accounting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600" dirty="0">
                          <a:solidFill>
                            <a:schemeClr val="bg1"/>
                          </a:solidFill>
                          <a:latin typeface="Arial" panose="020B0604020202020204" pitchFamily="34" charset="0"/>
                          <a:cs typeface="Arial" panose="020B0604020202020204" pitchFamily="34" charset="0"/>
                        </a:rPr>
                        <a:t>Business Communication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1438791"/>
                  </a:ext>
                </a:extLst>
              </a:tr>
              <a:tr h="370840">
                <a:tc>
                  <a:txBody>
                    <a:bodyPr/>
                    <a:lstStyle/>
                    <a:p>
                      <a:r>
                        <a:rPr lang="en-US" sz="2600" dirty="0">
                          <a:solidFill>
                            <a:schemeClr val="bg1"/>
                          </a:solidFill>
                          <a:latin typeface="Arial" panose="020B0604020202020204" pitchFamily="34" charset="0"/>
                          <a:cs typeface="Arial" panose="020B0604020202020204" pitchFamily="34" charset="0"/>
                        </a:rPr>
                        <a:t>Introduction to Finance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600" dirty="0">
                          <a:solidFill>
                            <a:srgbClr val="FF0000"/>
                          </a:solidFill>
                          <a:latin typeface="Arial" panose="020B0604020202020204" pitchFamily="34" charset="0"/>
                          <a:cs typeface="Arial" panose="020B0604020202020204" pitchFamily="34" charset="0"/>
                        </a:rPr>
                        <a:t>Management Accounting (MA)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8475030"/>
                  </a:ext>
                </a:extLst>
              </a:tr>
              <a:tr h="370840">
                <a:tc>
                  <a:txBody>
                    <a:bodyPr/>
                    <a:lstStyle/>
                    <a:p>
                      <a:r>
                        <a:rPr lang="en-US" sz="2600" dirty="0">
                          <a:solidFill>
                            <a:schemeClr val="bg1"/>
                          </a:solidFill>
                          <a:latin typeface="Arial" panose="020B0604020202020204" pitchFamily="34" charset="0"/>
                          <a:cs typeface="Arial" panose="020B0604020202020204" pitchFamily="34" charset="0"/>
                        </a:rPr>
                        <a:t>Elective (General Education)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600" dirty="0">
                          <a:solidFill>
                            <a:schemeClr val="bg1"/>
                          </a:solidFill>
                          <a:latin typeface="Arial" panose="020B0604020202020204" pitchFamily="34" charset="0"/>
                          <a:cs typeface="Arial" panose="020B0604020202020204" pitchFamily="34" charset="0"/>
                        </a:rPr>
                        <a:t>Business Information Systems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44337014"/>
                  </a:ext>
                </a:extLst>
              </a:tr>
              <a:tr h="370840">
                <a:tc>
                  <a:txBody>
                    <a:bodyPr/>
                    <a:lstStyle/>
                    <a:p>
                      <a:pPr marL="0" marR="0" algn="ctr">
                        <a:spcBef>
                          <a:spcPts val="0"/>
                        </a:spcBef>
                        <a:spcAft>
                          <a:spcPts val="0"/>
                        </a:spcAft>
                      </a:pPr>
                      <a:r>
                        <a:rPr lang="en-GB" sz="2800" b="1" dirty="0">
                          <a:solidFill>
                            <a:schemeClr val="bg1"/>
                          </a:solidFill>
                          <a:effectLst/>
                          <a:latin typeface="Arial" panose="020B0604020202020204" pitchFamily="34" charset="0"/>
                          <a:cs typeface="Arial" panose="020B0604020202020204" pitchFamily="34" charset="0"/>
                        </a:rPr>
                        <a:t>Year 1 (Semester 2)</a:t>
                      </a:r>
                      <a:endParaRPr lang="en-US" sz="2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chemeClr val="bg1"/>
                          </a:solidFill>
                          <a:effectLst/>
                          <a:latin typeface="Arial" panose="020B0604020202020204" pitchFamily="34" charset="0"/>
                          <a:cs typeface="Arial" panose="020B0604020202020204" pitchFamily="34" charset="0"/>
                        </a:rPr>
                        <a:t>Year 2 (Semester 2)</a:t>
                      </a:r>
                      <a:endParaRPr lang="en-US" sz="2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065417453"/>
                  </a:ext>
                </a:extLst>
              </a:tr>
              <a:tr h="370840">
                <a:tc>
                  <a:txBody>
                    <a:bodyPr/>
                    <a:lstStyle/>
                    <a:p>
                      <a:r>
                        <a:rPr lang="en-US" sz="2600" dirty="0">
                          <a:solidFill>
                            <a:schemeClr val="bg1"/>
                          </a:solidFill>
                          <a:latin typeface="Arial" panose="020B0604020202020204" pitchFamily="34" charset="0"/>
                          <a:cs typeface="Arial" panose="020B0604020202020204" pitchFamily="34" charset="0"/>
                        </a:rPr>
                        <a:t>Principles of Macroeconomics</a:t>
                      </a:r>
                    </a:p>
                  </a:txBody>
                  <a:tcPr/>
                </a:tc>
                <a:tc>
                  <a:txBody>
                    <a:bodyPr/>
                    <a:lstStyle/>
                    <a:p>
                      <a:r>
                        <a:rPr lang="en-US" sz="2600" dirty="0">
                          <a:solidFill>
                            <a:srgbClr val="FF0000"/>
                          </a:solidFill>
                          <a:latin typeface="Arial" panose="020B0604020202020204" pitchFamily="34" charset="0"/>
                          <a:cs typeface="Arial" panose="020B0604020202020204" pitchFamily="34" charset="0"/>
                        </a:rPr>
                        <a:t>Financial Reporting (FR) </a:t>
                      </a:r>
                    </a:p>
                  </a:txBody>
                  <a:tcPr/>
                </a:tc>
                <a:extLst>
                  <a:ext uri="{0D108BD9-81ED-4DB2-BD59-A6C34878D82A}">
                    <a16:rowId xmlns:a16="http://schemas.microsoft.com/office/drawing/2014/main" val="411244580"/>
                  </a:ext>
                </a:extLst>
              </a:tr>
              <a:tr h="370840">
                <a:tc>
                  <a:txBody>
                    <a:bodyPr/>
                    <a:lstStyle/>
                    <a:p>
                      <a:r>
                        <a:rPr lang="en-US" sz="2600" dirty="0">
                          <a:solidFill>
                            <a:srgbClr val="FF0000"/>
                          </a:solidFill>
                          <a:latin typeface="Arial" panose="020B0604020202020204" pitchFamily="34" charset="0"/>
                          <a:cs typeface="Arial" panose="020B0604020202020204" pitchFamily="34" charset="0"/>
                        </a:rPr>
                        <a:t>Business and Technology (BA)</a:t>
                      </a:r>
                    </a:p>
                  </a:txBody>
                  <a:tcPr/>
                </a:tc>
                <a:tc>
                  <a:txBody>
                    <a:bodyPr/>
                    <a:lstStyle/>
                    <a:p>
                      <a:r>
                        <a:rPr lang="en-US" sz="2600" dirty="0">
                          <a:solidFill>
                            <a:srgbClr val="FF0000"/>
                          </a:solidFill>
                          <a:latin typeface="Arial" panose="020B0604020202020204" pitchFamily="34" charset="0"/>
                          <a:cs typeface="Arial" panose="020B0604020202020204" pitchFamily="34" charset="0"/>
                        </a:rPr>
                        <a:t>Financial Management (FM)</a:t>
                      </a:r>
                    </a:p>
                  </a:txBody>
                  <a:tcPr/>
                </a:tc>
                <a:extLst>
                  <a:ext uri="{0D108BD9-81ED-4DB2-BD59-A6C34878D82A}">
                    <a16:rowId xmlns:a16="http://schemas.microsoft.com/office/drawing/2014/main" val="1457663667"/>
                  </a:ext>
                </a:extLst>
              </a:tr>
              <a:tr h="370840">
                <a:tc>
                  <a:txBody>
                    <a:bodyPr/>
                    <a:lstStyle/>
                    <a:p>
                      <a:r>
                        <a:rPr lang="en-US" sz="2600" dirty="0">
                          <a:solidFill>
                            <a:srgbClr val="FF0000"/>
                          </a:solidFill>
                          <a:latin typeface="Arial" panose="020B0604020202020204" pitchFamily="34" charset="0"/>
                          <a:cs typeface="Arial" panose="020B0604020202020204" pitchFamily="34" charset="0"/>
                        </a:rPr>
                        <a:t>Financial Accounting (FA)</a:t>
                      </a:r>
                    </a:p>
                  </a:txBody>
                  <a:tcPr/>
                </a:tc>
                <a:tc>
                  <a:txBody>
                    <a:bodyPr/>
                    <a:lstStyle/>
                    <a:p>
                      <a:r>
                        <a:rPr lang="en-US" sz="2600" dirty="0">
                          <a:solidFill>
                            <a:schemeClr val="bg1"/>
                          </a:solidFill>
                          <a:latin typeface="Arial" panose="020B0604020202020204" pitchFamily="34" charset="0"/>
                          <a:cs typeface="Arial" panose="020B0604020202020204" pitchFamily="34" charset="0"/>
                        </a:rPr>
                        <a:t>Elective (from other programmes)</a:t>
                      </a:r>
                    </a:p>
                  </a:txBody>
                  <a:tcPr/>
                </a:tc>
                <a:extLst>
                  <a:ext uri="{0D108BD9-81ED-4DB2-BD59-A6C34878D82A}">
                    <a16:rowId xmlns:a16="http://schemas.microsoft.com/office/drawing/2014/main" val="987870500"/>
                  </a:ext>
                </a:extLst>
              </a:tr>
              <a:tr h="370840">
                <a:tc>
                  <a:txBody>
                    <a:bodyPr/>
                    <a:lstStyle/>
                    <a:p>
                      <a:r>
                        <a:rPr lang="en-US" sz="2600" dirty="0">
                          <a:solidFill>
                            <a:schemeClr val="bg1"/>
                          </a:solidFill>
                          <a:latin typeface="Arial" panose="020B0604020202020204" pitchFamily="34" charset="0"/>
                          <a:cs typeface="Arial" panose="020B0604020202020204" pitchFamily="34" charset="0"/>
                        </a:rPr>
                        <a:t>Introduction to Financial Markets and Institutions</a:t>
                      </a:r>
                    </a:p>
                  </a:txBody>
                  <a:tcPr/>
                </a:tc>
                <a:tc>
                  <a:txBody>
                    <a:bodyPr/>
                    <a:lstStyle/>
                    <a:p>
                      <a:r>
                        <a:rPr lang="en-US" sz="2600" dirty="0">
                          <a:solidFill>
                            <a:schemeClr val="bg1"/>
                          </a:solidFill>
                          <a:latin typeface="Arial" panose="020B0604020202020204" pitchFamily="34" charset="0"/>
                          <a:cs typeface="Arial" panose="020B0604020202020204" pitchFamily="34" charset="0"/>
                        </a:rPr>
                        <a:t>Business Ethics and Professional Standards</a:t>
                      </a:r>
                    </a:p>
                  </a:txBody>
                  <a:tcPr/>
                </a:tc>
                <a:extLst>
                  <a:ext uri="{0D108BD9-81ED-4DB2-BD59-A6C34878D82A}">
                    <a16:rowId xmlns:a16="http://schemas.microsoft.com/office/drawing/2014/main" val="1793985158"/>
                  </a:ext>
                </a:extLst>
              </a:tr>
            </a:tbl>
          </a:graphicData>
        </a:graphic>
      </p:graphicFrame>
      <p:pic>
        <p:nvPicPr>
          <p:cNvPr id="12" name="Picture 11" descr="A logo with white text&#10;&#10;AI-generated content may be incorrect.">
            <a:extLst>
              <a:ext uri="{FF2B5EF4-FFF2-40B4-BE49-F238E27FC236}">
                <a16:creationId xmlns:a16="http://schemas.microsoft.com/office/drawing/2014/main" id="{4D73A5F1-4761-47F0-B24C-AB36C6D48651}"/>
              </a:ext>
            </a:extLst>
          </p:cNvPr>
          <p:cNvPicPr>
            <a:picLocks noChangeAspect="1"/>
          </p:cNvPicPr>
          <p:nvPr/>
        </p:nvPicPr>
        <p:blipFill rotWithShape="1">
          <a:blip r:embed="rId8">
            <a:extLst>
              <a:ext uri="{28A0092B-C50C-407E-A947-70E740481C1C}">
                <a14:useLocalDpi xmlns:a14="http://schemas.microsoft.com/office/drawing/2010/main" val="0"/>
              </a:ext>
            </a:extLst>
          </a:blip>
          <a:srcRect l="26425" t="27034" r="27346" b="28138"/>
          <a:stretch/>
        </p:blipFill>
        <p:spPr>
          <a:xfrm>
            <a:off x="5210699" y="4210046"/>
            <a:ext cx="478973" cy="464458"/>
          </a:xfrm>
          <a:prstGeom prst="rect">
            <a:avLst/>
          </a:prstGeom>
        </p:spPr>
      </p:pic>
      <p:pic>
        <p:nvPicPr>
          <p:cNvPr id="13" name="Picture 12" descr="A logo with white text&#10;&#10;AI-generated content may be incorrect.">
            <a:extLst>
              <a:ext uri="{FF2B5EF4-FFF2-40B4-BE49-F238E27FC236}">
                <a16:creationId xmlns:a16="http://schemas.microsoft.com/office/drawing/2014/main" id="{2B5528E9-8D3E-4AD6-BDE9-CD8EB600C112}"/>
              </a:ext>
            </a:extLst>
          </p:cNvPr>
          <p:cNvPicPr>
            <a:picLocks noChangeAspect="1"/>
          </p:cNvPicPr>
          <p:nvPr/>
        </p:nvPicPr>
        <p:blipFill rotWithShape="1">
          <a:blip r:embed="rId8">
            <a:extLst>
              <a:ext uri="{28A0092B-C50C-407E-A947-70E740481C1C}">
                <a14:useLocalDpi xmlns:a14="http://schemas.microsoft.com/office/drawing/2010/main" val="0"/>
              </a:ext>
            </a:extLst>
          </a:blip>
          <a:srcRect l="26425" t="27034" r="27346" b="28138"/>
          <a:stretch/>
        </p:blipFill>
        <p:spPr>
          <a:xfrm>
            <a:off x="5210699" y="4717844"/>
            <a:ext cx="478973" cy="464458"/>
          </a:xfrm>
          <a:prstGeom prst="rect">
            <a:avLst/>
          </a:prstGeom>
        </p:spPr>
      </p:pic>
      <p:pic>
        <p:nvPicPr>
          <p:cNvPr id="18" name="Picture 17" descr="A logo with white text&#10;&#10;AI-generated content may be incorrect.">
            <a:extLst>
              <a:ext uri="{FF2B5EF4-FFF2-40B4-BE49-F238E27FC236}">
                <a16:creationId xmlns:a16="http://schemas.microsoft.com/office/drawing/2014/main" id="{F437D46D-0CA2-4103-9A9A-FAD26210EF0F}"/>
              </a:ext>
            </a:extLst>
          </p:cNvPr>
          <p:cNvPicPr>
            <a:picLocks noChangeAspect="1"/>
          </p:cNvPicPr>
          <p:nvPr/>
        </p:nvPicPr>
        <p:blipFill rotWithShape="1">
          <a:blip r:embed="rId8">
            <a:extLst>
              <a:ext uri="{28A0092B-C50C-407E-A947-70E740481C1C}">
                <a14:useLocalDpi xmlns:a14="http://schemas.microsoft.com/office/drawing/2010/main" val="0"/>
              </a:ext>
            </a:extLst>
          </a:blip>
          <a:srcRect l="26425" t="27034" r="27346" b="28138"/>
          <a:stretch/>
        </p:blipFill>
        <p:spPr>
          <a:xfrm>
            <a:off x="10939359" y="1227891"/>
            <a:ext cx="478973" cy="464458"/>
          </a:xfrm>
          <a:prstGeom prst="rect">
            <a:avLst/>
          </a:prstGeom>
        </p:spPr>
      </p:pic>
      <p:pic>
        <p:nvPicPr>
          <p:cNvPr id="19" name="Picture 18" descr="A logo with white text&#10;&#10;AI-generated content may be incorrect.">
            <a:extLst>
              <a:ext uri="{FF2B5EF4-FFF2-40B4-BE49-F238E27FC236}">
                <a16:creationId xmlns:a16="http://schemas.microsoft.com/office/drawing/2014/main" id="{8A87CEB8-0297-47FB-882F-76F2B753BF5A}"/>
              </a:ext>
            </a:extLst>
          </p:cNvPr>
          <p:cNvPicPr>
            <a:picLocks noChangeAspect="1"/>
          </p:cNvPicPr>
          <p:nvPr/>
        </p:nvPicPr>
        <p:blipFill rotWithShape="1">
          <a:blip r:embed="rId8">
            <a:extLst>
              <a:ext uri="{28A0092B-C50C-407E-A947-70E740481C1C}">
                <a14:useLocalDpi xmlns:a14="http://schemas.microsoft.com/office/drawing/2010/main" val="0"/>
              </a:ext>
            </a:extLst>
          </a:blip>
          <a:srcRect l="26425" t="27034" r="27346" b="28138"/>
          <a:stretch/>
        </p:blipFill>
        <p:spPr>
          <a:xfrm>
            <a:off x="10939358" y="2222149"/>
            <a:ext cx="478973" cy="464458"/>
          </a:xfrm>
          <a:prstGeom prst="rect">
            <a:avLst/>
          </a:prstGeom>
        </p:spPr>
      </p:pic>
      <p:pic>
        <p:nvPicPr>
          <p:cNvPr id="20" name="Picture 19" descr="A logo with white text&#10;&#10;AI-generated content may be incorrect.">
            <a:extLst>
              <a:ext uri="{FF2B5EF4-FFF2-40B4-BE49-F238E27FC236}">
                <a16:creationId xmlns:a16="http://schemas.microsoft.com/office/drawing/2014/main" id="{8BBD9A50-4230-448C-AD0C-6F76F4BF9FF4}"/>
              </a:ext>
            </a:extLst>
          </p:cNvPr>
          <p:cNvPicPr>
            <a:picLocks noChangeAspect="1"/>
          </p:cNvPicPr>
          <p:nvPr/>
        </p:nvPicPr>
        <p:blipFill rotWithShape="1">
          <a:blip r:embed="rId8">
            <a:extLst>
              <a:ext uri="{28A0092B-C50C-407E-A947-70E740481C1C}">
                <a14:useLocalDpi xmlns:a14="http://schemas.microsoft.com/office/drawing/2010/main" val="0"/>
              </a:ext>
            </a:extLst>
          </a:blip>
          <a:srcRect l="26425" t="27034" r="27346" b="28138"/>
          <a:stretch/>
        </p:blipFill>
        <p:spPr>
          <a:xfrm>
            <a:off x="10939358" y="3721316"/>
            <a:ext cx="478973" cy="464458"/>
          </a:xfrm>
          <a:prstGeom prst="rect">
            <a:avLst/>
          </a:prstGeom>
        </p:spPr>
      </p:pic>
      <p:pic>
        <p:nvPicPr>
          <p:cNvPr id="21" name="Picture 20" descr="A logo with white text&#10;&#10;AI-generated content may be incorrect.">
            <a:extLst>
              <a:ext uri="{FF2B5EF4-FFF2-40B4-BE49-F238E27FC236}">
                <a16:creationId xmlns:a16="http://schemas.microsoft.com/office/drawing/2014/main" id="{E0B5CF4C-667F-4A01-94B7-B50982AEE97A}"/>
              </a:ext>
            </a:extLst>
          </p:cNvPr>
          <p:cNvPicPr>
            <a:picLocks noChangeAspect="1"/>
          </p:cNvPicPr>
          <p:nvPr/>
        </p:nvPicPr>
        <p:blipFill rotWithShape="1">
          <a:blip r:embed="rId8">
            <a:extLst>
              <a:ext uri="{28A0092B-C50C-407E-A947-70E740481C1C}">
                <a14:useLocalDpi xmlns:a14="http://schemas.microsoft.com/office/drawing/2010/main" val="0"/>
              </a:ext>
            </a:extLst>
          </a:blip>
          <a:srcRect l="26425" t="27034" r="27346" b="28138"/>
          <a:stretch/>
        </p:blipFill>
        <p:spPr>
          <a:xfrm>
            <a:off x="10939358" y="4229114"/>
            <a:ext cx="478973" cy="464458"/>
          </a:xfrm>
          <a:prstGeom prst="rect">
            <a:avLst/>
          </a:prstGeom>
        </p:spPr>
      </p:pic>
      <p:pic>
        <p:nvPicPr>
          <p:cNvPr id="23" name="Group 1070165620" descr="preencoded.png">
            <a:extLst>
              <a:ext uri="{FF2B5EF4-FFF2-40B4-BE49-F238E27FC236}">
                <a16:creationId xmlns:a16="http://schemas.microsoft.com/office/drawing/2014/main" id="{37E39BA7-0C42-41E9-B360-4780071EB1E5}"/>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7670800" y="0"/>
            <a:ext cx="4521200" cy="4845050"/>
          </a:xfrm>
          <a:prstGeom prst="rect">
            <a:avLst/>
          </a:prstGeom>
        </p:spPr>
      </p:pic>
    </p:spTree>
    <p:extLst>
      <p:ext uri="{BB962C8B-B14F-4D97-AF65-F5344CB8AC3E}">
        <p14:creationId xmlns:p14="http://schemas.microsoft.com/office/powerpoint/2010/main" val="28656280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ctangle 443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0"/>
            <a:ext cx="12192000" cy="6915150"/>
          </a:xfrm>
          <a:prstGeom prst="rect">
            <a:avLst/>
          </a:prstGeom>
        </p:spPr>
      </p:pic>
      <p:pic>
        <p:nvPicPr>
          <p:cNvPr id="8" name="Rectangle 4434" descr="preencoded.png"/>
          <p:cNvPicPr>
            <a:picLocks noChangeAspect="1"/>
          </p:cNvPicPr>
          <p:nvPr/>
        </p:nvPicPr>
        <p:blipFill>
          <a:blip r:embed="rId5"/>
          <a:srcRect/>
          <a:stretch/>
        </p:blipFill>
        <p:spPr>
          <a:xfrm>
            <a:off x="0" y="4845050"/>
            <a:ext cx="12192000" cy="2070100"/>
          </a:xfrm>
          <a:prstGeom prst="rect">
            <a:avLst/>
          </a:prstGeom>
        </p:spPr>
      </p:pic>
      <p:sp>
        <p:nvSpPr>
          <p:cNvPr id="14" name="TextBox 13">
            <a:extLst>
              <a:ext uri="{FF2B5EF4-FFF2-40B4-BE49-F238E27FC236}">
                <a16:creationId xmlns:a16="http://schemas.microsoft.com/office/drawing/2014/main" id="{7A983F8B-7B26-4577-BCE6-5BAC079EFF94}"/>
              </a:ext>
            </a:extLst>
          </p:cNvPr>
          <p:cNvSpPr txBox="1"/>
          <p:nvPr/>
        </p:nvSpPr>
        <p:spPr>
          <a:xfrm>
            <a:off x="401125" y="46783"/>
            <a:ext cx="8462197" cy="769441"/>
          </a:xfrm>
          <a:prstGeom prst="rect">
            <a:avLst/>
          </a:prstGeom>
          <a:noFill/>
        </p:spPr>
        <p:txBody>
          <a:bodyPr wrap="square" rtlCol="0">
            <a:spAutoFit/>
          </a:bodyPr>
          <a:lstStyle/>
          <a:p>
            <a:r>
              <a:rPr lang="en-US" sz="4400" dirty="0">
                <a:solidFill>
                  <a:schemeClr val="bg1"/>
                </a:solidFill>
                <a:latin typeface="Georgia (Headings)"/>
                <a:cs typeface="Arial" panose="020B0604020202020204" pitchFamily="34" charset="0"/>
              </a:rPr>
              <a:t>A&amp;F Programme Structure</a:t>
            </a:r>
          </a:p>
        </p:txBody>
      </p:sp>
      <p:pic>
        <p:nvPicPr>
          <p:cNvPr id="16" name="Layer_1" descr="preencoded.png">
            <a:extLst>
              <a:ext uri="{FF2B5EF4-FFF2-40B4-BE49-F238E27FC236}">
                <a16:creationId xmlns:a16="http://schemas.microsoft.com/office/drawing/2014/main" id="{84348CAC-3A26-4B56-9FC9-898162CA4B26}"/>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8995271" y="6026749"/>
            <a:ext cx="1759599" cy="500843"/>
          </a:xfrm>
          <a:prstGeom prst="rect">
            <a:avLst/>
          </a:prstGeom>
        </p:spPr>
      </p:pic>
      <p:pic>
        <p:nvPicPr>
          <p:cNvPr id="17" name="Picture 16" descr="A logo with white text&#10;&#10;AI-generated content may be incorrect.">
            <a:extLst>
              <a:ext uri="{FF2B5EF4-FFF2-40B4-BE49-F238E27FC236}">
                <a16:creationId xmlns:a16="http://schemas.microsoft.com/office/drawing/2014/main" id="{AEA77439-A8F8-4261-B7ED-358E9E88343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90218" y="5706955"/>
            <a:ext cx="1036088" cy="1036088"/>
          </a:xfrm>
          <a:prstGeom prst="rect">
            <a:avLst/>
          </a:prstGeom>
        </p:spPr>
      </p:pic>
      <p:graphicFrame>
        <p:nvGraphicFramePr>
          <p:cNvPr id="4" name="Table 4">
            <a:extLst>
              <a:ext uri="{FF2B5EF4-FFF2-40B4-BE49-F238E27FC236}">
                <a16:creationId xmlns:a16="http://schemas.microsoft.com/office/drawing/2014/main" id="{6889D667-7540-4BCA-8FF8-0774D369C1F0}"/>
              </a:ext>
            </a:extLst>
          </p:cNvPr>
          <p:cNvGraphicFramePr>
            <a:graphicFrameLocks noGrp="1"/>
          </p:cNvGraphicFramePr>
          <p:nvPr/>
        </p:nvGraphicFramePr>
        <p:xfrm>
          <a:off x="401125" y="1799141"/>
          <a:ext cx="11157999" cy="3261360"/>
        </p:xfrm>
        <a:graphic>
          <a:graphicData uri="http://schemas.openxmlformats.org/drawingml/2006/table">
            <a:tbl>
              <a:tblPr firstRow="1" bandRow="1">
                <a:tableStyleId>{616DA210-FB5B-4158-B5E0-FEB733F419BA}</a:tableStyleId>
              </a:tblPr>
              <a:tblGrid>
                <a:gridCol w="5392069">
                  <a:extLst>
                    <a:ext uri="{9D8B030D-6E8A-4147-A177-3AD203B41FA5}">
                      <a16:colId xmlns:a16="http://schemas.microsoft.com/office/drawing/2014/main" val="1732655776"/>
                    </a:ext>
                  </a:extLst>
                </a:gridCol>
                <a:gridCol w="5765930">
                  <a:extLst>
                    <a:ext uri="{9D8B030D-6E8A-4147-A177-3AD203B41FA5}">
                      <a16:colId xmlns:a16="http://schemas.microsoft.com/office/drawing/2014/main" val="503441541"/>
                    </a:ext>
                  </a:extLst>
                </a:gridCol>
              </a:tblGrid>
              <a:tr h="370840">
                <a:tc>
                  <a:txBody>
                    <a:bodyPr/>
                    <a:lstStyle/>
                    <a:p>
                      <a:pPr marL="0" marR="0" algn="ctr">
                        <a:spcBef>
                          <a:spcPts val="0"/>
                        </a:spcBef>
                        <a:spcAft>
                          <a:spcPts val="0"/>
                        </a:spcAft>
                      </a:pPr>
                      <a:r>
                        <a:rPr lang="en-GB" sz="2800" dirty="0">
                          <a:solidFill>
                            <a:schemeClr val="bg1"/>
                          </a:solidFill>
                          <a:effectLst/>
                          <a:latin typeface="Arial" panose="020B0604020202020204" pitchFamily="34" charset="0"/>
                          <a:cs typeface="Arial" panose="020B0604020202020204" pitchFamily="34" charset="0"/>
                        </a:rPr>
                        <a:t>Year 3 (Semester 1)</a:t>
                      </a:r>
                      <a:endParaRPr lang="en-US" sz="2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chemeClr val="bg1"/>
                          </a:solidFill>
                          <a:effectLst/>
                          <a:latin typeface="Arial" panose="020B0604020202020204" pitchFamily="34" charset="0"/>
                          <a:cs typeface="Arial" panose="020B0604020202020204" pitchFamily="34" charset="0"/>
                        </a:rPr>
                        <a:t>Year 3 (Semester 2)</a:t>
                      </a:r>
                      <a:endParaRPr lang="en-US" sz="2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60106737"/>
                  </a:ext>
                </a:extLst>
              </a:tr>
              <a:tr h="370840">
                <a:tc>
                  <a:txBody>
                    <a:bodyPr/>
                    <a:lstStyle/>
                    <a:p>
                      <a:r>
                        <a:rPr lang="en-US" sz="2600" dirty="0">
                          <a:solidFill>
                            <a:srgbClr val="FF0000"/>
                          </a:solidFill>
                          <a:latin typeface="Arial" panose="020B0604020202020204" pitchFamily="34" charset="0"/>
                          <a:cs typeface="Arial" panose="020B0604020202020204" pitchFamily="34" charset="0"/>
                        </a:rPr>
                        <a:t>Audit and Assurance (AA)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600" dirty="0">
                          <a:solidFill>
                            <a:srgbClr val="FF0000"/>
                          </a:solidFill>
                          <a:latin typeface="Arial" panose="020B0604020202020204" pitchFamily="34" charset="0"/>
                          <a:cs typeface="Arial" panose="020B0604020202020204" pitchFamily="34" charset="0"/>
                        </a:rPr>
                        <a:t>Strategic Management </a:t>
                      </a:r>
                    </a:p>
                    <a:p>
                      <a:r>
                        <a:rPr lang="en-US" sz="2600" dirty="0">
                          <a:solidFill>
                            <a:srgbClr val="FF0000"/>
                          </a:solidFill>
                          <a:latin typeface="Arial" panose="020B0604020202020204" pitchFamily="34" charset="0"/>
                          <a:cs typeface="Arial" panose="020B0604020202020204" pitchFamily="34" charset="0"/>
                        </a:rPr>
                        <a:t>Accounting (PM)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99864444"/>
                  </a:ext>
                </a:extLst>
              </a:tr>
              <a:tr h="370840">
                <a:tc>
                  <a:txBody>
                    <a:bodyPr/>
                    <a:lstStyle/>
                    <a:p>
                      <a:r>
                        <a:rPr lang="en-US" sz="2600" dirty="0">
                          <a:solidFill>
                            <a:srgbClr val="FF0000"/>
                          </a:solidFill>
                          <a:latin typeface="Arial" panose="020B0604020202020204" pitchFamily="34" charset="0"/>
                          <a:cs typeface="Arial" panose="020B0604020202020204" pitchFamily="34" charset="0"/>
                        </a:rPr>
                        <a:t>International Taxation (TX)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600" dirty="0">
                          <a:solidFill>
                            <a:schemeClr val="bg1"/>
                          </a:solidFill>
                          <a:latin typeface="Arial" panose="020B0604020202020204" pitchFamily="34" charset="0"/>
                          <a:cs typeface="Arial" panose="020B0604020202020204" pitchFamily="34" charset="0"/>
                        </a:rPr>
                        <a:t>Corporate Strategy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1438791"/>
                  </a:ext>
                </a:extLst>
              </a:tr>
              <a:tr h="370840">
                <a:tc>
                  <a:txBody>
                    <a:bodyPr/>
                    <a:lstStyle/>
                    <a:p>
                      <a:r>
                        <a:rPr lang="en-US" sz="2600" dirty="0">
                          <a:solidFill>
                            <a:schemeClr val="bg1"/>
                          </a:solidFill>
                          <a:latin typeface="Arial" panose="020B0604020202020204" pitchFamily="34" charset="0"/>
                          <a:cs typeface="Arial" panose="020B0604020202020204" pitchFamily="34" charset="0"/>
                        </a:rPr>
                        <a:t>Elective (from other programmes)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600" dirty="0">
                          <a:solidFill>
                            <a:schemeClr val="bg1"/>
                          </a:solidFill>
                          <a:latin typeface="Arial" panose="020B0604020202020204" pitchFamily="34" charset="0"/>
                          <a:cs typeface="Arial" panose="020B0604020202020204" pitchFamily="34" charset="0"/>
                        </a:rPr>
                        <a:t>Elective (from other programmes)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8475030"/>
                  </a:ext>
                </a:extLst>
              </a:tr>
              <a:tr h="370840">
                <a:tc gridSpan="2">
                  <a:txBody>
                    <a:bodyPr/>
                    <a:lstStyle/>
                    <a:p>
                      <a:r>
                        <a:rPr lang="en-US" sz="2600" dirty="0">
                          <a:solidFill>
                            <a:schemeClr val="bg1"/>
                          </a:solidFill>
                          <a:latin typeface="Arial" panose="020B0604020202020204" pitchFamily="34" charset="0"/>
                          <a:cs typeface="Arial" panose="020B0604020202020204" pitchFamily="34" charset="0"/>
                        </a:rPr>
                        <a:t>Capstone Project (Business Consultancy Project or Dissertation)                    </a:t>
                      </a:r>
                      <a:r>
                        <a:rPr lang="en-US" sz="2600" i="1" dirty="0">
                          <a:solidFill>
                            <a:schemeClr val="bg1"/>
                          </a:solidFill>
                          <a:latin typeface="Arial" panose="020B0604020202020204" pitchFamily="34" charset="0"/>
                          <a:cs typeface="Arial" panose="020B0604020202020204" pitchFamily="34" charset="0"/>
                        </a:rPr>
                        <a:t>Year Long</a:t>
                      </a:r>
                    </a:p>
                  </a:txBody>
                  <a:tcPr>
                    <a:lnT w="12700" cap="flat" cmpd="sng" algn="ctr">
                      <a:solidFill>
                        <a:schemeClr val="tx1"/>
                      </a:solidFill>
                      <a:prstDash val="solid"/>
                      <a:round/>
                      <a:headEnd type="none" w="med" len="med"/>
                      <a:tailEnd type="none" w="med" len="med"/>
                    </a:lnT>
                  </a:tcPr>
                </a:tc>
                <a:tc hMerge="1">
                  <a:txBody>
                    <a:bodyPr/>
                    <a:lstStyle/>
                    <a:p>
                      <a:endParaRPr lang="en-US" sz="2600" dirty="0">
                        <a:solidFill>
                          <a:schemeClr val="bg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793985158"/>
                  </a:ext>
                </a:extLst>
              </a:tr>
            </a:tbl>
          </a:graphicData>
        </a:graphic>
      </p:graphicFrame>
      <p:pic>
        <p:nvPicPr>
          <p:cNvPr id="12" name="Picture 11" descr="A logo with white text&#10;&#10;AI-generated content may be incorrect.">
            <a:extLst>
              <a:ext uri="{FF2B5EF4-FFF2-40B4-BE49-F238E27FC236}">
                <a16:creationId xmlns:a16="http://schemas.microsoft.com/office/drawing/2014/main" id="{4D73A5F1-4761-47F0-B24C-AB36C6D48651}"/>
              </a:ext>
            </a:extLst>
          </p:cNvPr>
          <p:cNvPicPr>
            <a:picLocks noChangeAspect="1"/>
          </p:cNvPicPr>
          <p:nvPr/>
        </p:nvPicPr>
        <p:blipFill rotWithShape="1">
          <a:blip r:embed="rId8">
            <a:extLst>
              <a:ext uri="{28A0092B-C50C-407E-A947-70E740481C1C}">
                <a14:useLocalDpi xmlns:a14="http://schemas.microsoft.com/office/drawing/2010/main" val="0"/>
              </a:ext>
            </a:extLst>
          </a:blip>
          <a:srcRect l="26425" t="27034" r="27346" b="28138"/>
          <a:stretch/>
        </p:blipFill>
        <p:spPr>
          <a:xfrm>
            <a:off x="5216695" y="2358952"/>
            <a:ext cx="478973" cy="464458"/>
          </a:xfrm>
          <a:prstGeom prst="rect">
            <a:avLst/>
          </a:prstGeom>
        </p:spPr>
      </p:pic>
      <p:pic>
        <p:nvPicPr>
          <p:cNvPr id="13" name="Picture 12" descr="A logo with white text&#10;&#10;AI-generated content may be incorrect.">
            <a:extLst>
              <a:ext uri="{FF2B5EF4-FFF2-40B4-BE49-F238E27FC236}">
                <a16:creationId xmlns:a16="http://schemas.microsoft.com/office/drawing/2014/main" id="{2B5528E9-8D3E-4AD6-BDE9-CD8EB600C112}"/>
              </a:ext>
            </a:extLst>
          </p:cNvPr>
          <p:cNvPicPr>
            <a:picLocks noChangeAspect="1"/>
          </p:cNvPicPr>
          <p:nvPr/>
        </p:nvPicPr>
        <p:blipFill rotWithShape="1">
          <a:blip r:embed="rId8">
            <a:extLst>
              <a:ext uri="{28A0092B-C50C-407E-A947-70E740481C1C}">
                <a14:useLocalDpi xmlns:a14="http://schemas.microsoft.com/office/drawing/2010/main" val="0"/>
              </a:ext>
            </a:extLst>
          </a:blip>
          <a:srcRect l="26425" t="27034" r="27346" b="28138"/>
          <a:stretch/>
        </p:blipFill>
        <p:spPr>
          <a:xfrm>
            <a:off x="5216695" y="3216094"/>
            <a:ext cx="478973" cy="464458"/>
          </a:xfrm>
          <a:prstGeom prst="rect">
            <a:avLst/>
          </a:prstGeom>
        </p:spPr>
      </p:pic>
      <p:pic>
        <p:nvPicPr>
          <p:cNvPr id="18" name="Picture 17" descr="A logo with white text&#10;&#10;AI-generated content may be incorrect.">
            <a:extLst>
              <a:ext uri="{FF2B5EF4-FFF2-40B4-BE49-F238E27FC236}">
                <a16:creationId xmlns:a16="http://schemas.microsoft.com/office/drawing/2014/main" id="{F437D46D-0CA2-4103-9A9A-FAD26210EF0F}"/>
              </a:ext>
            </a:extLst>
          </p:cNvPr>
          <p:cNvPicPr>
            <a:picLocks noChangeAspect="1"/>
          </p:cNvPicPr>
          <p:nvPr/>
        </p:nvPicPr>
        <p:blipFill rotWithShape="1">
          <a:blip r:embed="rId8">
            <a:extLst>
              <a:ext uri="{28A0092B-C50C-407E-A947-70E740481C1C}">
                <a14:useLocalDpi xmlns:a14="http://schemas.microsoft.com/office/drawing/2010/main" val="0"/>
              </a:ext>
            </a:extLst>
          </a:blip>
          <a:srcRect l="26425" t="27034" r="27346" b="28138"/>
          <a:stretch/>
        </p:blipFill>
        <p:spPr>
          <a:xfrm>
            <a:off x="10990218" y="2427911"/>
            <a:ext cx="478973" cy="464458"/>
          </a:xfrm>
          <a:prstGeom prst="rect">
            <a:avLst/>
          </a:prstGeom>
        </p:spPr>
      </p:pic>
      <p:pic>
        <p:nvPicPr>
          <p:cNvPr id="15" name="Group 1070165620" descr="preencoded.png">
            <a:extLst>
              <a:ext uri="{FF2B5EF4-FFF2-40B4-BE49-F238E27FC236}">
                <a16:creationId xmlns:a16="http://schemas.microsoft.com/office/drawing/2014/main" id="{0B673237-C057-4E58-BE5E-5EBBDD45E82A}"/>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7670800" y="0"/>
            <a:ext cx="4521200" cy="4845050"/>
          </a:xfrm>
          <a:prstGeom prst="rect">
            <a:avLst/>
          </a:prstGeom>
        </p:spPr>
      </p:pic>
    </p:spTree>
    <p:extLst>
      <p:ext uri="{BB962C8B-B14F-4D97-AF65-F5344CB8AC3E}">
        <p14:creationId xmlns:p14="http://schemas.microsoft.com/office/powerpoint/2010/main" val="13748575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ctangle 443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0"/>
            <a:ext cx="12192000" cy="6915150"/>
          </a:xfrm>
          <a:prstGeom prst="rect">
            <a:avLst/>
          </a:prstGeom>
        </p:spPr>
      </p:pic>
      <p:pic>
        <p:nvPicPr>
          <p:cNvPr id="3" name="Group 1070165620"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670800" y="0"/>
            <a:ext cx="4521200" cy="4845050"/>
          </a:xfrm>
          <a:prstGeom prst="rect">
            <a:avLst/>
          </a:prstGeom>
        </p:spPr>
      </p:pic>
      <p:pic>
        <p:nvPicPr>
          <p:cNvPr id="8" name="Rectangle 4434" descr="preencoded.png"/>
          <p:cNvPicPr>
            <a:picLocks noChangeAspect="1"/>
          </p:cNvPicPr>
          <p:nvPr/>
        </p:nvPicPr>
        <p:blipFill>
          <a:blip r:embed="rId7"/>
          <a:srcRect/>
          <a:stretch/>
        </p:blipFill>
        <p:spPr>
          <a:xfrm>
            <a:off x="0" y="4845050"/>
            <a:ext cx="12192000" cy="2070100"/>
          </a:xfrm>
          <a:prstGeom prst="rect">
            <a:avLst/>
          </a:prstGeom>
        </p:spPr>
      </p:pic>
      <p:sp>
        <p:nvSpPr>
          <p:cNvPr id="14" name="TextBox 13">
            <a:extLst>
              <a:ext uri="{FF2B5EF4-FFF2-40B4-BE49-F238E27FC236}">
                <a16:creationId xmlns:a16="http://schemas.microsoft.com/office/drawing/2014/main" id="{7A983F8B-7B26-4577-BCE6-5BAC079EFF94}"/>
              </a:ext>
            </a:extLst>
          </p:cNvPr>
          <p:cNvSpPr txBox="1"/>
          <p:nvPr/>
        </p:nvSpPr>
        <p:spPr>
          <a:xfrm>
            <a:off x="548214" y="109652"/>
            <a:ext cx="3780672" cy="769441"/>
          </a:xfrm>
          <a:prstGeom prst="rect">
            <a:avLst/>
          </a:prstGeom>
          <a:noFill/>
        </p:spPr>
        <p:txBody>
          <a:bodyPr wrap="square" rtlCol="0">
            <a:spAutoFit/>
          </a:bodyPr>
          <a:lstStyle/>
          <a:p>
            <a:r>
              <a:rPr lang="en-US" sz="4400" dirty="0">
                <a:solidFill>
                  <a:schemeClr val="bg1"/>
                </a:solidFill>
                <a:effectLst>
                  <a:outerShdw blurRad="38100" dist="38100" dir="2700000" algn="tl">
                    <a:srgbClr val="000000">
                      <a:alpha val="43137"/>
                    </a:srgbClr>
                  </a:outerShdw>
                </a:effectLst>
                <a:latin typeface="Georgia (Headings)"/>
                <a:cs typeface="Arial" panose="020B0604020202020204" pitchFamily="34" charset="0"/>
              </a:rPr>
              <a:t>Dual Diploma</a:t>
            </a:r>
          </a:p>
        </p:txBody>
      </p:sp>
      <p:pic>
        <p:nvPicPr>
          <p:cNvPr id="41" name="Layer_1" descr="preencoded.png">
            <a:extLst>
              <a:ext uri="{FF2B5EF4-FFF2-40B4-BE49-F238E27FC236}">
                <a16:creationId xmlns:a16="http://schemas.microsoft.com/office/drawing/2014/main" id="{F9DA253B-CF27-4FAA-BCAB-F7ABA96CBAE4}"/>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2235814" y="1262881"/>
            <a:ext cx="3025464" cy="861152"/>
          </a:xfrm>
          <a:prstGeom prst="rect">
            <a:avLst/>
          </a:prstGeom>
        </p:spPr>
      </p:pic>
      <p:pic>
        <p:nvPicPr>
          <p:cNvPr id="9" name="Picture 8" descr="A logo with white text&#10;&#10;AI-generated content may be incorrect.">
            <a:extLst>
              <a:ext uri="{FF2B5EF4-FFF2-40B4-BE49-F238E27FC236}">
                <a16:creationId xmlns:a16="http://schemas.microsoft.com/office/drawing/2014/main" id="{B2FCD1B2-C0DC-42D2-99B8-B3ABE582B734}"/>
              </a:ext>
            </a:extLst>
          </p:cNvPr>
          <p:cNvPicPr>
            <a:picLocks noChangeAspect="1"/>
          </p:cNvPicPr>
          <p:nvPr/>
        </p:nvPicPr>
        <p:blipFill rotWithShape="1">
          <a:blip r:embed="rId10">
            <a:extLst>
              <a:ext uri="{28A0092B-C50C-407E-A947-70E740481C1C}">
                <a14:useLocalDpi xmlns:a14="http://schemas.microsoft.com/office/drawing/2010/main" val="0"/>
              </a:ext>
            </a:extLst>
          </a:blip>
          <a:srcRect l="27539" t="28822" r="28861" b="28807"/>
          <a:stretch/>
        </p:blipFill>
        <p:spPr>
          <a:xfrm>
            <a:off x="8973846" y="109652"/>
            <a:ext cx="1186654" cy="1153229"/>
          </a:xfrm>
          <a:prstGeom prst="rect">
            <a:avLst/>
          </a:prstGeom>
        </p:spPr>
      </p:pic>
      <p:pic>
        <p:nvPicPr>
          <p:cNvPr id="10" name="diploma-3" descr="preencoded.png">
            <a:extLst>
              <a:ext uri="{FF2B5EF4-FFF2-40B4-BE49-F238E27FC236}">
                <a16:creationId xmlns:a16="http://schemas.microsoft.com/office/drawing/2014/main" id="{E96BECDA-0949-472A-BCC6-503941D6BB89}"/>
              </a:ext>
            </a:extLst>
          </p:cNvPr>
          <p:cNvPicPr>
            <a:picLocks noChangeAspect="1"/>
          </p:cNvPicPr>
          <p:nvPr/>
        </p:nvPicPr>
        <p:blipFill>
          <a:blip r:embed="rId11"/>
          <a:srcRect/>
          <a:stretch/>
        </p:blipFill>
        <p:spPr>
          <a:xfrm>
            <a:off x="707130" y="2364068"/>
            <a:ext cx="6043644" cy="4174559"/>
          </a:xfrm>
          <a:prstGeom prst="rect">
            <a:avLst/>
          </a:prstGeom>
        </p:spPr>
      </p:pic>
      <p:graphicFrame>
        <p:nvGraphicFramePr>
          <p:cNvPr id="4" name="Object 3">
            <a:extLst>
              <a:ext uri="{FF2B5EF4-FFF2-40B4-BE49-F238E27FC236}">
                <a16:creationId xmlns:a16="http://schemas.microsoft.com/office/drawing/2014/main" id="{D0042021-74A7-4190-A5C8-C96899EA29A7}"/>
              </a:ext>
            </a:extLst>
          </p:cNvPr>
          <p:cNvGraphicFramePr>
            <a:graphicFrameLocks noChangeAspect="1"/>
          </p:cNvGraphicFramePr>
          <p:nvPr/>
        </p:nvGraphicFramePr>
        <p:xfrm>
          <a:off x="7833959" y="1483431"/>
          <a:ext cx="3608426" cy="5105952"/>
        </p:xfrm>
        <a:graphic>
          <a:graphicData uri="http://schemas.openxmlformats.org/presentationml/2006/ole">
            <mc:AlternateContent xmlns:mc="http://schemas.openxmlformats.org/markup-compatibility/2006">
              <mc:Choice xmlns:v="urn:schemas-microsoft-com:vml" Requires="v">
                <p:oleObj name="Acrobat Document" r:id="rId12" imgW="5667037" imgH="8019948" progId="Acrobat.Document.DC">
                  <p:embed/>
                </p:oleObj>
              </mc:Choice>
              <mc:Fallback>
                <p:oleObj name="Acrobat Document" r:id="rId12" imgW="5667037" imgH="8019948" progId="Acrobat.Document.DC">
                  <p:embed/>
                  <p:pic>
                    <p:nvPicPr>
                      <p:cNvPr id="4" name="Object 3">
                        <a:extLst>
                          <a:ext uri="{FF2B5EF4-FFF2-40B4-BE49-F238E27FC236}">
                            <a16:creationId xmlns:a16="http://schemas.microsoft.com/office/drawing/2014/main" id="{D0042021-74A7-4190-A5C8-C96899EA29A7}"/>
                          </a:ext>
                        </a:extLst>
                      </p:cNvPr>
                      <p:cNvPicPr/>
                      <p:nvPr/>
                    </p:nvPicPr>
                    <p:blipFill>
                      <a:blip r:embed="rId13"/>
                      <a:stretch>
                        <a:fillRect/>
                      </a:stretch>
                    </p:blipFill>
                    <p:spPr>
                      <a:xfrm>
                        <a:off x="7833959" y="1483431"/>
                        <a:ext cx="3608426" cy="5105952"/>
                      </a:xfrm>
                      <a:prstGeom prst="rect">
                        <a:avLst/>
                      </a:prstGeom>
                    </p:spPr>
                  </p:pic>
                </p:oleObj>
              </mc:Fallback>
            </mc:AlternateContent>
          </a:graphicData>
        </a:graphic>
      </p:graphicFrame>
    </p:spTree>
    <p:extLst>
      <p:ext uri="{BB962C8B-B14F-4D97-AF65-F5344CB8AC3E}">
        <p14:creationId xmlns:p14="http://schemas.microsoft.com/office/powerpoint/2010/main" val="34965071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ctangle 443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0"/>
            <a:ext cx="12192000" cy="6915150"/>
          </a:xfrm>
          <a:prstGeom prst="rect">
            <a:avLst/>
          </a:prstGeom>
        </p:spPr>
      </p:pic>
      <p:pic>
        <p:nvPicPr>
          <p:cNvPr id="8" name="Rectangle 4434" descr="preencoded.png"/>
          <p:cNvPicPr>
            <a:picLocks noChangeAspect="1"/>
          </p:cNvPicPr>
          <p:nvPr/>
        </p:nvPicPr>
        <p:blipFill>
          <a:blip r:embed="rId5"/>
          <a:srcRect/>
          <a:stretch/>
        </p:blipFill>
        <p:spPr>
          <a:xfrm>
            <a:off x="0" y="4845050"/>
            <a:ext cx="12192000" cy="2070100"/>
          </a:xfrm>
          <a:prstGeom prst="rect">
            <a:avLst/>
          </a:prstGeom>
        </p:spPr>
      </p:pic>
      <p:sp>
        <p:nvSpPr>
          <p:cNvPr id="14" name="TextBox 13">
            <a:extLst>
              <a:ext uri="{FF2B5EF4-FFF2-40B4-BE49-F238E27FC236}">
                <a16:creationId xmlns:a16="http://schemas.microsoft.com/office/drawing/2014/main" id="{7A983F8B-7B26-4577-BCE6-5BAC079EFF94}"/>
              </a:ext>
            </a:extLst>
          </p:cNvPr>
          <p:cNvSpPr txBox="1"/>
          <p:nvPr/>
        </p:nvSpPr>
        <p:spPr>
          <a:xfrm>
            <a:off x="464678" y="205554"/>
            <a:ext cx="8590832" cy="584775"/>
          </a:xfrm>
          <a:prstGeom prst="rect">
            <a:avLst/>
          </a:prstGeom>
          <a:noFill/>
        </p:spPr>
        <p:txBody>
          <a:bodyPr wrap="square" rtlCol="0">
            <a:spAutoFit/>
          </a:bodyPr>
          <a:lstStyle/>
          <a:p>
            <a:r>
              <a:rPr lang="en-US" sz="3200" dirty="0">
                <a:solidFill>
                  <a:schemeClr val="bg1"/>
                </a:solidFill>
                <a:latin typeface="Georgia (Headings)"/>
                <a:cs typeface="Arial" panose="020B0604020202020204" pitchFamily="34" charset="0"/>
              </a:rPr>
              <a:t>A&amp;F Programme and ACCA Qualification </a:t>
            </a:r>
          </a:p>
        </p:txBody>
      </p:sp>
      <p:pic>
        <p:nvPicPr>
          <p:cNvPr id="17" name="Picture 16" descr="A logo with white text&#10;&#10;AI-generated content may be incorrect.">
            <a:extLst>
              <a:ext uri="{FF2B5EF4-FFF2-40B4-BE49-F238E27FC236}">
                <a16:creationId xmlns:a16="http://schemas.microsoft.com/office/drawing/2014/main" id="{AEA77439-A8F8-4261-B7ED-358E9E8834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33199" y="75986"/>
            <a:ext cx="922311" cy="922311"/>
          </a:xfrm>
          <a:prstGeom prst="rect">
            <a:avLst/>
          </a:prstGeom>
        </p:spPr>
      </p:pic>
      <p:pic>
        <p:nvPicPr>
          <p:cNvPr id="27" name="Group 1070165620" descr="preencoded.png">
            <a:extLst>
              <a:ext uri="{FF2B5EF4-FFF2-40B4-BE49-F238E27FC236}">
                <a16:creationId xmlns:a16="http://schemas.microsoft.com/office/drawing/2014/main" id="{406FB472-55D3-48B2-B21F-1ECAE4E50FAF}"/>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7631023" y="89184"/>
            <a:ext cx="4521200" cy="4845050"/>
          </a:xfrm>
          <a:prstGeom prst="rect">
            <a:avLst/>
          </a:prstGeom>
        </p:spPr>
      </p:pic>
      <p:pic>
        <p:nvPicPr>
          <p:cNvPr id="4" name="Picture 3">
            <a:extLst>
              <a:ext uri="{FF2B5EF4-FFF2-40B4-BE49-F238E27FC236}">
                <a16:creationId xmlns:a16="http://schemas.microsoft.com/office/drawing/2014/main" id="{17CA5610-A770-417F-B962-32DF36FCAC4F}"/>
              </a:ext>
            </a:extLst>
          </p:cNvPr>
          <p:cNvPicPr>
            <a:picLocks noChangeAspect="1"/>
          </p:cNvPicPr>
          <p:nvPr/>
        </p:nvPicPr>
        <p:blipFill rotWithShape="1">
          <a:blip r:embed="rId9"/>
          <a:srcRect l="20689" t="721"/>
          <a:stretch/>
        </p:blipFill>
        <p:spPr>
          <a:xfrm>
            <a:off x="4183312" y="2219108"/>
            <a:ext cx="7736808" cy="3797915"/>
          </a:xfrm>
          <a:prstGeom prst="rect">
            <a:avLst/>
          </a:prstGeom>
        </p:spPr>
      </p:pic>
      <p:sp>
        <p:nvSpPr>
          <p:cNvPr id="11" name="Rectangle 10">
            <a:extLst>
              <a:ext uri="{FF2B5EF4-FFF2-40B4-BE49-F238E27FC236}">
                <a16:creationId xmlns:a16="http://schemas.microsoft.com/office/drawing/2014/main" id="{1CC3EC8D-7368-4549-93CA-B3211BD7FF02}"/>
              </a:ext>
            </a:extLst>
          </p:cNvPr>
          <p:cNvSpPr/>
          <p:nvPr/>
        </p:nvSpPr>
        <p:spPr>
          <a:xfrm>
            <a:off x="4159999" y="1082201"/>
            <a:ext cx="5357100" cy="111194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latin typeface="Arial" panose="020B0604020202020204" pitchFamily="34" charset="0"/>
                <a:cs typeface="Arial" panose="020B0604020202020204" pitchFamily="34" charset="0"/>
              </a:rPr>
              <a:t>Advanced Diploma in             </a:t>
            </a:r>
          </a:p>
          <a:p>
            <a:pPr algn="ctr"/>
            <a:r>
              <a:rPr lang="en-GB" sz="2000" b="1" dirty="0">
                <a:solidFill>
                  <a:schemeClr val="bg1"/>
                </a:solidFill>
                <a:latin typeface="Arial" panose="020B0604020202020204" pitchFamily="34" charset="0"/>
                <a:cs typeface="Arial" panose="020B0604020202020204" pitchFamily="34" charset="0"/>
              </a:rPr>
              <a:t>        Accounting and Business</a:t>
            </a:r>
            <a:endParaRPr lang="ru-RU" sz="2000" b="1" dirty="0">
              <a:solidFill>
                <a:schemeClr val="bg1"/>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B79AB03A-5AE0-46A8-90EB-FE7ED84EF68F}"/>
              </a:ext>
            </a:extLst>
          </p:cNvPr>
          <p:cNvSpPr/>
          <p:nvPr/>
        </p:nvSpPr>
        <p:spPr>
          <a:xfrm>
            <a:off x="4159999" y="1067452"/>
            <a:ext cx="5390118" cy="494957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8EAB362C-6EA0-4720-BECD-B4EFCE348D8A}"/>
              </a:ext>
            </a:extLst>
          </p:cNvPr>
          <p:cNvPicPr>
            <a:picLocks noChangeAspect="1"/>
          </p:cNvPicPr>
          <p:nvPr/>
        </p:nvPicPr>
        <p:blipFill rotWithShape="1">
          <a:blip r:embed="rId10"/>
          <a:srcRect l="68827" t="3228" r="17890" b="73524"/>
          <a:stretch/>
        </p:blipFill>
        <p:spPr>
          <a:xfrm>
            <a:off x="4450577" y="1237034"/>
            <a:ext cx="615317" cy="605805"/>
          </a:xfrm>
          <a:prstGeom prst="rect">
            <a:avLst/>
          </a:prstGeom>
          <a:solidFill>
            <a:schemeClr val="bg1"/>
          </a:solidFill>
        </p:spPr>
      </p:pic>
      <p:sp>
        <p:nvSpPr>
          <p:cNvPr id="13" name="Rectangle 12">
            <a:extLst>
              <a:ext uri="{FF2B5EF4-FFF2-40B4-BE49-F238E27FC236}">
                <a16:creationId xmlns:a16="http://schemas.microsoft.com/office/drawing/2014/main" id="{2F35B85E-E994-40CD-A247-10EFFCD5B459}"/>
              </a:ext>
            </a:extLst>
          </p:cNvPr>
          <p:cNvSpPr/>
          <p:nvPr/>
        </p:nvSpPr>
        <p:spPr>
          <a:xfrm>
            <a:off x="9573430" y="1092418"/>
            <a:ext cx="1451072" cy="112669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chemeClr val="bg1"/>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3F2283A3-3AD0-4CE5-BE73-B3C93F5D36F7}"/>
              </a:ext>
            </a:extLst>
          </p:cNvPr>
          <p:cNvSpPr/>
          <p:nvPr/>
        </p:nvSpPr>
        <p:spPr>
          <a:xfrm>
            <a:off x="9525150" y="1067452"/>
            <a:ext cx="2394969" cy="494957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E2B093E-E849-4E58-B112-94D1C5DA7D9B}"/>
              </a:ext>
            </a:extLst>
          </p:cNvPr>
          <p:cNvSpPr txBox="1"/>
          <p:nvPr/>
        </p:nvSpPr>
        <p:spPr>
          <a:xfrm>
            <a:off x="4159999" y="6038457"/>
            <a:ext cx="8217663" cy="769441"/>
          </a:xfrm>
          <a:prstGeom prst="rect">
            <a:avLst/>
          </a:prstGeom>
          <a:noFill/>
        </p:spPr>
        <p:txBody>
          <a:bodyPr wrap="square" rtlCol="0">
            <a:spAutoFit/>
          </a:bodyPr>
          <a:lstStyle/>
          <a:p>
            <a:r>
              <a:rPr lang="en-US" sz="2200" dirty="0">
                <a:solidFill>
                  <a:schemeClr val="bg1"/>
                </a:solidFill>
                <a:latin typeface="Arial" panose="020B0604020202020204" pitchFamily="34" charset="0"/>
                <a:cs typeface="Arial" panose="020B0604020202020204" pitchFamily="34" charset="0"/>
              </a:rPr>
              <a:t>The University of London recognizes ACCA exams as credit towards the MSc in Professional Accountancy.</a:t>
            </a:r>
          </a:p>
        </p:txBody>
      </p:sp>
      <p:pic>
        <p:nvPicPr>
          <p:cNvPr id="18" name="Layer_1" descr="preencoded.png">
            <a:extLst>
              <a:ext uri="{FF2B5EF4-FFF2-40B4-BE49-F238E27FC236}">
                <a16:creationId xmlns:a16="http://schemas.microsoft.com/office/drawing/2014/main" id="{9B943A46-8285-457F-9EC7-3D35002BF513}"/>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9202994" y="307535"/>
            <a:ext cx="1759599" cy="500843"/>
          </a:xfrm>
          <a:prstGeom prst="rect">
            <a:avLst/>
          </a:prstGeom>
        </p:spPr>
      </p:pic>
      <p:pic>
        <p:nvPicPr>
          <p:cNvPr id="9" name="Picture 8">
            <a:extLst>
              <a:ext uri="{FF2B5EF4-FFF2-40B4-BE49-F238E27FC236}">
                <a16:creationId xmlns:a16="http://schemas.microsoft.com/office/drawing/2014/main" id="{7BF31773-5130-44EE-9977-CC46E3A65D9F}"/>
              </a:ext>
            </a:extLst>
          </p:cNvPr>
          <p:cNvPicPr>
            <a:picLocks noChangeAspect="1"/>
          </p:cNvPicPr>
          <p:nvPr/>
        </p:nvPicPr>
        <p:blipFill rotWithShape="1">
          <a:blip r:embed="rId13"/>
          <a:srcRect l="1982" t="12170" r="84505" b="77002"/>
          <a:stretch/>
        </p:blipFill>
        <p:spPr>
          <a:xfrm>
            <a:off x="2193898" y="5995196"/>
            <a:ext cx="1900113" cy="855961"/>
          </a:xfrm>
          <a:prstGeom prst="rect">
            <a:avLst/>
          </a:prstGeom>
        </p:spPr>
      </p:pic>
      <p:pic>
        <p:nvPicPr>
          <p:cNvPr id="19" name="Picture 18">
            <a:extLst>
              <a:ext uri="{FF2B5EF4-FFF2-40B4-BE49-F238E27FC236}">
                <a16:creationId xmlns:a16="http://schemas.microsoft.com/office/drawing/2014/main" id="{2518234C-D193-42D0-BD7F-A104F7369B40}"/>
              </a:ext>
            </a:extLst>
          </p:cNvPr>
          <p:cNvPicPr>
            <a:picLocks noChangeAspect="1"/>
          </p:cNvPicPr>
          <p:nvPr/>
        </p:nvPicPr>
        <p:blipFill rotWithShape="1">
          <a:blip r:embed="rId10"/>
          <a:srcRect l="68827" t="3228" r="17890" b="73524"/>
          <a:stretch/>
        </p:blipFill>
        <p:spPr>
          <a:xfrm>
            <a:off x="9804063" y="1237034"/>
            <a:ext cx="641456" cy="631540"/>
          </a:xfrm>
          <a:prstGeom prst="rect">
            <a:avLst/>
          </a:prstGeom>
          <a:solidFill>
            <a:schemeClr val="bg1"/>
          </a:solidFill>
        </p:spPr>
      </p:pic>
      <p:sp>
        <p:nvSpPr>
          <p:cNvPr id="20" name="Rectangle 19">
            <a:extLst>
              <a:ext uri="{FF2B5EF4-FFF2-40B4-BE49-F238E27FC236}">
                <a16:creationId xmlns:a16="http://schemas.microsoft.com/office/drawing/2014/main" id="{2717773A-A01B-4E61-AD53-A67161F03529}"/>
              </a:ext>
            </a:extLst>
          </p:cNvPr>
          <p:cNvSpPr/>
          <p:nvPr/>
        </p:nvSpPr>
        <p:spPr>
          <a:xfrm>
            <a:off x="10468832" y="1100169"/>
            <a:ext cx="1451072" cy="109397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latin typeface="Arial" panose="020B0604020202020204" pitchFamily="34" charset="0"/>
                <a:cs typeface="Arial" panose="020B0604020202020204" pitchFamily="34" charset="0"/>
              </a:rPr>
              <a:t>ACCA Member</a:t>
            </a:r>
          </a:p>
        </p:txBody>
      </p:sp>
      <p:sp>
        <p:nvSpPr>
          <p:cNvPr id="21" name="TextBox 20">
            <a:extLst>
              <a:ext uri="{FF2B5EF4-FFF2-40B4-BE49-F238E27FC236}">
                <a16:creationId xmlns:a16="http://schemas.microsoft.com/office/drawing/2014/main" id="{9C1654AD-3909-4393-A817-CA826C9478DF}"/>
              </a:ext>
            </a:extLst>
          </p:cNvPr>
          <p:cNvSpPr txBox="1"/>
          <p:nvPr/>
        </p:nvSpPr>
        <p:spPr>
          <a:xfrm>
            <a:off x="561019" y="1856210"/>
            <a:ext cx="3467004" cy="3693319"/>
          </a:xfrm>
          <a:prstGeom prst="rect">
            <a:avLst/>
          </a:prstGeom>
          <a:noFill/>
        </p:spPr>
        <p:txBody>
          <a:bodyPr wrap="square" rtlCol="0">
            <a:spAutoFit/>
          </a:bodyPr>
          <a:lstStyle/>
          <a:p>
            <a:r>
              <a:rPr lang="en-US" sz="2200" dirty="0">
                <a:solidFill>
                  <a:schemeClr val="bg1"/>
                </a:solidFill>
                <a:latin typeface="Arial" panose="020B0604020202020204" pitchFamily="34" charset="0"/>
                <a:cs typeface="Arial" panose="020B0604020202020204" pitchFamily="34" charset="0"/>
              </a:rPr>
              <a:t>Students are awarded with the </a:t>
            </a:r>
            <a:r>
              <a:rPr lang="en-US" sz="2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ACCA Advanced Diploma in Accounting and Business</a:t>
            </a:r>
            <a:r>
              <a:rPr lang="en-US" sz="2200" dirty="0">
                <a:solidFill>
                  <a:schemeClr val="bg1"/>
                </a:solidFill>
                <a:latin typeface="Arial" panose="020B0604020202020204" pitchFamily="34" charset="0"/>
                <a:cs typeface="Arial" panose="020B0604020202020204" pitchFamily="34" charset="0"/>
              </a:rPr>
              <a:t> after </a:t>
            </a:r>
            <a:r>
              <a:rPr lang="en-US" sz="2200" u="sng" dirty="0">
                <a:solidFill>
                  <a:schemeClr val="bg1"/>
                </a:solidFill>
                <a:latin typeface="Arial" panose="020B0604020202020204" pitchFamily="34" charset="0"/>
                <a:cs typeface="Arial" panose="020B0604020202020204" pitchFamily="34" charset="0"/>
              </a:rPr>
              <a:t>PASSING TWO EXAMS</a:t>
            </a:r>
            <a:r>
              <a:rPr lang="en-US" sz="2200" dirty="0">
                <a:solidFill>
                  <a:schemeClr val="bg1"/>
                </a:solidFill>
                <a:latin typeface="Arial" panose="020B0604020202020204" pitchFamily="34" charset="0"/>
                <a:cs typeface="Arial" panose="020B0604020202020204" pitchFamily="34" charset="0"/>
              </a:rPr>
              <a:t> + </a:t>
            </a:r>
            <a:r>
              <a:rPr lang="en-US" sz="2200" u="sng" dirty="0">
                <a:solidFill>
                  <a:schemeClr val="bg1"/>
                </a:solidFill>
                <a:latin typeface="Arial" panose="020B0604020202020204" pitchFamily="34" charset="0"/>
                <a:cs typeface="Arial" panose="020B0604020202020204" pitchFamily="34" charset="0"/>
              </a:rPr>
              <a:t>ETHICS MODULE:</a:t>
            </a:r>
          </a:p>
          <a:p>
            <a:endParaRPr lang="en-US" sz="1400" u="sng"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200" dirty="0">
                <a:solidFill>
                  <a:schemeClr val="bg1"/>
                </a:solidFill>
                <a:latin typeface="Arial" panose="020B0604020202020204" pitchFamily="34" charset="0"/>
                <a:cs typeface="Arial" panose="020B0604020202020204" pitchFamily="34" charset="0"/>
              </a:rPr>
              <a:t>Financial Reporting</a:t>
            </a:r>
          </a:p>
          <a:p>
            <a:pPr marL="342900" indent="-342900">
              <a:buFont typeface="Arial" panose="020B0604020202020204" pitchFamily="34" charset="0"/>
              <a:buChar char="•"/>
            </a:pPr>
            <a:r>
              <a:rPr lang="en-US" sz="2200" dirty="0">
                <a:solidFill>
                  <a:schemeClr val="bg1"/>
                </a:solidFill>
                <a:latin typeface="Arial" panose="020B0604020202020204" pitchFamily="34" charset="0"/>
                <a:cs typeface="Arial" panose="020B0604020202020204" pitchFamily="34" charset="0"/>
              </a:rPr>
              <a:t>Financial Management</a:t>
            </a:r>
          </a:p>
          <a:p>
            <a:pPr marL="342900" indent="-342900">
              <a:buFont typeface="Arial" panose="020B0604020202020204" pitchFamily="34" charset="0"/>
              <a:buChar char="•"/>
            </a:pPr>
            <a:r>
              <a:rPr lang="en-US" sz="2200" dirty="0">
                <a:solidFill>
                  <a:schemeClr val="bg1"/>
                </a:solidFill>
                <a:latin typeface="Arial" panose="020B0604020202020204" pitchFamily="34" charset="0"/>
                <a:cs typeface="Arial" panose="020B0604020202020204" pitchFamily="34" charset="0"/>
              </a:rPr>
              <a:t>Ethics and Professional Skills Online Module</a:t>
            </a:r>
          </a:p>
        </p:txBody>
      </p:sp>
    </p:spTree>
    <p:extLst>
      <p:ext uri="{BB962C8B-B14F-4D97-AF65-F5344CB8AC3E}">
        <p14:creationId xmlns:p14="http://schemas.microsoft.com/office/powerpoint/2010/main" val="390724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ctangle 443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0"/>
            <a:ext cx="12192000" cy="6915150"/>
          </a:xfrm>
          <a:prstGeom prst="rect">
            <a:avLst/>
          </a:prstGeom>
        </p:spPr>
      </p:pic>
      <p:pic>
        <p:nvPicPr>
          <p:cNvPr id="8" name="Rectangle 4434" descr="preencoded.png"/>
          <p:cNvPicPr>
            <a:picLocks noChangeAspect="1"/>
          </p:cNvPicPr>
          <p:nvPr/>
        </p:nvPicPr>
        <p:blipFill>
          <a:blip r:embed="rId5"/>
          <a:srcRect/>
          <a:stretch/>
        </p:blipFill>
        <p:spPr>
          <a:xfrm>
            <a:off x="0" y="4845050"/>
            <a:ext cx="12192000" cy="2070100"/>
          </a:xfrm>
          <a:prstGeom prst="rect">
            <a:avLst/>
          </a:prstGeom>
        </p:spPr>
      </p:pic>
      <p:sp>
        <p:nvSpPr>
          <p:cNvPr id="14" name="TextBox 13">
            <a:extLst>
              <a:ext uri="{FF2B5EF4-FFF2-40B4-BE49-F238E27FC236}">
                <a16:creationId xmlns:a16="http://schemas.microsoft.com/office/drawing/2014/main" id="{7A983F8B-7B26-4577-BCE6-5BAC079EFF94}"/>
              </a:ext>
            </a:extLst>
          </p:cNvPr>
          <p:cNvSpPr txBox="1"/>
          <p:nvPr/>
        </p:nvSpPr>
        <p:spPr>
          <a:xfrm>
            <a:off x="425737" y="149666"/>
            <a:ext cx="10007272" cy="646331"/>
          </a:xfrm>
          <a:prstGeom prst="rect">
            <a:avLst/>
          </a:prstGeom>
          <a:noFill/>
        </p:spPr>
        <p:txBody>
          <a:bodyPr wrap="square" rtlCol="0">
            <a:spAutoFit/>
          </a:bodyPr>
          <a:lstStyle/>
          <a:p>
            <a:r>
              <a:rPr lang="en-US" sz="3600" dirty="0">
                <a:solidFill>
                  <a:schemeClr val="bg1"/>
                </a:solidFill>
                <a:latin typeface="Georgia (Headings)"/>
                <a:cs typeface="Arial" panose="020B0604020202020204" pitchFamily="34" charset="0"/>
              </a:rPr>
              <a:t>A&amp;F Programme and ACCA Qualification  </a:t>
            </a:r>
          </a:p>
        </p:txBody>
      </p:sp>
      <p:pic>
        <p:nvPicPr>
          <p:cNvPr id="17" name="Picture 16" descr="A logo with white text&#10;&#10;AI-generated content may be incorrect.">
            <a:extLst>
              <a:ext uri="{FF2B5EF4-FFF2-40B4-BE49-F238E27FC236}">
                <a16:creationId xmlns:a16="http://schemas.microsoft.com/office/drawing/2014/main" id="{AEA77439-A8F8-4261-B7ED-358E9E8834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44272" y="5809316"/>
            <a:ext cx="989810" cy="989810"/>
          </a:xfrm>
          <a:prstGeom prst="rect">
            <a:avLst/>
          </a:prstGeom>
        </p:spPr>
      </p:pic>
      <p:pic>
        <p:nvPicPr>
          <p:cNvPr id="27" name="Group 1070165620" descr="preencoded.png">
            <a:extLst>
              <a:ext uri="{FF2B5EF4-FFF2-40B4-BE49-F238E27FC236}">
                <a16:creationId xmlns:a16="http://schemas.microsoft.com/office/drawing/2014/main" id="{406FB472-55D3-48B2-B21F-1ECAE4E50FAF}"/>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7726356" y="179348"/>
            <a:ext cx="4521200" cy="4845050"/>
          </a:xfrm>
          <a:prstGeom prst="rect">
            <a:avLst/>
          </a:prstGeom>
        </p:spPr>
      </p:pic>
      <p:sp>
        <p:nvSpPr>
          <p:cNvPr id="11" name="TextBox 10">
            <a:extLst>
              <a:ext uri="{FF2B5EF4-FFF2-40B4-BE49-F238E27FC236}">
                <a16:creationId xmlns:a16="http://schemas.microsoft.com/office/drawing/2014/main" id="{10603EC4-9BEC-4FDD-91BF-4674CA740E9F}"/>
              </a:ext>
            </a:extLst>
          </p:cNvPr>
          <p:cNvSpPr txBox="1"/>
          <p:nvPr/>
        </p:nvSpPr>
        <p:spPr>
          <a:xfrm>
            <a:off x="425737" y="747563"/>
            <a:ext cx="11013440" cy="830997"/>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The university provides students with the following services and covers the related payments.</a:t>
            </a:r>
          </a:p>
        </p:txBody>
      </p:sp>
      <p:sp>
        <p:nvSpPr>
          <p:cNvPr id="13" name="TextBox 12">
            <a:extLst>
              <a:ext uri="{FF2B5EF4-FFF2-40B4-BE49-F238E27FC236}">
                <a16:creationId xmlns:a16="http://schemas.microsoft.com/office/drawing/2014/main" id="{FEE3A65E-D235-4BF4-B049-44A5B05B46FE}"/>
              </a:ext>
            </a:extLst>
          </p:cNvPr>
          <p:cNvSpPr txBox="1"/>
          <p:nvPr/>
        </p:nvSpPr>
        <p:spPr>
          <a:xfrm>
            <a:off x="713740" y="1631287"/>
            <a:ext cx="3635313" cy="492443"/>
          </a:xfrm>
          <a:prstGeom prst="rect">
            <a:avLst/>
          </a:prstGeom>
          <a:noFill/>
        </p:spPr>
        <p:txBody>
          <a:bodyPr wrap="square" rtlCol="0">
            <a:spAutoFit/>
          </a:bodyPr>
          <a:lstStyle/>
          <a:p>
            <a:r>
              <a:rPr lang="en-US" sz="2600" u="sng" dirty="0">
                <a:solidFill>
                  <a:schemeClr val="bg1"/>
                </a:solidFill>
                <a:latin typeface="Arial" panose="020B0604020202020204" pitchFamily="34" charset="0"/>
                <a:cs typeface="Arial" panose="020B0604020202020204" pitchFamily="34" charset="0"/>
              </a:rPr>
              <a:t>Service provided:</a:t>
            </a:r>
          </a:p>
        </p:txBody>
      </p:sp>
      <p:sp>
        <p:nvSpPr>
          <p:cNvPr id="15" name="TextBox 14">
            <a:extLst>
              <a:ext uri="{FF2B5EF4-FFF2-40B4-BE49-F238E27FC236}">
                <a16:creationId xmlns:a16="http://schemas.microsoft.com/office/drawing/2014/main" id="{EAE9BA85-D0FC-4844-A44B-326EABCA3D4F}"/>
              </a:ext>
            </a:extLst>
          </p:cNvPr>
          <p:cNvSpPr txBox="1"/>
          <p:nvPr/>
        </p:nvSpPr>
        <p:spPr>
          <a:xfrm>
            <a:off x="6025292" y="1593606"/>
            <a:ext cx="3635313" cy="492443"/>
          </a:xfrm>
          <a:prstGeom prst="rect">
            <a:avLst/>
          </a:prstGeom>
          <a:noFill/>
        </p:spPr>
        <p:txBody>
          <a:bodyPr wrap="square" rtlCol="0">
            <a:spAutoFit/>
          </a:bodyPr>
          <a:lstStyle/>
          <a:p>
            <a:r>
              <a:rPr lang="en-US" sz="2600" u="sng" dirty="0">
                <a:solidFill>
                  <a:schemeClr val="bg1"/>
                </a:solidFill>
                <a:latin typeface="Arial" panose="020B0604020202020204" pitchFamily="34" charset="0"/>
                <a:cs typeface="Arial" panose="020B0604020202020204" pitchFamily="34" charset="0"/>
              </a:rPr>
              <a:t>Payments covered:</a:t>
            </a:r>
          </a:p>
        </p:txBody>
      </p:sp>
      <p:sp>
        <p:nvSpPr>
          <p:cNvPr id="16" name="TextBox 15">
            <a:extLst>
              <a:ext uri="{FF2B5EF4-FFF2-40B4-BE49-F238E27FC236}">
                <a16:creationId xmlns:a16="http://schemas.microsoft.com/office/drawing/2014/main" id="{741D6769-EAD4-478E-A038-A2C38C533FAC}"/>
              </a:ext>
            </a:extLst>
          </p:cNvPr>
          <p:cNvSpPr txBox="1"/>
          <p:nvPr/>
        </p:nvSpPr>
        <p:spPr>
          <a:xfrm>
            <a:off x="391568" y="2176457"/>
            <a:ext cx="5335311" cy="4985980"/>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Registration to the ACCA qualification</a:t>
            </a:r>
          </a:p>
          <a:p>
            <a:pPr marL="342900" indent="-342900">
              <a:buFont typeface="Arial" panose="020B0604020202020204" pitchFamily="34" charset="0"/>
              <a:buChar char="•"/>
            </a:pPr>
            <a:endParaRPr lang="en-US" sz="10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Exemptions for 7 ACCA exams          </a:t>
            </a:r>
            <a:r>
              <a:rPr lang="en-US" sz="2400" i="1" dirty="0">
                <a:solidFill>
                  <a:schemeClr val="bg1"/>
                </a:solidFill>
                <a:latin typeface="Arial" panose="020B0604020202020204" pitchFamily="34" charset="0"/>
                <a:cs typeface="Arial" panose="020B0604020202020204" pitchFamily="34" charset="0"/>
              </a:rPr>
              <a:t>(upon successful graduation from the BSc in Accounting &amp; Finance)</a:t>
            </a:r>
          </a:p>
          <a:p>
            <a:pPr marL="342900" indent="-342900">
              <a:buFont typeface="Arial" panose="020B0604020202020204" pitchFamily="34" charset="0"/>
              <a:buChar char="•"/>
            </a:pPr>
            <a:endParaRPr lang="en-US" sz="1000" i="1"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Registration for 2 ACCA exams</a:t>
            </a:r>
          </a:p>
          <a:p>
            <a:pPr lvl="1"/>
            <a:r>
              <a:rPr lang="en-US" sz="2400" i="1" dirty="0">
                <a:solidFill>
                  <a:schemeClr val="bg1"/>
                </a:solidFill>
                <a:latin typeface="Arial" panose="020B0604020202020204" pitchFamily="34" charset="0"/>
                <a:cs typeface="Arial" panose="020B0604020202020204" pitchFamily="34" charset="0"/>
              </a:rPr>
              <a:t>(Financial Reporting and Financial Management)</a:t>
            </a:r>
          </a:p>
          <a:p>
            <a:pPr lvl="1"/>
            <a:endParaRPr lang="en-US" sz="1000" i="1"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Registration for Ethics and Professional Skills Online Module</a:t>
            </a:r>
          </a:p>
          <a:p>
            <a:pPr lvl="1"/>
            <a:endParaRPr lang="en-US" sz="2400" i="1"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400" dirty="0">
              <a:solidFill>
                <a:schemeClr val="bg1"/>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18BFC50F-5878-49D2-90A1-0B9C21683BE4}"/>
              </a:ext>
            </a:extLst>
          </p:cNvPr>
          <p:cNvSpPr txBox="1"/>
          <p:nvPr/>
        </p:nvSpPr>
        <p:spPr>
          <a:xfrm>
            <a:off x="6025292" y="2235477"/>
            <a:ext cx="5478123" cy="2846933"/>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ACCA Registration Fee</a:t>
            </a:r>
          </a:p>
          <a:p>
            <a:pPr marL="342900" indent="-342900">
              <a:buFont typeface="Arial" panose="020B0604020202020204" pitchFamily="34" charset="0"/>
              <a:buChar char="•"/>
            </a:pPr>
            <a:endParaRPr lang="en-US" sz="10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ACCA Subscription Fee</a:t>
            </a:r>
          </a:p>
          <a:p>
            <a:pPr marL="342900" indent="-342900">
              <a:buFont typeface="Arial" panose="020B0604020202020204" pitchFamily="34" charset="0"/>
              <a:buChar char="•"/>
            </a:pPr>
            <a:endParaRPr lang="en-US" sz="5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Exemption fees for 7 ACCA exam</a:t>
            </a:r>
          </a:p>
          <a:p>
            <a:pPr marL="342900" indent="-342900">
              <a:buFont typeface="Arial" panose="020B0604020202020204" pitchFamily="34" charset="0"/>
              <a:buChar char="•"/>
            </a:pPr>
            <a:endParaRPr lang="en-US" sz="1000" i="1"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Registration fees for 2 ACCA exams</a:t>
            </a:r>
          </a:p>
          <a:p>
            <a:pPr lvl="1"/>
            <a:r>
              <a:rPr lang="en-US" sz="2400" i="1" dirty="0">
                <a:solidFill>
                  <a:schemeClr val="bg1"/>
                </a:solidFill>
                <a:latin typeface="Arial" panose="020B0604020202020204" pitchFamily="34" charset="0"/>
                <a:cs typeface="Arial" panose="020B0604020202020204" pitchFamily="34" charset="0"/>
              </a:rPr>
              <a:t>(Financial Reporting and Financial Management)</a:t>
            </a:r>
          </a:p>
          <a:p>
            <a:endParaRPr lang="en-US" sz="1000" dirty="0">
              <a:solidFill>
                <a:schemeClr val="bg1"/>
              </a:solidFill>
              <a:latin typeface="Arial" panose="020B0604020202020204" pitchFamily="34" charset="0"/>
              <a:cs typeface="Arial" panose="020B0604020202020204" pitchFamily="34" charset="0"/>
            </a:endParaRPr>
          </a:p>
        </p:txBody>
      </p:sp>
      <p:pic>
        <p:nvPicPr>
          <p:cNvPr id="19" name="Layer_1" descr="preencoded.png">
            <a:extLst>
              <a:ext uri="{FF2B5EF4-FFF2-40B4-BE49-F238E27FC236}">
                <a16:creationId xmlns:a16="http://schemas.microsoft.com/office/drawing/2014/main" id="{62EF1742-2A0E-4204-AD4A-B969B908FABF}"/>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8597774" y="6034858"/>
            <a:ext cx="2187168" cy="622544"/>
          </a:xfrm>
          <a:prstGeom prst="rect">
            <a:avLst/>
          </a:prstGeom>
        </p:spPr>
      </p:pic>
    </p:spTree>
    <p:extLst>
      <p:ext uri="{BB962C8B-B14F-4D97-AF65-F5344CB8AC3E}">
        <p14:creationId xmlns:p14="http://schemas.microsoft.com/office/powerpoint/2010/main" val="7188699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ctangle 443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0"/>
            <a:ext cx="12192000" cy="6915150"/>
          </a:xfrm>
          <a:prstGeom prst="rect">
            <a:avLst/>
          </a:prstGeom>
        </p:spPr>
      </p:pic>
      <p:pic>
        <p:nvPicPr>
          <p:cNvPr id="8" name="Rectangle 4434" descr="preencoded.png"/>
          <p:cNvPicPr>
            <a:picLocks noChangeAspect="1"/>
          </p:cNvPicPr>
          <p:nvPr/>
        </p:nvPicPr>
        <p:blipFill>
          <a:blip r:embed="rId5"/>
          <a:srcRect/>
          <a:stretch/>
        </p:blipFill>
        <p:spPr>
          <a:xfrm>
            <a:off x="0" y="4845050"/>
            <a:ext cx="12192000" cy="2070100"/>
          </a:xfrm>
          <a:prstGeom prst="rect">
            <a:avLst/>
          </a:prstGeom>
        </p:spPr>
      </p:pic>
      <p:sp>
        <p:nvSpPr>
          <p:cNvPr id="14" name="TextBox 13">
            <a:extLst>
              <a:ext uri="{FF2B5EF4-FFF2-40B4-BE49-F238E27FC236}">
                <a16:creationId xmlns:a16="http://schemas.microsoft.com/office/drawing/2014/main" id="{7A983F8B-7B26-4577-BCE6-5BAC079EFF94}"/>
              </a:ext>
            </a:extLst>
          </p:cNvPr>
          <p:cNvSpPr txBox="1"/>
          <p:nvPr/>
        </p:nvSpPr>
        <p:spPr>
          <a:xfrm>
            <a:off x="518862" y="180775"/>
            <a:ext cx="8462197" cy="707886"/>
          </a:xfrm>
          <a:prstGeom prst="rect">
            <a:avLst/>
          </a:prstGeom>
          <a:noFill/>
        </p:spPr>
        <p:txBody>
          <a:bodyPr wrap="square" rtlCol="0">
            <a:spAutoFit/>
          </a:bodyPr>
          <a:lstStyle/>
          <a:p>
            <a:r>
              <a:rPr lang="en-US" sz="4000" dirty="0">
                <a:solidFill>
                  <a:schemeClr val="bg1"/>
                </a:solidFill>
                <a:latin typeface="Georgia (Headings)"/>
                <a:cs typeface="Arial" panose="020B0604020202020204" pitchFamily="34" charset="0"/>
              </a:rPr>
              <a:t>ACCA Qualification</a:t>
            </a:r>
          </a:p>
        </p:txBody>
      </p:sp>
      <p:pic>
        <p:nvPicPr>
          <p:cNvPr id="17" name="Picture 16" descr="A logo with white text&#10;&#10;AI-generated content may be incorrect.">
            <a:extLst>
              <a:ext uri="{FF2B5EF4-FFF2-40B4-BE49-F238E27FC236}">
                <a16:creationId xmlns:a16="http://schemas.microsoft.com/office/drawing/2014/main" id="{AEA77439-A8F8-4261-B7ED-358E9E8834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69600" y="5421813"/>
            <a:ext cx="1323784" cy="1323784"/>
          </a:xfrm>
          <a:prstGeom prst="rect">
            <a:avLst/>
          </a:prstGeom>
        </p:spPr>
      </p:pic>
      <p:sp>
        <p:nvSpPr>
          <p:cNvPr id="15" name="TextBox 14">
            <a:extLst>
              <a:ext uri="{FF2B5EF4-FFF2-40B4-BE49-F238E27FC236}">
                <a16:creationId xmlns:a16="http://schemas.microsoft.com/office/drawing/2014/main" id="{4A94124C-3C7C-4827-846B-711010E74372}"/>
              </a:ext>
            </a:extLst>
          </p:cNvPr>
          <p:cNvSpPr txBox="1"/>
          <p:nvPr/>
        </p:nvSpPr>
        <p:spPr>
          <a:xfrm>
            <a:off x="399471" y="5204568"/>
            <a:ext cx="3274492" cy="830997"/>
          </a:xfrm>
          <a:prstGeom prst="rect">
            <a:avLst/>
          </a:prstGeom>
          <a:noFill/>
        </p:spPr>
        <p:txBody>
          <a:bodyPr wrap="square" rtlCol="0">
            <a:spAutoFit/>
          </a:bodyPr>
          <a:lstStyle/>
          <a:p>
            <a:r>
              <a:rPr lang="en-US" sz="2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247,000</a:t>
            </a:r>
            <a:r>
              <a:rPr lang="en-US" sz="2400" dirty="0">
                <a:solidFill>
                  <a:schemeClr val="bg1"/>
                </a:solidFill>
                <a:latin typeface="Arial" panose="020B0604020202020204" pitchFamily="34" charset="0"/>
                <a:cs typeface="Arial" panose="020B0604020202020204" pitchFamily="34" charset="0"/>
              </a:rPr>
              <a:t> members  and </a:t>
            </a:r>
            <a:r>
              <a:rPr lang="en-US" sz="2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526,000</a:t>
            </a:r>
            <a:r>
              <a:rPr lang="en-US" sz="2400" dirty="0">
                <a:solidFill>
                  <a:schemeClr val="bg1"/>
                </a:solidFill>
                <a:latin typeface="Arial" panose="020B0604020202020204" pitchFamily="34" charset="0"/>
                <a:cs typeface="Arial" panose="020B0604020202020204" pitchFamily="34" charset="0"/>
              </a:rPr>
              <a:t> students </a:t>
            </a:r>
          </a:p>
        </p:txBody>
      </p:sp>
      <p:sp>
        <p:nvSpPr>
          <p:cNvPr id="19" name="TextBox 18">
            <a:extLst>
              <a:ext uri="{FF2B5EF4-FFF2-40B4-BE49-F238E27FC236}">
                <a16:creationId xmlns:a16="http://schemas.microsoft.com/office/drawing/2014/main" id="{C889A9E0-F2D7-4202-8EB2-2FAF6E63F5DE}"/>
              </a:ext>
            </a:extLst>
          </p:cNvPr>
          <p:cNvSpPr txBox="1"/>
          <p:nvPr/>
        </p:nvSpPr>
        <p:spPr>
          <a:xfrm>
            <a:off x="3767010" y="5146677"/>
            <a:ext cx="1716753" cy="830997"/>
          </a:xfrm>
          <a:prstGeom prst="rect">
            <a:avLst/>
          </a:prstGeom>
          <a:noFill/>
        </p:spPr>
        <p:txBody>
          <a:bodyPr wrap="square" rtlCol="0">
            <a:spAutoFit/>
          </a:bodyPr>
          <a:lstStyle/>
          <a:p>
            <a:pPr algn="ctr"/>
            <a:r>
              <a:rPr lang="en-US"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 </a:t>
            </a:r>
            <a:r>
              <a:rPr lang="en-US" sz="2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181</a:t>
            </a:r>
            <a:r>
              <a:rPr lang="en-US"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countries</a:t>
            </a:r>
          </a:p>
        </p:txBody>
      </p:sp>
      <p:sp>
        <p:nvSpPr>
          <p:cNvPr id="21" name="TextBox 20">
            <a:extLst>
              <a:ext uri="{FF2B5EF4-FFF2-40B4-BE49-F238E27FC236}">
                <a16:creationId xmlns:a16="http://schemas.microsoft.com/office/drawing/2014/main" id="{1F2A8B59-54DB-4F06-9E6A-D33752EE9E01}"/>
              </a:ext>
            </a:extLst>
          </p:cNvPr>
          <p:cNvSpPr txBox="1"/>
          <p:nvPr/>
        </p:nvSpPr>
        <p:spPr>
          <a:xfrm>
            <a:off x="6025773" y="5174404"/>
            <a:ext cx="2019004" cy="830997"/>
          </a:xfrm>
          <a:prstGeom prst="rect">
            <a:avLst/>
          </a:prstGeom>
          <a:noFill/>
        </p:spPr>
        <p:txBody>
          <a:bodyPr wrap="square" rtlCol="0">
            <a:spAutoFit/>
          </a:bodyPr>
          <a:lstStyle/>
          <a:p>
            <a:pPr algn="ctr"/>
            <a:r>
              <a:rPr lang="en-US" sz="2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121</a:t>
            </a:r>
            <a:r>
              <a:rPr lang="en-US" sz="2400" dirty="0">
                <a:solidFill>
                  <a:schemeClr val="bg1"/>
                </a:solidFill>
                <a:latin typeface="Arial" panose="020B0604020202020204" pitchFamily="34" charset="0"/>
                <a:cs typeface="Arial" panose="020B0604020202020204" pitchFamily="34" charset="0"/>
              </a:rPr>
              <a:t> years           of existence  </a:t>
            </a:r>
          </a:p>
        </p:txBody>
      </p:sp>
      <p:pic>
        <p:nvPicPr>
          <p:cNvPr id="22" name="Picture 21">
            <a:extLst>
              <a:ext uri="{FF2B5EF4-FFF2-40B4-BE49-F238E27FC236}">
                <a16:creationId xmlns:a16="http://schemas.microsoft.com/office/drawing/2014/main" id="{12A3E006-ABC5-4BEE-BDBE-9494048036AB}"/>
              </a:ext>
            </a:extLst>
          </p:cNvPr>
          <p:cNvPicPr>
            <a:picLocks noChangeAspect="1"/>
          </p:cNvPicPr>
          <p:nvPr/>
        </p:nvPicPr>
        <p:blipFill rotWithShape="1">
          <a:blip r:embed="rId7"/>
          <a:srcRect l="60538" t="53447" r="22274" b="20387"/>
          <a:stretch/>
        </p:blipFill>
        <p:spPr>
          <a:xfrm>
            <a:off x="3601173" y="3299952"/>
            <a:ext cx="1942748" cy="1771960"/>
          </a:xfrm>
          <a:prstGeom prst="rect">
            <a:avLst/>
          </a:prstGeom>
        </p:spPr>
      </p:pic>
      <p:pic>
        <p:nvPicPr>
          <p:cNvPr id="24" name="Picture 23">
            <a:extLst>
              <a:ext uri="{FF2B5EF4-FFF2-40B4-BE49-F238E27FC236}">
                <a16:creationId xmlns:a16="http://schemas.microsoft.com/office/drawing/2014/main" id="{B50327BC-F46C-4B35-B253-AFA537C8E4D1}"/>
              </a:ext>
            </a:extLst>
          </p:cNvPr>
          <p:cNvPicPr>
            <a:picLocks noChangeAspect="1"/>
          </p:cNvPicPr>
          <p:nvPr/>
        </p:nvPicPr>
        <p:blipFill rotWithShape="1">
          <a:blip r:embed="rId8"/>
          <a:srcRect l="20515" t="33976" r="57901" b="29886"/>
          <a:stretch/>
        </p:blipFill>
        <p:spPr>
          <a:xfrm>
            <a:off x="6113789" y="3299952"/>
            <a:ext cx="1842973" cy="1784873"/>
          </a:xfrm>
          <a:prstGeom prst="rect">
            <a:avLst/>
          </a:prstGeom>
        </p:spPr>
      </p:pic>
      <p:pic>
        <p:nvPicPr>
          <p:cNvPr id="26" name="Picture 25">
            <a:extLst>
              <a:ext uri="{FF2B5EF4-FFF2-40B4-BE49-F238E27FC236}">
                <a16:creationId xmlns:a16="http://schemas.microsoft.com/office/drawing/2014/main" id="{25ADCBC4-5BCA-431B-9F32-942A99510CC5}"/>
              </a:ext>
            </a:extLst>
          </p:cNvPr>
          <p:cNvPicPr>
            <a:picLocks noChangeAspect="1"/>
          </p:cNvPicPr>
          <p:nvPr/>
        </p:nvPicPr>
        <p:blipFill rotWithShape="1">
          <a:blip r:embed="rId9"/>
          <a:srcRect l="50503" t="39807" r="30939" b="29345"/>
          <a:stretch/>
        </p:blipFill>
        <p:spPr>
          <a:xfrm>
            <a:off x="787961" y="3301371"/>
            <a:ext cx="1908306" cy="1783455"/>
          </a:xfrm>
          <a:prstGeom prst="rect">
            <a:avLst/>
          </a:prstGeom>
        </p:spPr>
      </p:pic>
      <p:pic>
        <p:nvPicPr>
          <p:cNvPr id="27" name="Group 1070165620" descr="preencoded.png">
            <a:extLst>
              <a:ext uri="{FF2B5EF4-FFF2-40B4-BE49-F238E27FC236}">
                <a16:creationId xmlns:a16="http://schemas.microsoft.com/office/drawing/2014/main" id="{406FB472-55D3-48B2-B21F-1ECAE4E50FAF}"/>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7670800" y="0"/>
            <a:ext cx="4521200" cy="4845050"/>
          </a:xfrm>
          <a:prstGeom prst="rect">
            <a:avLst/>
          </a:prstGeom>
        </p:spPr>
      </p:pic>
      <p:sp>
        <p:nvSpPr>
          <p:cNvPr id="28" name="TextBox 27">
            <a:extLst>
              <a:ext uri="{FF2B5EF4-FFF2-40B4-BE49-F238E27FC236}">
                <a16:creationId xmlns:a16="http://schemas.microsoft.com/office/drawing/2014/main" id="{E7165049-09C5-467B-BB92-7F4E784BFF68}"/>
              </a:ext>
            </a:extLst>
          </p:cNvPr>
          <p:cNvSpPr txBox="1"/>
          <p:nvPr/>
        </p:nvSpPr>
        <p:spPr>
          <a:xfrm>
            <a:off x="179491" y="1106588"/>
            <a:ext cx="11721592" cy="1846659"/>
          </a:xfrm>
          <a:prstGeom prst="rect">
            <a:avLst/>
          </a:prstGeom>
          <a:noFill/>
        </p:spPr>
        <p:txBody>
          <a:bodyPr wrap="square" rtlCol="0">
            <a:spAutoFit/>
          </a:bodyPr>
          <a:lstStyle/>
          <a:p>
            <a:pPr marL="457200" indent="-457200">
              <a:buFont typeface="Arial" panose="020B0604020202020204" pitchFamily="34" charset="0"/>
              <a:buChar char="•"/>
            </a:pPr>
            <a:r>
              <a:rPr lang="en-US" sz="2600" b="1" dirty="0">
                <a:solidFill>
                  <a:schemeClr val="bg1"/>
                </a:solidFill>
                <a:latin typeface="Arial" panose="020B0604020202020204" pitchFamily="34" charset="0"/>
                <a:cs typeface="Arial" panose="020B0604020202020204" pitchFamily="34" charset="0"/>
              </a:rPr>
              <a:t>The Association of Chartered Certified Accountants (ACCA) </a:t>
            </a:r>
            <a:r>
              <a:rPr lang="en-US" sz="2600" dirty="0">
                <a:solidFill>
                  <a:schemeClr val="bg1"/>
                </a:solidFill>
                <a:latin typeface="Arial" panose="020B0604020202020204" pitchFamily="34" charset="0"/>
                <a:cs typeface="Arial" panose="020B0604020202020204" pitchFamily="34" charset="0"/>
              </a:rPr>
              <a:t>is a globally recognized professional qualification in accounting and finance. </a:t>
            </a:r>
          </a:p>
          <a:p>
            <a:pPr marL="457200" indent="-457200">
              <a:buFont typeface="Arial" panose="020B0604020202020204" pitchFamily="34" charset="0"/>
              <a:buChar char="•"/>
            </a:pPr>
            <a:endParaRPr lang="en-US" sz="1000" dirty="0">
              <a:solidFill>
                <a:schemeClr val="bg1"/>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600" dirty="0">
                <a:solidFill>
                  <a:schemeClr val="bg1"/>
                </a:solidFill>
                <a:latin typeface="Arial" panose="020B0604020202020204" pitchFamily="34" charset="0"/>
                <a:cs typeface="Arial" panose="020B0604020202020204" pitchFamily="34" charset="0"/>
              </a:rPr>
              <a:t>ACCA is </a:t>
            </a:r>
            <a:r>
              <a:rPr lang="en-US" sz="2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a:t>
            </a:r>
            <a:r>
              <a:rPr lang="en-US" sz="2600" dirty="0">
                <a:solidFill>
                  <a:schemeClr val="bg1"/>
                </a:solidFill>
                <a:latin typeface="Arial" panose="020B0604020202020204" pitchFamily="34" charset="0"/>
                <a:cs typeface="Arial" panose="020B0604020202020204" pitchFamily="34" charset="0"/>
              </a:rPr>
              <a:t> </a:t>
            </a:r>
            <a:r>
              <a:rPr lang="en-US" sz="2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world’s largest accountancy body and</a:t>
            </a:r>
            <a:r>
              <a:rPr lang="en-US" sz="26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00" dirty="0">
                <a:solidFill>
                  <a:schemeClr val="bg1"/>
                </a:solidFill>
                <a:latin typeface="Arial" panose="020B0604020202020204" pitchFamily="34" charset="0"/>
                <a:cs typeface="Arial" panose="020B0604020202020204" pitchFamily="34" charset="0"/>
              </a:rPr>
              <a:t>globally connected community with: </a:t>
            </a:r>
          </a:p>
        </p:txBody>
      </p:sp>
      <p:sp>
        <p:nvSpPr>
          <p:cNvPr id="29" name="TextBox 28">
            <a:extLst>
              <a:ext uri="{FF2B5EF4-FFF2-40B4-BE49-F238E27FC236}">
                <a16:creationId xmlns:a16="http://schemas.microsoft.com/office/drawing/2014/main" id="{06CDCE7A-12AA-4870-BAAF-B468B2E80BE4}"/>
              </a:ext>
            </a:extLst>
          </p:cNvPr>
          <p:cNvSpPr txBox="1"/>
          <p:nvPr/>
        </p:nvSpPr>
        <p:spPr>
          <a:xfrm>
            <a:off x="8298354" y="5214600"/>
            <a:ext cx="2633512" cy="830997"/>
          </a:xfrm>
          <a:prstGeom prst="rect">
            <a:avLst/>
          </a:prstGeom>
          <a:noFill/>
        </p:spPr>
        <p:txBody>
          <a:bodyPr wrap="square" rtlCol="0">
            <a:spAutoFit/>
          </a:bodyPr>
          <a:lstStyle/>
          <a:p>
            <a:pPr algn="ctr"/>
            <a:r>
              <a:rPr lang="en-US" sz="2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7,959</a:t>
            </a:r>
            <a:r>
              <a:rPr lang="en-US" sz="2400" dirty="0">
                <a:solidFill>
                  <a:schemeClr val="bg1"/>
                </a:solidFill>
                <a:latin typeface="Arial" panose="020B0604020202020204" pitchFamily="34" charset="0"/>
                <a:cs typeface="Arial" panose="020B0604020202020204" pitchFamily="34" charset="0"/>
              </a:rPr>
              <a:t> approved employers</a:t>
            </a:r>
          </a:p>
        </p:txBody>
      </p:sp>
      <p:pic>
        <p:nvPicPr>
          <p:cNvPr id="31" name="Picture 30">
            <a:extLst>
              <a:ext uri="{FF2B5EF4-FFF2-40B4-BE49-F238E27FC236}">
                <a16:creationId xmlns:a16="http://schemas.microsoft.com/office/drawing/2014/main" id="{4A669E47-BB4D-4B88-94F5-9DC859716DCC}"/>
              </a:ext>
            </a:extLst>
          </p:cNvPr>
          <p:cNvPicPr>
            <a:picLocks noChangeAspect="1"/>
          </p:cNvPicPr>
          <p:nvPr/>
        </p:nvPicPr>
        <p:blipFill rotWithShape="1">
          <a:blip r:embed="rId12"/>
          <a:srcRect l="65119" t="35824" r="19047" b="37235"/>
          <a:stretch/>
        </p:blipFill>
        <p:spPr>
          <a:xfrm>
            <a:off x="8693624" y="3299952"/>
            <a:ext cx="1842973" cy="1763025"/>
          </a:xfrm>
          <a:prstGeom prst="rect">
            <a:avLst/>
          </a:prstGeom>
        </p:spPr>
      </p:pic>
    </p:spTree>
    <p:extLst>
      <p:ext uri="{BB962C8B-B14F-4D97-AF65-F5344CB8AC3E}">
        <p14:creationId xmlns:p14="http://schemas.microsoft.com/office/powerpoint/2010/main" val="32646931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ctangle 443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0"/>
            <a:ext cx="12192000" cy="6915150"/>
          </a:xfrm>
          <a:prstGeom prst="rect">
            <a:avLst/>
          </a:prstGeom>
        </p:spPr>
      </p:pic>
      <p:pic>
        <p:nvPicPr>
          <p:cNvPr id="3" name="Group 1070165620"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670800" y="0"/>
            <a:ext cx="4521200" cy="4845050"/>
          </a:xfrm>
          <a:prstGeom prst="rect">
            <a:avLst/>
          </a:prstGeom>
        </p:spPr>
      </p:pic>
      <p:pic>
        <p:nvPicPr>
          <p:cNvPr id="8" name="Rectangle 4434" descr="preencoded.png"/>
          <p:cNvPicPr>
            <a:picLocks noChangeAspect="1"/>
          </p:cNvPicPr>
          <p:nvPr/>
        </p:nvPicPr>
        <p:blipFill>
          <a:blip r:embed="rId7"/>
          <a:srcRect/>
          <a:stretch/>
        </p:blipFill>
        <p:spPr>
          <a:xfrm>
            <a:off x="0" y="4845050"/>
            <a:ext cx="12192000" cy="2070100"/>
          </a:xfrm>
          <a:prstGeom prst="rect">
            <a:avLst/>
          </a:prstGeom>
        </p:spPr>
      </p:pic>
      <p:sp>
        <p:nvSpPr>
          <p:cNvPr id="14" name="TextBox 13">
            <a:extLst>
              <a:ext uri="{FF2B5EF4-FFF2-40B4-BE49-F238E27FC236}">
                <a16:creationId xmlns:a16="http://schemas.microsoft.com/office/drawing/2014/main" id="{7A983F8B-7B26-4577-BCE6-5BAC079EFF94}"/>
              </a:ext>
            </a:extLst>
          </p:cNvPr>
          <p:cNvSpPr txBox="1"/>
          <p:nvPr/>
        </p:nvSpPr>
        <p:spPr>
          <a:xfrm>
            <a:off x="822001" y="289243"/>
            <a:ext cx="5670549" cy="769441"/>
          </a:xfrm>
          <a:prstGeom prst="rect">
            <a:avLst/>
          </a:prstGeom>
          <a:noFill/>
        </p:spPr>
        <p:txBody>
          <a:bodyPr wrap="square" rtlCol="0">
            <a:spAutoFit/>
          </a:bodyPr>
          <a:lstStyle/>
          <a:p>
            <a:r>
              <a:rPr lang="en-US" sz="4400">
                <a:solidFill>
                  <a:schemeClr val="bg1"/>
                </a:solidFill>
                <a:latin typeface="Georgia (Headings)"/>
                <a:cs typeface="Arial" panose="020B0604020202020204" pitchFamily="34" charset="0"/>
              </a:rPr>
              <a:t>Table of Content</a:t>
            </a:r>
            <a:endParaRPr lang="en-US" sz="4400" dirty="0">
              <a:solidFill>
                <a:schemeClr val="bg1"/>
              </a:solidFill>
              <a:latin typeface="Georgia (Headings)"/>
              <a:cs typeface="Arial" panose="020B0604020202020204" pitchFamily="34" charset="0"/>
            </a:endParaRPr>
          </a:p>
        </p:txBody>
      </p:sp>
      <p:sp>
        <p:nvSpPr>
          <p:cNvPr id="15" name="TextBox 14">
            <a:extLst>
              <a:ext uri="{FF2B5EF4-FFF2-40B4-BE49-F238E27FC236}">
                <a16:creationId xmlns:a16="http://schemas.microsoft.com/office/drawing/2014/main" id="{DE007E2E-6771-4ACD-AAD7-E075CFB8C1C2}"/>
              </a:ext>
            </a:extLst>
          </p:cNvPr>
          <p:cNvSpPr txBox="1"/>
          <p:nvPr/>
        </p:nvSpPr>
        <p:spPr>
          <a:xfrm>
            <a:off x="368031" y="1502121"/>
            <a:ext cx="8850304" cy="3046988"/>
          </a:xfrm>
          <a:prstGeom prst="rect">
            <a:avLst/>
          </a:prstGeom>
          <a:noFill/>
        </p:spPr>
        <p:txBody>
          <a:bodyPr wrap="square" rtlCol="0">
            <a:spAutoFit/>
          </a:bodyPr>
          <a:lstStyle/>
          <a:p>
            <a:pPr marL="457200" indent="-457200">
              <a:buFont typeface="Arial" panose="020B0604020202020204" pitchFamily="34" charset="0"/>
              <a:buChar char="•"/>
            </a:pPr>
            <a:r>
              <a:rPr lang="en-US" sz="3200" dirty="0" err="1">
                <a:solidFill>
                  <a:schemeClr val="bg1"/>
                </a:solidFill>
                <a:latin typeface="Arial" panose="020B0604020202020204" pitchFamily="34" charset="0"/>
                <a:cs typeface="Arial" panose="020B0604020202020204" pitchFamily="34" charset="0"/>
              </a:rPr>
              <a:t>Programme</a:t>
            </a:r>
            <a:r>
              <a:rPr lang="en-US" sz="3200" dirty="0">
                <a:solidFill>
                  <a:schemeClr val="bg1"/>
                </a:solidFill>
                <a:latin typeface="Arial" panose="020B0604020202020204" pitchFamily="34" charset="0"/>
                <a:cs typeface="Arial" panose="020B0604020202020204" pitchFamily="34" charset="0"/>
              </a:rPr>
              <a:t> Objectives</a:t>
            </a:r>
          </a:p>
          <a:p>
            <a:pPr marL="457200" indent="-457200">
              <a:buFont typeface="Arial" panose="020B0604020202020204" pitchFamily="34" charset="0"/>
              <a:buChar char="•"/>
            </a:pPr>
            <a:r>
              <a:rPr lang="en-US" sz="3200" dirty="0">
                <a:solidFill>
                  <a:schemeClr val="bg1"/>
                </a:solidFill>
                <a:latin typeface="Arial" panose="020B0604020202020204" pitchFamily="34" charset="0"/>
                <a:cs typeface="Arial" panose="020B0604020202020204" pitchFamily="34" charset="0"/>
              </a:rPr>
              <a:t>Available Modules</a:t>
            </a:r>
          </a:p>
          <a:p>
            <a:pPr marL="457200" indent="-457200">
              <a:buFont typeface="Arial" panose="020B0604020202020204" pitchFamily="34" charset="0"/>
              <a:buChar char="•"/>
            </a:pPr>
            <a:r>
              <a:rPr lang="en-US" sz="3200" dirty="0">
                <a:solidFill>
                  <a:schemeClr val="bg1"/>
                </a:solidFill>
                <a:latin typeface="Arial" panose="020B0604020202020204" pitchFamily="34" charset="0"/>
                <a:cs typeface="Arial" panose="020B0604020202020204" pitchFamily="34" charset="0"/>
              </a:rPr>
              <a:t>Partner University</a:t>
            </a:r>
          </a:p>
          <a:p>
            <a:pPr marL="457200" indent="-457200">
              <a:buFont typeface="Arial" panose="020B0604020202020204" pitchFamily="34" charset="0"/>
              <a:buChar char="•"/>
            </a:pPr>
            <a:r>
              <a:rPr lang="en-US" sz="3200" dirty="0">
                <a:solidFill>
                  <a:schemeClr val="bg1"/>
                </a:solidFill>
                <a:latin typeface="Arial" panose="020B0604020202020204" pitchFamily="34" charset="0"/>
                <a:cs typeface="Arial" panose="020B0604020202020204" pitchFamily="34" charset="0"/>
              </a:rPr>
              <a:t>Professional Opportunities</a:t>
            </a:r>
          </a:p>
          <a:p>
            <a:pPr marL="457200" indent="-457200">
              <a:buFont typeface="Arial" panose="020B0604020202020204" pitchFamily="34" charset="0"/>
              <a:buChar char="•"/>
            </a:pPr>
            <a:r>
              <a:rPr lang="en-US" sz="3200" dirty="0">
                <a:solidFill>
                  <a:schemeClr val="bg1"/>
                </a:solidFill>
                <a:latin typeface="Arial" panose="020B0604020202020204" pitchFamily="34" charset="0"/>
                <a:cs typeface="Arial" panose="020B0604020202020204" pitchFamily="34" charset="0"/>
              </a:rPr>
              <a:t>Student Success Stories</a:t>
            </a:r>
          </a:p>
          <a:p>
            <a:pPr marL="457200" indent="-457200">
              <a:buFont typeface="Arial" panose="020B0604020202020204" pitchFamily="34" charset="0"/>
              <a:buChar char="•"/>
            </a:pPr>
            <a:r>
              <a:rPr lang="en-US" sz="3200" dirty="0">
                <a:solidFill>
                  <a:schemeClr val="bg1"/>
                </a:solidFill>
                <a:latin typeface="Arial" panose="020B0604020202020204" pitchFamily="34" charset="0"/>
                <a:cs typeface="Arial" panose="020B0604020202020204" pitchFamily="34" charset="0"/>
              </a:rPr>
              <a:t>Q&amp;A Session</a:t>
            </a:r>
          </a:p>
        </p:txBody>
      </p:sp>
      <p:pic>
        <p:nvPicPr>
          <p:cNvPr id="16" name="Layer_1" descr="preencoded.png">
            <a:extLst>
              <a:ext uri="{FF2B5EF4-FFF2-40B4-BE49-F238E27FC236}">
                <a16:creationId xmlns:a16="http://schemas.microsoft.com/office/drawing/2014/main" id="{84348CAC-3A26-4B56-9FC9-898162CA4B26}"/>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9218335" y="5822828"/>
            <a:ext cx="2486081" cy="707625"/>
          </a:xfrm>
          <a:prstGeom prst="rect">
            <a:avLst/>
          </a:prstGeom>
        </p:spPr>
      </p:pic>
      <p:pic>
        <p:nvPicPr>
          <p:cNvPr id="4" name="Group 1070165564" descr="preencoded.png">
            <a:extLst>
              <a:ext uri="{FF2B5EF4-FFF2-40B4-BE49-F238E27FC236}">
                <a16:creationId xmlns:a16="http://schemas.microsoft.com/office/drawing/2014/main" id="{84398171-88F5-7404-5BA2-27384DA1960A}"/>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5765800" y="5770207"/>
            <a:ext cx="2964951" cy="760245"/>
          </a:xfrm>
          <a:prstGeom prst="rect">
            <a:avLst/>
          </a:prstGeom>
        </p:spPr>
      </p:pic>
    </p:spTree>
    <p:extLst>
      <p:ext uri="{BB962C8B-B14F-4D97-AF65-F5344CB8AC3E}">
        <p14:creationId xmlns:p14="http://schemas.microsoft.com/office/powerpoint/2010/main" val="10000962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ctangle 443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0"/>
            <a:ext cx="12192000" cy="6915150"/>
          </a:xfrm>
          <a:prstGeom prst="rect">
            <a:avLst/>
          </a:prstGeom>
        </p:spPr>
      </p:pic>
      <p:pic>
        <p:nvPicPr>
          <p:cNvPr id="8" name="Rectangle 4434" descr="preencoded.png"/>
          <p:cNvPicPr>
            <a:picLocks noChangeAspect="1"/>
          </p:cNvPicPr>
          <p:nvPr/>
        </p:nvPicPr>
        <p:blipFill>
          <a:blip r:embed="rId5"/>
          <a:srcRect/>
          <a:stretch/>
        </p:blipFill>
        <p:spPr>
          <a:xfrm>
            <a:off x="0" y="4845050"/>
            <a:ext cx="12192000" cy="2070100"/>
          </a:xfrm>
          <a:prstGeom prst="rect">
            <a:avLst/>
          </a:prstGeom>
        </p:spPr>
      </p:pic>
      <p:sp>
        <p:nvSpPr>
          <p:cNvPr id="14" name="TextBox 13">
            <a:extLst>
              <a:ext uri="{FF2B5EF4-FFF2-40B4-BE49-F238E27FC236}">
                <a16:creationId xmlns:a16="http://schemas.microsoft.com/office/drawing/2014/main" id="{7A983F8B-7B26-4577-BCE6-5BAC079EFF94}"/>
              </a:ext>
            </a:extLst>
          </p:cNvPr>
          <p:cNvSpPr txBox="1"/>
          <p:nvPr/>
        </p:nvSpPr>
        <p:spPr>
          <a:xfrm>
            <a:off x="429285" y="236391"/>
            <a:ext cx="9021530" cy="707886"/>
          </a:xfrm>
          <a:prstGeom prst="rect">
            <a:avLst/>
          </a:prstGeom>
          <a:noFill/>
        </p:spPr>
        <p:txBody>
          <a:bodyPr wrap="square" rtlCol="0">
            <a:spAutoFit/>
          </a:bodyPr>
          <a:lstStyle/>
          <a:p>
            <a:r>
              <a:rPr lang="en-US" sz="4000" dirty="0">
                <a:solidFill>
                  <a:schemeClr val="bg1"/>
                </a:solidFill>
                <a:latin typeface="Georgia" panose="02040502050405020303" pitchFamily="18" charset="0"/>
                <a:cs typeface="Arial" panose="020B0604020202020204" pitchFamily="34" charset="0"/>
              </a:rPr>
              <a:t>Local</a:t>
            </a:r>
            <a:r>
              <a:rPr lang="en-US" sz="4000" dirty="0">
                <a:solidFill>
                  <a:schemeClr val="bg1"/>
                </a:solidFill>
                <a:latin typeface="Georgia (Headings)"/>
                <a:cs typeface="Arial" panose="020B0604020202020204" pitchFamily="34" charset="0"/>
              </a:rPr>
              <a:t> Demand for ACCA Qualification</a:t>
            </a:r>
          </a:p>
        </p:txBody>
      </p:sp>
      <p:pic>
        <p:nvPicPr>
          <p:cNvPr id="17" name="Picture 16" descr="A logo with white text&#10;&#10;AI-generated content may be incorrect.">
            <a:extLst>
              <a:ext uri="{FF2B5EF4-FFF2-40B4-BE49-F238E27FC236}">
                <a16:creationId xmlns:a16="http://schemas.microsoft.com/office/drawing/2014/main" id="{AEA77439-A8F8-4261-B7ED-358E9E8834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64343" y="5580459"/>
            <a:ext cx="1151624" cy="1151624"/>
          </a:xfrm>
          <a:prstGeom prst="rect">
            <a:avLst/>
          </a:prstGeom>
        </p:spPr>
      </p:pic>
      <p:pic>
        <p:nvPicPr>
          <p:cNvPr id="27" name="Group 1070165620" descr="preencoded.png">
            <a:extLst>
              <a:ext uri="{FF2B5EF4-FFF2-40B4-BE49-F238E27FC236}">
                <a16:creationId xmlns:a16="http://schemas.microsoft.com/office/drawing/2014/main" id="{406FB472-55D3-48B2-B21F-1ECAE4E50FAF}"/>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7653835" y="32321"/>
            <a:ext cx="4521200" cy="4845050"/>
          </a:xfrm>
          <a:prstGeom prst="rect">
            <a:avLst/>
          </a:prstGeom>
        </p:spPr>
      </p:pic>
      <p:pic>
        <p:nvPicPr>
          <p:cNvPr id="4" name="Picture 3">
            <a:extLst>
              <a:ext uri="{FF2B5EF4-FFF2-40B4-BE49-F238E27FC236}">
                <a16:creationId xmlns:a16="http://schemas.microsoft.com/office/drawing/2014/main" id="{25067242-0F49-4C63-B8CA-C206BB69C356}"/>
              </a:ext>
            </a:extLst>
          </p:cNvPr>
          <p:cNvPicPr>
            <a:picLocks noChangeAspect="1"/>
          </p:cNvPicPr>
          <p:nvPr/>
        </p:nvPicPr>
        <p:blipFill rotWithShape="1">
          <a:blip r:embed="rId9"/>
          <a:srcRect l="30000" t="44827" r="61895" b="41717"/>
          <a:stretch/>
        </p:blipFill>
        <p:spPr>
          <a:xfrm>
            <a:off x="474496" y="1556660"/>
            <a:ext cx="1077615" cy="1005911"/>
          </a:xfrm>
          <a:prstGeom prst="rect">
            <a:avLst/>
          </a:prstGeom>
        </p:spPr>
      </p:pic>
      <p:pic>
        <p:nvPicPr>
          <p:cNvPr id="11" name="Picture 10">
            <a:extLst>
              <a:ext uri="{FF2B5EF4-FFF2-40B4-BE49-F238E27FC236}">
                <a16:creationId xmlns:a16="http://schemas.microsoft.com/office/drawing/2014/main" id="{FFC207B3-A421-4E50-8E41-B8ED158413A9}"/>
              </a:ext>
            </a:extLst>
          </p:cNvPr>
          <p:cNvPicPr>
            <a:picLocks noChangeAspect="1"/>
          </p:cNvPicPr>
          <p:nvPr/>
        </p:nvPicPr>
        <p:blipFill rotWithShape="1">
          <a:blip r:embed="rId9"/>
          <a:srcRect l="61267" t="45173" r="30627" b="41371"/>
          <a:stretch/>
        </p:blipFill>
        <p:spPr>
          <a:xfrm>
            <a:off x="429285" y="3948051"/>
            <a:ext cx="1077616" cy="1005911"/>
          </a:xfrm>
          <a:prstGeom prst="rect">
            <a:avLst/>
          </a:prstGeom>
        </p:spPr>
      </p:pic>
      <p:sp>
        <p:nvSpPr>
          <p:cNvPr id="12" name="TextBox 11">
            <a:extLst>
              <a:ext uri="{FF2B5EF4-FFF2-40B4-BE49-F238E27FC236}">
                <a16:creationId xmlns:a16="http://schemas.microsoft.com/office/drawing/2014/main" id="{F912FA96-DB9D-4F25-8FDE-09FC7CDD8FF1}"/>
              </a:ext>
            </a:extLst>
          </p:cNvPr>
          <p:cNvSpPr txBox="1"/>
          <p:nvPr/>
        </p:nvSpPr>
        <p:spPr>
          <a:xfrm>
            <a:off x="1861001" y="1401894"/>
            <a:ext cx="9646248" cy="1769715"/>
          </a:xfrm>
          <a:prstGeom prst="rect">
            <a:avLst/>
          </a:prstGeom>
          <a:noFill/>
        </p:spPr>
        <p:txBody>
          <a:bodyPr wrap="square" rtlCol="0">
            <a:spAutoFit/>
          </a:bodyPr>
          <a:lstStyle/>
          <a:p>
            <a:r>
              <a:rPr lang="en-US" sz="2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High demand for IFRS-certified accountants in Uzbekistan</a:t>
            </a:r>
            <a:r>
              <a:rPr lang="en-US" sz="2600" b="1" dirty="0">
                <a:solidFill>
                  <a:srgbClr val="FF0000"/>
                </a:solidFill>
                <a:latin typeface="Arial" panose="020B0604020202020204" pitchFamily="34" charset="0"/>
                <a:cs typeface="Arial" panose="020B0604020202020204" pitchFamily="34" charset="0"/>
              </a:rPr>
              <a:t>:</a:t>
            </a:r>
          </a:p>
          <a:p>
            <a:endParaRPr lang="en-US" sz="500" b="1" dirty="0">
              <a:solidFill>
                <a:srgbClr val="FF0000"/>
              </a:solidFill>
              <a:latin typeface="Arial" panose="020B0604020202020204" pitchFamily="34" charset="0"/>
              <a:cs typeface="Arial" panose="020B0604020202020204" pitchFamily="34" charset="0"/>
            </a:endParaRPr>
          </a:p>
          <a:p>
            <a:r>
              <a:rPr lang="en-US" sz="2600" dirty="0">
                <a:solidFill>
                  <a:schemeClr val="bg1"/>
                </a:solidFill>
                <a:latin typeface="Arial" panose="020B0604020202020204" pitchFamily="34" charset="0"/>
                <a:cs typeface="Arial" panose="020B0604020202020204" pitchFamily="34" charset="0"/>
              </a:rPr>
              <a:t>Government mandates transition to IFRS starting from 2021 to all large companies, banks, insurance firms, and government-owned companies</a:t>
            </a:r>
          </a:p>
        </p:txBody>
      </p:sp>
      <p:sp>
        <p:nvSpPr>
          <p:cNvPr id="15" name="TextBox 14">
            <a:extLst>
              <a:ext uri="{FF2B5EF4-FFF2-40B4-BE49-F238E27FC236}">
                <a16:creationId xmlns:a16="http://schemas.microsoft.com/office/drawing/2014/main" id="{E21C0604-972B-4831-B453-9E667BE211D5}"/>
              </a:ext>
            </a:extLst>
          </p:cNvPr>
          <p:cNvSpPr txBox="1"/>
          <p:nvPr/>
        </p:nvSpPr>
        <p:spPr>
          <a:xfrm>
            <a:off x="1815792" y="3566150"/>
            <a:ext cx="9646247" cy="1923604"/>
          </a:xfrm>
          <a:prstGeom prst="rect">
            <a:avLst/>
          </a:prstGeom>
          <a:noFill/>
        </p:spPr>
        <p:txBody>
          <a:bodyPr wrap="square" rtlCol="0">
            <a:spAutoFit/>
          </a:bodyPr>
          <a:lstStyle/>
          <a:p>
            <a:pPr marL="457200" indent="-457200">
              <a:buFont typeface="Arial" panose="020B0604020202020204" pitchFamily="34" charset="0"/>
              <a:buChar char="•"/>
            </a:pPr>
            <a:r>
              <a:rPr lang="en-US" sz="2600" dirty="0">
                <a:solidFill>
                  <a:schemeClr val="bg1"/>
                </a:solidFill>
                <a:latin typeface="Arial" panose="020B0604020202020204" pitchFamily="34" charset="0"/>
                <a:cs typeface="Arial" panose="020B0604020202020204" pitchFamily="34" charset="0"/>
              </a:rPr>
              <a:t>Each of the above-mentioned organisations must have                 </a:t>
            </a:r>
            <a:r>
              <a:rPr lang="en-US" sz="2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least 3 IFRS-certified </a:t>
            </a:r>
            <a:r>
              <a:rPr lang="en-US" sz="2600" dirty="0">
                <a:solidFill>
                  <a:schemeClr val="bg1"/>
                </a:solidFill>
                <a:latin typeface="Arial" panose="020B0604020202020204" pitchFamily="34" charset="0"/>
                <a:cs typeface="Arial" panose="020B0604020202020204" pitchFamily="34" charset="0"/>
              </a:rPr>
              <a:t>accountants in each</a:t>
            </a:r>
          </a:p>
          <a:p>
            <a:pPr marL="457200" indent="-457200">
              <a:buFont typeface="Arial" panose="020B0604020202020204" pitchFamily="34" charset="0"/>
              <a:buChar char="•"/>
            </a:pPr>
            <a:endParaRPr lang="en-US" sz="1000" dirty="0">
              <a:solidFill>
                <a:schemeClr val="bg1"/>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US" sz="500" dirty="0">
              <a:solidFill>
                <a:schemeClr val="bg1"/>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600" dirty="0">
                <a:solidFill>
                  <a:schemeClr val="bg1"/>
                </a:solidFill>
                <a:latin typeface="Arial" panose="020B0604020202020204" pitchFamily="34" charset="0"/>
                <a:cs typeface="Arial" panose="020B0604020202020204" pitchFamily="34" charset="0"/>
              </a:rPr>
              <a:t>Over </a:t>
            </a:r>
            <a:r>
              <a:rPr lang="en-US" sz="2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7,000+ companies </a:t>
            </a:r>
            <a:r>
              <a:rPr lang="en-US" sz="2600" dirty="0">
                <a:solidFill>
                  <a:schemeClr val="bg1"/>
                </a:solidFill>
                <a:latin typeface="Arial" panose="020B0604020202020204" pitchFamily="34" charset="0"/>
                <a:cs typeface="Arial" panose="020B0604020202020204" pitchFamily="34" charset="0"/>
              </a:rPr>
              <a:t>affected, creating overall demand for </a:t>
            </a:r>
            <a:r>
              <a:rPr lang="en-US" sz="2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21,000+ IFRS-certified </a:t>
            </a:r>
            <a:r>
              <a:rPr lang="en-US" sz="2600" dirty="0">
                <a:solidFill>
                  <a:schemeClr val="bg1"/>
                </a:solidFill>
                <a:latin typeface="Arial" panose="020B0604020202020204" pitchFamily="34" charset="0"/>
                <a:cs typeface="Arial" panose="020B0604020202020204" pitchFamily="34" charset="0"/>
              </a:rPr>
              <a:t>accountants</a:t>
            </a:r>
          </a:p>
        </p:txBody>
      </p:sp>
    </p:spTree>
    <p:extLst>
      <p:ext uri="{BB962C8B-B14F-4D97-AF65-F5344CB8AC3E}">
        <p14:creationId xmlns:p14="http://schemas.microsoft.com/office/powerpoint/2010/main" val="36832548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ctangle 443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0"/>
            <a:ext cx="12192000" cy="6915150"/>
          </a:xfrm>
          <a:prstGeom prst="rect">
            <a:avLst/>
          </a:prstGeom>
        </p:spPr>
      </p:pic>
      <p:pic>
        <p:nvPicPr>
          <p:cNvPr id="8" name="Rectangle 4434" descr="preencoded.png"/>
          <p:cNvPicPr>
            <a:picLocks noChangeAspect="1"/>
          </p:cNvPicPr>
          <p:nvPr/>
        </p:nvPicPr>
        <p:blipFill>
          <a:blip r:embed="rId5"/>
          <a:srcRect/>
          <a:stretch/>
        </p:blipFill>
        <p:spPr>
          <a:xfrm>
            <a:off x="0" y="4845050"/>
            <a:ext cx="12192000" cy="2070100"/>
          </a:xfrm>
          <a:prstGeom prst="rect">
            <a:avLst/>
          </a:prstGeom>
        </p:spPr>
      </p:pic>
      <p:sp>
        <p:nvSpPr>
          <p:cNvPr id="14" name="TextBox 13">
            <a:extLst>
              <a:ext uri="{FF2B5EF4-FFF2-40B4-BE49-F238E27FC236}">
                <a16:creationId xmlns:a16="http://schemas.microsoft.com/office/drawing/2014/main" id="{7A983F8B-7B26-4577-BCE6-5BAC079EFF94}"/>
              </a:ext>
            </a:extLst>
          </p:cNvPr>
          <p:cNvSpPr txBox="1"/>
          <p:nvPr/>
        </p:nvSpPr>
        <p:spPr>
          <a:xfrm>
            <a:off x="494085" y="239697"/>
            <a:ext cx="9239850" cy="707886"/>
          </a:xfrm>
          <a:prstGeom prst="rect">
            <a:avLst/>
          </a:prstGeom>
          <a:noFill/>
        </p:spPr>
        <p:txBody>
          <a:bodyPr wrap="square" rtlCol="0">
            <a:spAutoFit/>
          </a:bodyPr>
          <a:lstStyle/>
          <a:p>
            <a:r>
              <a:rPr lang="en-US" sz="4000" dirty="0">
                <a:solidFill>
                  <a:schemeClr val="bg1"/>
                </a:solidFill>
                <a:effectLst>
                  <a:outerShdw blurRad="38100" dist="38100" dir="2700000" algn="tl">
                    <a:srgbClr val="000000">
                      <a:alpha val="43137"/>
                    </a:srgbClr>
                  </a:outerShdw>
                </a:effectLst>
                <a:latin typeface="Georgia (Headings)"/>
                <a:cs typeface="Arial" panose="020B0604020202020204" pitchFamily="34" charset="0"/>
              </a:rPr>
              <a:t>Graduates Employability 2024</a:t>
            </a:r>
          </a:p>
        </p:txBody>
      </p:sp>
      <p:pic>
        <p:nvPicPr>
          <p:cNvPr id="11" name="Group 1070165620" descr="preencoded.png">
            <a:extLst>
              <a:ext uri="{FF2B5EF4-FFF2-40B4-BE49-F238E27FC236}">
                <a16:creationId xmlns:a16="http://schemas.microsoft.com/office/drawing/2014/main" id="{8F181EA2-997C-49C5-89A2-1D55E6B45EDF}"/>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8432800" y="0"/>
            <a:ext cx="3759200" cy="4394200"/>
          </a:xfrm>
          <a:prstGeom prst="rect">
            <a:avLst/>
          </a:prstGeom>
        </p:spPr>
      </p:pic>
      <p:pic>
        <p:nvPicPr>
          <p:cNvPr id="24" name="Rectangle 4408" descr="preencoded.png">
            <a:extLst>
              <a:ext uri="{FF2B5EF4-FFF2-40B4-BE49-F238E27FC236}">
                <a16:creationId xmlns:a16="http://schemas.microsoft.com/office/drawing/2014/main" id="{14646DAA-3421-4837-8BD1-F8E320671A21}"/>
              </a:ext>
            </a:extLst>
          </p:cNvPr>
          <p:cNvPicPr>
            <a:picLocks noChangeAspect="1"/>
          </p:cNvPicPr>
          <p:nvPr/>
        </p:nvPicPr>
        <p:blipFill>
          <a:blip r:embed="rId8"/>
          <a:srcRect/>
          <a:stretch/>
        </p:blipFill>
        <p:spPr>
          <a:xfrm>
            <a:off x="306526" y="1537547"/>
            <a:ext cx="2720799" cy="1964759"/>
          </a:xfrm>
          <a:prstGeom prst="rect">
            <a:avLst/>
          </a:prstGeom>
        </p:spPr>
      </p:pic>
      <p:sp>
        <p:nvSpPr>
          <p:cNvPr id="15" name="TextBox 14">
            <a:extLst>
              <a:ext uri="{FF2B5EF4-FFF2-40B4-BE49-F238E27FC236}">
                <a16:creationId xmlns:a16="http://schemas.microsoft.com/office/drawing/2014/main" id="{1DD77A69-D2FF-4416-95DA-B4B2E5F31861}"/>
              </a:ext>
            </a:extLst>
          </p:cNvPr>
          <p:cNvSpPr txBox="1"/>
          <p:nvPr/>
        </p:nvSpPr>
        <p:spPr>
          <a:xfrm>
            <a:off x="441945" y="2060373"/>
            <a:ext cx="2434449" cy="1400383"/>
          </a:xfrm>
          <a:prstGeom prst="rect">
            <a:avLst/>
          </a:prstGeom>
          <a:noFill/>
        </p:spPr>
        <p:txBody>
          <a:bodyPr wrap="square" rtlCol="0">
            <a:spAutoFit/>
          </a:bodyPr>
          <a:lstStyle/>
          <a:p>
            <a:r>
              <a:rPr lang="en-US"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10 graduates</a:t>
            </a:r>
          </a:p>
          <a:p>
            <a:endParaRPr lang="en-US" sz="5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Accountants</a:t>
            </a:r>
          </a:p>
          <a:p>
            <a:pPr marL="342900" indent="-342900">
              <a:buFont typeface="Arial" panose="020B0604020202020204" pitchFamily="34" charset="0"/>
              <a:buChar char="•"/>
            </a:pPr>
            <a:r>
              <a:rPr lang="en-US" sz="2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Audit Assistants</a:t>
            </a:r>
          </a:p>
          <a:p>
            <a:pPr marL="342900" indent="-342900">
              <a:buFont typeface="Arial" panose="020B0604020202020204" pitchFamily="34" charset="0"/>
              <a:buChar char="•"/>
            </a:pPr>
            <a:r>
              <a:rPr lang="en-US" sz="2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Auditors</a:t>
            </a:r>
          </a:p>
        </p:txBody>
      </p:sp>
      <p:pic>
        <p:nvPicPr>
          <p:cNvPr id="16" name="Group 1070165616" descr="preencoded.png">
            <a:extLst>
              <a:ext uri="{FF2B5EF4-FFF2-40B4-BE49-F238E27FC236}">
                <a16:creationId xmlns:a16="http://schemas.microsoft.com/office/drawing/2014/main" id="{4BE576D1-F439-4BDF-860C-B22D469256D6}"/>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363911" y="1335351"/>
            <a:ext cx="1663414" cy="650901"/>
          </a:xfrm>
          <a:prstGeom prst="rect">
            <a:avLst/>
          </a:prstGeom>
        </p:spPr>
      </p:pic>
      <p:pic>
        <p:nvPicPr>
          <p:cNvPr id="25" name="Rectangle 4408" descr="preencoded.png">
            <a:extLst>
              <a:ext uri="{FF2B5EF4-FFF2-40B4-BE49-F238E27FC236}">
                <a16:creationId xmlns:a16="http://schemas.microsoft.com/office/drawing/2014/main" id="{63C13EFF-25CD-4FAC-8743-AE88F274707F}"/>
              </a:ext>
            </a:extLst>
          </p:cNvPr>
          <p:cNvPicPr>
            <a:picLocks noChangeAspect="1"/>
          </p:cNvPicPr>
          <p:nvPr/>
        </p:nvPicPr>
        <p:blipFill>
          <a:blip r:embed="rId8"/>
          <a:srcRect/>
          <a:stretch/>
        </p:blipFill>
        <p:spPr>
          <a:xfrm>
            <a:off x="3441875" y="1523810"/>
            <a:ext cx="2720800" cy="1964759"/>
          </a:xfrm>
          <a:prstGeom prst="rect">
            <a:avLst/>
          </a:prstGeom>
        </p:spPr>
      </p:pic>
      <p:sp>
        <p:nvSpPr>
          <p:cNvPr id="27" name="TextBox 26">
            <a:extLst>
              <a:ext uri="{FF2B5EF4-FFF2-40B4-BE49-F238E27FC236}">
                <a16:creationId xmlns:a16="http://schemas.microsoft.com/office/drawing/2014/main" id="{151AFDBB-78C4-432E-B96D-1048D098F531}"/>
              </a:ext>
            </a:extLst>
          </p:cNvPr>
          <p:cNvSpPr txBox="1"/>
          <p:nvPr/>
        </p:nvSpPr>
        <p:spPr>
          <a:xfrm>
            <a:off x="3522284" y="2288882"/>
            <a:ext cx="2434449" cy="1092607"/>
          </a:xfrm>
          <a:prstGeom prst="rect">
            <a:avLst/>
          </a:prstGeom>
          <a:noFill/>
        </p:spPr>
        <p:txBody>
          <a:bodyPr wrap="square" rtlCol="0">
            <a:spAutoFit/>
          </a:bodyPr>
          <a:lstStyle/>
          <a:p>
            <a:r>
              <a:rPr lang="en-US"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 graduates</a:t>
            </a:r>
          </a:p>
          <a:p>
            <a:endParaRPr lang="en-US" sz="5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Audit Assistants</a:t>
            </a:r>
          </a:p>
          <a:p>
            <a:pPr marL="342900" indent="-342900">
              <a:buFont typeface="Arial" panose="020B0604020202020204" pitchFamily="34" charset="0"/>
              <a:buChar char="•"/>
            </a:pPr>
            <a:r>
              <a:rPr lang="en-US" sz="2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Accountants</a:t>
            </a:r>
          </a:p>
        </p:txBody>
      </p:sp>
      <p:pic>
        <p:nvPicPr>
          <p:cNvPr id="30" name="Rectangle 4408" descr="preencoded.png">
            <a:extLst>
              <a:ext uri="{FF2B5EF4-FFF2-40B4-BE49-F238E27FC236}">
                <a16:creationId xmlns:a16="http://schemas.microsoft.com/office/drawing/2014/main" id="{2B73B7D8-502D-446F-BB40-BCDA522586D5}"/>
              </a:ext>
            </a:extLst>
          </p:cNvPr>
          <p:cNvPicPr>
            <a:picLocks noChangeAspect="1"/>
          </p:cNvPicPr>
          <p:nvPr/>
        </p:nvPicPr>
        <p:blipFill>
          <a:blip r:embed="rId8"/>
          <a:srcRect/>
          <a:stretch/>
        </p:blipFill>
        <p:spPr>
          <a:xfrm>
            <a:off x="6657084" y="1497400"/>
            <a:ext cx="2314755" cy="2014783"/>
          </a:xfrm>
          <a:prstGeom prst="rect">
            <a:avLst/>
          </a:prstGeom>
        </p:spPr>
      </p:pic>
      <p:sp>
        <p:nvSpPr>
          <p:cNvPr id="31" name="TextBox 30">
            <a:extLst>
              <a:ext uri="{FF2B5EF4-FFF2-40B4-BE49-F238E27FC236}">
                <a16:creationId xmlns:a16="http://schemas.microsoft.com/office/drawing/2014/main" id="{EEBAFCC0-D30F-4803-AC19-618DE4CEE54C}"/>
              </a:ext>
            </a:extLst>
          </p:cNvPr>
          <p:cNvSpPr txBox="1"/>
          <p:nvPr/>
        </p:nvSpPr>
        <p:spPr>
          <a:xfrm>
            <a:off x="6848238" y="2470612"/>
            <a:ext cx="2434449" cy="784830"/>
          </a:xfrm>
          <a:prstGeom prst="rect">
            <a:avLst/>
          </a:prstGeom>
          <a:noFill/>
        </p:spPr>
        <p:txBody>
          <a:bodyPr wrap="square" rtlCol="0">
            <a:spAutoFit/>
          </a:bodyPr>
          <a:lstStyle/>
          <a:p>
            <a:r>
              <a:rPr lang="en-US"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 graduates</a:t>
            </a:r>
          </a:p>
          <a:p>
            <a:endParaRPr lang="en-US" sz="5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Auditors</a:t>
            </a:r>
          </a:p>
        </p:txBody>
      </p:sp>
      <p:sp>
        <p:nvSpPr>
          <p:cNvPr id="3" name="TextBox 2">
            <a:extLst>
              <a:ext uri="{FF2B5EF4-FFF2-40B4-BE49-F238E27FC236}">
                <a16:creationId xmlns:a16="http://schemas.microsoft.com/office/drawing/2014/main" id="{2EEEA15F-3260-4B0F-A7D0-E3F03588DBB1}"/>
              </a:ext>
            </a:extLst>
          </p:cNvPr>
          <p:cNvSpPr txBox="1"/>
          <p:nvPr/>
        </p:nvSpPr>
        <p:spPr>
          <a:xfrm>
            <a:off x="4973271" y="1335351"/>
            <a:ext cx="1214709" cy="923699"/>
          </a:xfrm>
          <a:prstGeom prst="rect">
            <a:avLst/>
          </a:prstGeom>
          <a:solidFill>
            <a:schemeClr val="bg1"/>
          </a:solidFill>
        </p:spPr>
        <p:txBody>
          <a:bodyPr wrap="square" rtlCol="0">
            <a:spAutoFit/>
          </a:bodyPr>
          <a:lstStyle/>
          <a:p>
            <a:endParaRPr lang="en-US" dirty="0"/>
          </a:p>
        </p:txBody>
      </p:sp>
      <p:pic>
        <p:nvPicPr>
          <p:cNvPr id="34" name="Group 1070165602" descr="preencoded.png">
            <a:extLst>
              <a:ext uri="{FF2B5EF4-FFF2-40B4-BE49-F238E27FC236}">
                <a16:creationId xmlns:a16="http://schemas.microsoft.com/office/drawing/2014/main" id="{3785CB8F-67BE-448F-A48D-3B58F2D6F6BE}"/>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5117714" y="1356496"/>
            <a:ext cx="1057613" cy="814084"/>
          </a:xfrm>
          <a:prstGeom prst="rect">
            <a:avLst/>
          </a:prstGeom>
        </p:spPr>
      </p:pic>
      <p:pic>
        <p:nvPicPr>
          <p:cNvPr id="35" name="image 448" descr="preencoded.png">
            <a:extLst>
              <a:ext uri="{FF2B5EF4-FFF2-40B4-BE49-F238E27FC236}">
                <a16:creationId xmlns:a16="http://schemas.microsoft.com/office/drawing/2014/main" id="{66F68A11-6BF7-42E3-B76D-5E62548BCECA}"/>
              </a:ext>
            </a:extLst>
          </p:cNvPr>
          <p:cNvPicPr>
            <a:picLocks noChangeAspect="1"/>
          </p:cNvPicPr>
          <p:nvPr/>
        </p:nvPicPr>
        <p:blipFill>
          <a:blip r:embed="rId13"/>
          <a:srcRect/>
          <a:stretch/>
        </p:blipFill>
        <p:spPr>
          <a:xfrm>
            <a:off x="8055282" y="1313006"/>
            <a:ext cx="916557" cy="927092"/>
          </a:xfrm>
          <a:prstGeom prst="rect">
            <a:avLst/>
          </a:prstGeom>
        </p:spPr>
      </p:pic>
      <p:pic>
        <p:nvPicPr>
          <p:cNvPr id="36" name="Rectangle 4408" descr="preencoded.png">
            <a:extLst>
              <a:ext uri="{FF2B5EF4-FFF2-40B4-BE49-F238E27FC236}">
                <a16:creationId xmlns:a16="http://schemas.microsoft.com/office/drawing/2014/main" id="{E54C4A55-6BB8-42A8-8EDE-ED1300C08525}"/>
              </a:ext>
            </a:extLst>
          </p:cNvPr>
          <p:cNvPicPr>
            <a:picLocks noChangeAspect="1"/>
          </p:cNvPicPr>
          <p:nvPr/>
        </p:nvPicPr>
        <p:blipFill>
          <a:blip r:embed="rId8"/>
          <a:srcRect/>
          <a:stretch/>
        </p:blipFill>
        <p:spPr>
          <a:xfrm>
            <a:off x="9306165" y="1552217"/>
            <a:ext cx="2314755" cy="2014783"/>
          </a:xfrm>
          <a:prstGeom prst="rect">
            <a:avLst/>
          </a:prstGeom>
        </p:spPr>
      </p:pic>
      <p:sp>
        <p:nvSpPr>
          <p:cNvPr id="37" name="TextBox 36">
            <a:extLst>
              <a:ext uri="{FF2B5EF4-FFF2-40B4-BE49-F238E27FC236}">
                <a16:creationId xmlns:a16="http://schemas.microsoft.com/office/drawing/2014/main" id="{585F70D7-A267-4E5D-8E29-72B5945E747E}"/>
              </a:ext>
            </a:extLst>
          </p:cNvPr>
          <p:cNvSpPr txBox="1"/>
          <p:nvPr/>
        </p:nvSpPr>
        <p:spPr>
          <a:xfrm>
            <a:off x="9428069" y="2508065"/>
            <a:ext cx="2434449" cy="784830"/>
          </a:xfrm>
          <a:prstGeom prst="rect">
            <a:avLst/>
          </a:prstGeom>
          <a:noFill/>
        </p:spPr>
        <p:txBody>
          <a:bodyPr wrap="square" rtlCol="0">
            <a:spAutoFit/>
          </a:bodyPr>
          <a:lstStyle/>
          <a:p>
            <a:r>
              <a:rPr lang="en-US"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 graduate</a:t>
            </a:r>
          </a:p>
          <a:p>
            <a:endParaRPr lang="en-US" sz="5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Tax and Legal </a:t>
            </a:r>
          </a:p>
        </p:txBody>
      </p:sp>
      <p:sp>
        <p:nvSpPr>
          <p:cNvPr id="40" name="TextBox 39">
            <a:extLst>
              <a:ext uri="{FF2B5EF4-FFF2-40B4-BE49-F238E27FC236}">
                <a16:creationId xmlns:a16="http://schemas.microsoft.com/office/drawing/2014/main" id="{5E528784-AC62-40F0-B50C-6E5FD29A9CD4}"/>
              </a:ext>
            </a:extLst>
          </p:cNvPr>
          <p:cNvSpPr txBox="1"/>
          <p:nvPr/>
        </p:nvSpPr>
        <p:spPr>
          <a:xfrm>
            <a:off x="10002430" y="1497400"/>
            <a:ext cx="1556101" cy="559815"/>
          </a:xfrm>
          <a:prstGeom prst="rect">
            <a:avLst/>
          </a:prstGeom>
          <a:solidFill>
            <a:schemeClr val="bg1"/>
          </a:solidFill>
        </p:spPr>
        <p:txBody>
          <a:bodyPr wrap="square" rtlCol="0">
            <a:spAutoFit/>
          </a:bodyPr>
          <a:lstStyle/>
          <a:p>
            <a:endParaRPr lang="en-US" dirty="0"/>
          </a:p>
        </p:txBody>
      </p:sp>
      <p:pic>
        <p:nvPicPr>
          <p:cNvPr id="41" name="Group 1070165608" descr="preencoded.png">
            <a:extLst>
              <a:ext uri="{FF2B5EF4-FFF2-40B4-BE49-F238E27FC236}">
                <a16:creationId xmlns:a16="http://schemas.microsoft.com/office/drawing/2014/main" id="{AFB706D3-DD40-4639-8191-C9B7E0353D8A}"/>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10088297" y="1687580"/>
            <a:ext cx="1436212" cy="270591"/>
          </a:xfrm>
          <a:prstGeom prst="rect">
            <a:avLst/>
          </a:prstGeom>
        </p:spPr>
      </p:pic>
      <p:sp>
        <p:nvSpPr>
          <p:cNvPr id="43" name="TextBox 42">
            <a:extLst>
              <a:ext uri="{FF2B5EF4-FFF2-40B4-BE49-F238E27FC236}">
                <a16:creationId xmlns:a16="http://schemas.microsoft.com/office/drawing/2014/main" id="{67F5B07F-9DC0-4FD0-A3E7-6E903BC9C9A3}"/>
              </a:ext>
            </a:extLst>
          </p:cNvPr>
          <p:cNvSpPr txBox="1"/>
          <p:nvPr/>
        </p:nvSpPr>
        <p:spPr>
          <a:xfrm>
            <a:off x="382980" y="3726159"/>
            <a:ext cx="10123613" cy="3139321"/>
          </a:xfrm>
          <a:prstGeom prst="rect">
            <a:avLst/>
          </a:prstGeom>
          <a:noFill/>
        </p:spPr>
        <p:txBody>
          <a:bodyPr wrap="square" rtlCol="0">
            <a:spAutoFit/>
          </a:bodyPr>
          <a:lstStyle/>
          <a:p>
            <a:r>
              <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Other Industries</a:t>
            </a:r>
          </a:p>
          <a:p>
            <a:endParaRPr lang="en-US" sz="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Ministry of Investments and Foreign Trade  (2 graduates)</a:t>
            </a:r>
          </a:p>
          <a:p>
            <a:pPr marL="342900" indent="-342900">
              <a:buFont typeface="Arial" panose="020B0604020202020204" pitchFamily="34" charset="0"/>
              <a:buChar char="•"/>
            </a:pPr>
            <a:r>
              <a:rPr lang="en-US"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Ministry of Finance and Economy (2 graduates)</a:t>
            </a:r>
          </a:p>
          <a:p>
            <a:pPr marL="342900" indent="-342900">
              <a:buFont typeface="Arial" panose="020B0604020202020204" pitchFamily="34" charset="0"/>
              <a:buChar char="•"/>
            </a:pPr>
            <a:r>
              <a:rPr lang="en-US" sz="24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Ipak</a:t>
            </a:r>
            <a:r>
              <a:rPr lang="en-US"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Yuli</a:t>
            </a:r>
            <a:r>
              <a:rPr lang="en-US"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Bank (4 graduates)</a:t>
            </a:r>
          </a:p>
          <a:p>
            <a:pPr marL="342900" indent="-342900">
              <a:buFont typeface="Arial" panose="020B0604020202020204" pitchFamily="34" charset="0"/>
              <a:buChar char="•"/>
            </a:pPr>
            <a:r>
              <a:rPr lang="en-US" sz="24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Garant</a:t>
            </a:r>
            <a:r>
              <a:rPr lang="en-US"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Bank (2 graduates)</a:t>
            </a:r>
          </a:p>
          <a:p>
            <a:pPr marL="342900" indent="-342900">
              <a:buFont typeface="Arial" panose="020B0604020202020204" pitchFamily="34" charset="0"/>
              <a:buChar char="•"/>
            </a:pPr>
            <a:r>
              <a:rPr lang="en-US"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TBC Bank (1 graduate)</a:t>
            </a:r>
          </a:p>
          <a:p>
            <a:pPr marL="342900" indent="-342900">
              <a:buFont typeface="Arial" panose="020B0604020202020204" pitchFamily="34" charset="0"/>
              <a:buChar char="•"/>
            </a:pPr>
            <a:r>
              <a:rPr lang="en-US"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British Council (2 graduates)</a:t>
            </a:r>
          </a:p>
          <a:p>
            <a:pPr marL="342900" indent="-342900">
              <a:buFont typeface="Arial" panose="020B0604020202020204" pitchFamily="34" charset="0"/>
              <a:buChar char="•"/>
            </a:pPr>
            <a:endParaRPr lang="en-US"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21" name="Layer_1" descr="preencoded.png">
            <a:extLst>
              <a:ext uri="{FF2B5EF4-FFF2-40B4-BE49-F238E27FC236}">
                <a16:creationId xmlns:a16="http://schemas.microsoft.com/office/drawing/2014/main" id="{DE447806-99B5-42C5-9440-3FEC2971D33B}"/>
              </a:ext>
            </a:extLst>
          </p:cNvPr>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8321734" y="5789886"/>
            <a:ext cx="2057353" cy="585594"/>
          </a:xfrm>
          <a:prstGeom prst="rect">
            <a:avLst/>
          </a:prstGeom>
        </p:spPr>
      </p:pic>
      <p:pic>
        <p:nvPicPr>
          <p:cNvPr id="22" name="Picture 21" descr="A logo with white text&#10;&#10;AI-generated content may be incorrect.">
            <a:extLst>
              <a:ext uri="{FF2B5EF4-FFF2-40B4-BE49-F238E27FC236}">
                <a16:creationId xmlns:a16="http://schemas.microsoft.com/office/drawing/2014/main" id="{A1DB0D02-4E81-4B3A-AB26-04AD5B2528C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695352" y="5449684"/>
            <a:ext cx="1211412" cy="1211412"/>
          </a:xfrm>
          <a:prstGeom prst="rect">
            <a:avLst/>
          </a:prstGeom>
        </p:spPr>
      </p:pic>
    </p:spTree>
    <p:extLst>
      <p:ext uri="{BB962C8B-B14F-4D97-AF65-F5344CB8AC3E}">
        <p14:creationId xmlns:p14="http://schemas.microsoft.com/office/powerpoint/2010/main" val="11150862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ctangle 443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0"/>
            <a:ext cx="12192000" cy="6915150"/>
          </a:xfrm>
          <a:prstGeom prst="rect">
            <a:avLst/>
          </a:prstGeom>
        </p:spPr>
      </p:pic>
      <p:pic>
        <p:nvPicPr>
          <p:cNvPr id="3" name="Group 1070165620"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670800" y="0"/>
            <a:ext cx="4521200" cy="4845050"/>
          </a:xfrm>
          <a:prstGeom prst="rect">
            <a:avLst/>
          </a:prstGeom>
        </p:spPr>
      </p:pic>
      <p:pic>
        <p:nvPicPr>
          <p:cNvPr id="8" name="Rectangle 4434" descr="preencoded.png"/>
          <p:cNvPicPr>
            <a:picLocks noChangeAspect="1"/>
          </p:cNvPicPr>
          <p:nvPr/>
        </p:nvPicPr>
        <p:blipFill>
          <a:blip r:embed="rId7"/>
          <a:srcRect/>
          <a:stretch/>
        </p:blipFill>
        <p:spPr>
          <a:xfrm>
            <a:off x="0" y="4845050"/>
            <a:ext cx="12192000" cy="2070100"/>
          </a:xfrm>
          <a:prstGeom prst="rect">
            <a:avLst/>
          </a:prstGeom>
        </p:spPr>
      </p:pic>
      <p:sp>
        <p:nvSpPr>
          <p:cNvPr id="14" name="TextBox 13">
            <a:extLst>
              <a:ext uri="{FF2B5EF4-FFF2-40B4-BE49-F238E27FC236}">
                <a16:creationId xmlns:a16="http://schemas.microsoft.com/office/drawing/2014/main" id="{7A983F8B-7B26-4577-BCE6-5BAC079EFF94}"/>
              </a:ext>
            </a:extLst>
          </p:cNvPr>
          <p:cNvSpPr txBox="1"/>
          <p:nvPr/>
        </p:nvSpPr>
        <p:spPr>
          <a:xfrm>
            <a:off x="268327" y="668199"/>
            <a:ext cx="3984547" cy="1754326"/>
          </a:xfrm>
          <a:prstGeom prst="rect">
            <a:avLst/>
          </a:prstGeom>
          <a:noFill/>
        </p:spPr>
        <p:txBody>
          <a:bodyPr wrap="square" rtlCol="0">
            <a:spAutoFit/>
          </a:bodyPr>
          <a:lstStyle/>
          <a:p>
            <a:r>
              <a:rPr lang="en-US" sz="3600" dirty="0">
                <a:solidFill>
                  <a:schemeClr val="bg1"/>
                </a:solidFill>
                <a:latin typeface="Georgia (Headings)"/>
                <a:cs typeface="Arial" panose="020B0604020202020204" pitchFamily="34" charset="0"/>
              </a:rPr>
              <a:t>ACCA-accredited employers in Uzbekistan</a:t>
            </a:r>
          </a:p>
        </p:txBody>
      </p:sp>
      <p:pic>
        <p:nvPicPr>
          <p:cNvPr id="9" name="Picture 8">
            <a:extLst>
              <a:ext uri="{FF2B5EF4-FFF2-40B4-BE49-F238E27FC236}">
                <a16:creationId xmlns:a16="http://schemas.microsoft.com/office/drawing/2014/main" id="{E1471679-5987-4FFE-81E3-400B8640389D}"/>
              </a:ext>
            </a:extLst>
          </p:cNvPr>
          <p:cNvPicPr>
            <a:picLocks noChangeAspect="1"/>
          </p:cNvPicPr>
          <p:nvPr/>
        </p:nvPicPr>
        <p:blipFill rotWithShape="1">
          <a:blip r:embed="rId8"/>
          <a:srcRect l="18138" t="27782" r="22303" b="25126"/>
          <a:stretch/>
        </p:blipFill>
        <p:spPr>
          <a:xfrm>
            <a:off x="4711241" y="469487"/>
            <a:ext cx="5919117" cy="2631287"/>
          </a:xfrm>
          <a:prstGeom prst="rect">
            <a:avLst/>
          </a:prstGeom>
        </p:spPr>
      </p:pic>
      <p:pic>
        <p:nvPicPr>
          <p:cNvPr id="10" name="Picture 9" descr="A logo with white text&#10;&#10;AI-generated content may be incorrect.">
            <a:extLst>
              <a:ext uri="{FF2B5EF4-FFF2-40B4-BE49-F238E27FC236}">
                <a16:creationId xmlns:a16="http://schemas.microsoft.com/office/drawing/2014/main" id="{A9D7CD04-FA05-4F92-84B7-0AB8EE7C9776}"/>
              </a:ext>
            </a:extLst>
          </p:cNvPr>
          <p:cNvPicPr>
            <a:picLocks noChangeAspect="1"/>
          </p:cNvPicPr>
          <p:nvPr/>
        </p:nvPicPr>
        <p:blipFill rotWithShape="1">
          <a:blip r:embed="rId9">
            <a:extLst>
              <a:ext uri="{28A0092B-C50C-407E-A947-70E740481C1C}">
                <a14:useLocalDpi xmlns:a14="http://schemas.microsoft.com/office/drawing/2010/main" val="0"/>
              </a:ext>
            </a:extLst>
          </a:blip>
          <a:srcRect l="27539" t="28822" r="28861" b="28807"/>
          <a:stretch/>
        </p:blipFill>
        <p:spPr>
          <a:xfrm>
            <a:off x="3149599" y="1454979"/>
            <a:ext cx="927961" cy="901822"/>
          </a:xfrm>
          <a:prstGeom prst="rect">
            <a:avLst/>
          </a:prstGeom>
        </p:spPr>
      </p:pic>
      <p:pic>
        <p:nvPicPr>
          <p:cNvPr id="11" name="Layer_1" descr="preencoded.png">
            <a:extLst>
              <a:ext uri="{FF2B5EF4-FFF2-40B4-BE49-F238E27FC236}">
                <a16:creationId xmlns:a16="http://schemas.microsoft.com/office/drawing/2014/main" id="{6DFA0014-F3CE-4386-A7C0-39FBD19DDD09}"/>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711350" y="4962050"/>
            <a:ext cx="3098500" cy="881941"/>
          </a:xfrm>
          <a:prstGeom prst="rect">
            <a:avLst/>
          </a:prstGeom>
        </p:spPr>
      </p:pic>
      <p:sp>
        <p:nvSpPr>
          <p:cNvPr id="12" name="TextBox 11">
            <a:extLst>
              <a:ext uri="{FF2B5EF4-FFF2-40B4-BE49-F238E27FC236}">
                <a16:creationId xmlns:a16="http://schemas.microsoft.com/office/drawing/2014/main" id="{31162694-6363-462A-8543-6FD8B9EDF13F}"/>
              </a:ext>
            </a:extLst>
          </p:cNvPr>
          <p:cNvSpPr txBox="1"/>
          <p:nvPr/>
        </p:nvSpPr>
        <p:spPr>
          <a:xfrm>
            <a:off x="582990" y="4120129"/>
            <a:ext cx="2908722" cy="646331"/>
          </a:xfrm>
          <a:prstGeom prst="rect">
            <a:avLst/>
          </a:prstGeom>
          <a:noFill/>
        </p:spPr>
        <p:txBody>
          <a:bodyPr wrap="square" rtlCol="0">
            <a:spAutoFit/>
          </a:bodyPr>
          <a:lstStyle/>
          <a:p>
            <a:r>
              <a:rPr lang="en-US" sz="3600" dirty="0">
                <a:solidFill>
                  <a:schemeClr val="bg1"/>
                </a:solidFill>
                <a:latin typeface="Georgia (Headings)"/>
                <a:cs typeface="Arial" panose="020B0604020202020204" pitchFamily="34" charset="0"/>
              </a:rPr>
              <a:t>Key Partners</a:t>
            </a:r>
          </a:p>
        </p:txBody>
      </p:sp>
      <p:pic>
        <p:nvPicPr>
          <p:cNvPr id="13" name="Picture 12">
            <a:extLst>
              <a:ext uri="{FF2B5EF4-FFF2-40B4-BE49-F238E27FC236}">
                <a16:creationId xmlns:a16="http://schemas.microsoft.com/office/drawing/2014/main" id="{E071D6B4-DFB7-483F-8D3D-384AC8E47FA2}"/>
              </a:ext>
            </a:extLst>
          </p:cNvPr>
          <p:cNvPicPr>
            <a:picLocks noChangeAspect="1"/>
          </p:cNvPicPr>
          <p:nvPr/>
        </p:nvPicPr>
        <p:blipFill rotWithShape="1">
          <a:blip r:embed="rId12"/>
          <a:srcRect l="28691" t="37454" r="12256" b="22315"/>
          <a:stretch/>
        </p:blipFill>
        <p:spPr>
          <a:xfrm>
            <a:off x="4252874" y="3558515"/>
            <a:ext cx="7568430" cy="2898894"/>
          </a:xfrm>
          <a:prstGeom prst="rect">
            <a:avLst/>
          </a:prstGeom>
        </p:spPr>
      </p:pic>
    </p:spTree>
    <p:extLst>
      <p:ext uri="{BB962C8B-B14F-4D97-AF65-F5344CB8AC3E}">
        <p14:creationId xmlns:p14="http://schemas.microsoft.com/office/powerpoint/2010/main" val="23097654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ctangle 443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0"/>
            <a:ext cx="12192000" cy="6915150"/>
          </a:xfrm>
          <a:prstGeom prst="rect">
            <a:avLst/>
          </a:prstGeom>
        </p:spPr>
      </p:pic>
      <p:pic>
        <p:nvPicPr>
          <p:cNvPr id="8" name="Rectangle 4434" descr="preencoded.png"/>
          <p:cNvPicPr>
            <a:picLocks noChangeAspect="1"/>
          </p:cNvPicPr>
          <p:nvPr/>
        </p:nvPicPr>
        <p:blipFill>
          <a:blip r:embed="rId5"/>
          <a:srcRect/>
          <a:stretch/>
        </p:blipFill>
        <p:spPr>
          <a:xfrm>
            <a:off x="0" y="4845050"/>
            <a:ext cx="12192000" cy="2070100"/>
          </a:xfrm>
          <a:prstGeom prst="rect">
            <a:avLst/>
          </a:prstGeom>
        </p:spPr>
      </p:pic>
      <p:sp>
        <p:nvSpPr>
          <p:cNvPr id="14" name="TextBox 13">
            <a:extLst>
              <a:ext uri="{FF2B5EF4-FFF2-40B4-BE49-F238E27FC236}">
                <a16:creationId xmlns:a16="http://schemas.microsoft.com/office/drawing/2014/main" id="{7A983F8B-7B26-4577-BCE6-5BAC079EFF94}"/>
              </a:ext>
            </a:extLst>
          </p:cNvPr>
          <p:cNvSpPr txBox="1"/>
          <p:nvPr/>
        </p:nvSpPr>
        <p:spPr>
          <a:xfrm>
            <a:off x="319130" y="283277"/>
            <a:ext cx="9296350" cy="707886"/>
          </a:xfrm>
          <a:prstGeom prst="rect">
            <a:avLst/>
          </a:prstGeom>
          <a:noFill/>
        </p:spPr>
        <p:txBody>
          <a:bodyPr wrap="square" rtlCol="0">
            <a:spAutoFit/>
          </a:bodyPr>
          <a:lstStyle/>
          <a:p>
            <a:r>
              <a:rPr lang="en-US" sz="4000" dirty="0">
                <a:solidFill>
                  <a:schemeClr val="bg1"/>
                </a:solidFill>
                <a:latin typeface="Georgia" panose="02040502050405020303" pitchFamily="18" charset="0"/>
                <a:cs typeface="Arial" panose="020B0604020202020204" pitchFamily="34" charset="0"/>
              </a:rPr>
              <a:t>Global</a:t>
            </a:r>
            <a:r>
              <a:rPr lang="en-US" sz="4000" dirty="0">
                <a:solidFill>
                  <a:schemeClr val="bg1"/>
                </a:solidFill>
                <a:latin typeface="Georgia (Headings)"/>
                <a:cs typeface="Arial" panose="020B0604020202020204" pitchFamily="34" charset="0"/>
              </a:rPr>
              <a:t> Demand for ACCA Qualification</a:t>
            </a:r>
          </a:p>
        </p:txBody>
      </p:sp>
      <p:pic>
        <p:nvPicPr>
          <p:cNvPr id="17" name="Picture 16" descr="A logo with white text&#10;&#10;AI-generated content may be incorrect.">
            <a:extLst>
              <a:ext uri="{FF2B5EF4-FFF2-40B4-BE49-F238E27FC236}">
                <a16:creationId xmlns:a16="http://schemas.microsoft.com/office/drawing/2014/main" id="{AEA77439-A8F8-4261-B7ED-358E9E8834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11542" y="5383192"/>
            <a:ext cx="1332455" cy="1332455"/>
          </a:xfrm>
          <a:prstGeom prst="rect">
            <a:avLst/>
          </a:prstGeom>
        </p:spPr>
      </p:pic>
      <p:pic>
        <p:nvPicPr>
          <p:cNvPr id="27" name="Group 1070165620" descr="preencoded.png">
            <a:extLst>
              <a:ext uri="{FF2B5EF4-FFF2-40B4-BE49-F238E27FC236}">
                <a16:creationId xmlns:a16="http://schemas.microsoft.com/office/drawing/2014/main" id="{406FB472-55D3-48B2-B21F-1ECAE4E50FAF}"/>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7630160" y="142353"/>
            <a:ext cx="4521200" cy="4845050"/>
          </a:xfrm>
          <a:prstGeom prst="rect">
            <a:avLst/>
          </a:prstGeom>
        </p:spPr>
      </p:pic>
      <p:pic>
        <p:nvPicPr>
          <p:cNvPr id="4" name="Picture 3">
            <a:extLst>
              <a:ext uri="{FF2B5EF4-FFF2-40B4-BE49-F238E27FC236}">
                <a16:creationId xmlns:a16="http://schemas.microsoft.com/office/drawing/2014/main" id="{25067242-0F49-4C63-B8CA-C206BB69C356}"/>
              </a:ext>
            </a:extLst>
          </p:cNvPr>
          <p:cNvPicPr>
            <a:picLocks noChangeAspect="1"/>
          </p:cNvPicPr>
          <p:nvPr/>
        </p:nvPicPr>
        <p:blipFill rotWithShape="1">
          <a:blip r:embed="rId9"/>
          <a:srcRect l="30000" t="44827" r="61895" b="41717"/>
          <a:stretch/>
        </p:blipFill>
        <p:spPr>
          <a:xfrm>
            <a:off x="619769" y="1481805"/>
            <a:ext cx="1077615" cy="1005911"/>
          </a:xfrm>
          <a:prstGeom prst="rect">
            <a:avLst/>
          </a:prstGeom>
        </p:spPr>
      </p:pic>
      <p:pic>
        <p:nvPicPr>
          <p:cNvPr id="11" name="Picture 10">
            <a:extLst>
              <a:ext uri="{FF2B5EF4-FFF2-40B4-BE49-F238E27FC236}">
                <a16:creationId xmlns:a16="http://schemas.microsoft.com/office/drawing/2014/main" id="{FFC207B3-A421-4E50-8E41-B8ED158413A9}"/>
              </a:ext>
            </a:extLst>
          </p:cNvPr>
          <p:cNvPicPr>
            <a:picLocks noChangeAspect="1"/>
          </p:cNvPicPr>
          <p:nvPr/>
        </p:nvPicPr>
        <p:blipFill rotWithShape="1">
          <a:blip r:embed="rId9"/>
          <a:srcRect l="61267" t="45173" r="30627" b="41371"/>
          <a:stretch/>
        </p:blipFill>
        <p:spPr>
          <a:xfrm>
            <a:off x="619768" y="2983308"/>
            <a:ext cx="1077616" cy="1005911"/>
          </a:xfrm>
          <a:prstGeom prst="rect">
            <a:avLst/>
          </a:prstGeom>
        </p:spPr>
      </p:pic>
      <p:sp>
        <p:nvSpPr>
          <p:cNvPr id="12" name="TextBox 11">
            <a:extLst>
              <a:ext uri="{FF2B5EF4-FFF2-40B4-BE49-F238E27FC236}">
                <a16:creationId xmlns:a16="http://schemas.microsoft.com/office/drawing/2014/main" id="{F912FA96-DB9D-4F25-8FDE-09FC7CDD8FF1}"/>
              </a:ext>
            </a:extLst>
          </p:cNvPr>
          <p:cNvSpPr txBox="1"/>
          <p:nvPr/>
        </p:nvSpPr>
        <p:spPr>
          <a:xfrm>
            <a:off x="1925984" y="1566674"/>
            <a:ext cx="7964776" cy="892552"/>
          </a:xfrm>
          <a:prstGeom prst="rect">
            <a:avLst/>
          </a:prstGeom>
          <a:noFill/>
        </p:spPr>
        <p:txBody>
          <a:bodyPr wrap="square" rtlCol="0">
            <a:spAutoFit/>
          </a:bodyPr>
          <a:lstStyle/>
          <a:p>
            <a:r>
              <a:rPr lang="en-US" sz="2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54% </a:t>
            </a:r>
            <a:r>
              <a:rPr lang="en-US" sz="2600" dirty="0">
                <a:solidFill>
                  <a:schemeClr val="bg1"/>
                </a:solidFill>
                <a:latin typeface="Arial" panose="020B0604020202020204" pitchFamily="34" charset="0"/>
                <a:cs typeface="Arial" panose="020B0604020202020204" pitchFamily="34" charset="0"/>
              </a:rPr>
              <a:t>of employers prefer ACCA when hiring experienced professionals</a:t>
            </a:r>
          </a:p>
        </p:txBody>
      </p:sp>
      <p:sp>
        <p:nvSpPr>
          <p:cNvPr id="15" name="TextBox 14">
            <a:extLst>
              <a:ext uri="{FF2B5EF4-FFF2-40B4-BE49-F238E27FC236}">
                <a16:creationId xmlns:a16="http://schemas.microsoft.com/office/drawing/2014/main" id="{E21C0604-972B-4831-B453-9E667BE211D5}"/>
              </a:ext>
            </a:extLst>
          </p:cNvPr>
          <p:cNvSpPr txBox="1"/>
          <p:nvPr/>
        </p:nvSpPr>
        <p:spPr>
          <a:xfrm>
            <a:off x="1925984" y="3096667"/>
            <a:ext cx="6826315" cy="892552"/>
          </a:xfrm>
          <a:prstGeom prst="rect">
            <a:avLst/>
          </a:prstGeom>
          <a:noFill/>
        </p:spPr>
        <p:txBody>
          <a:bodyPr wrap="square" rtlCol="0">
            <a:spAutoFit/>
          </a:bodyPr>
          <a:lstStyle/>
          <a:p>
            <a:r>
              <a:rPr lang="en-US" sz="2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69% </a:t>
            </a:r>
            <a:r>
              <a:rPr lang="en-US" sz="2600" dirty="0">
                <a:solidFill>
                  <a:schemeClr val="bg1"/>
                </a:solidFill>
                <a:latin typeface="Arial" panose="020B0604020202020204" pitchFamily="34" charset="0"/>
                <a:cs typeface="Arial" panose="020B0604020202020204" pitchFamily="34" charset="0"/>
              </a:rPr>
              <a:t>of employers prefer interns to pursue the ACCA qualification</a:t>
            </a:r>
          </a:p>
        </p:txBody>
      </p:sp>
      <p:sp>
        <p:nvSpPr>
          <p:cNvPr id="16" name="TextBox 15">
            <a:extLst>
              <a:ext uri="{FF2B5EF4-FFF2-40B4-BE49-F238E27FC236}">
                <a16:creationId xmlns:a16="http://schemas.microsoft.com/office/drawing/2014/main" id="{23EE5CC9-C752-4B90-9D42-83AA89FF2AF0}"/>
              </a:ext>
            </a:extLst>
          </p:cNvPr>
          <p:cNvSpPr txBox="1"/>
          <p:nvPr/>
        </p:nvSpPr>
        <p:spPr>
          <a:xfrm>
            <a:off x="1614138" y="4443195"/>
            <a:ext cx="4690942" cy="1692771"/>
          </a:xfrm>
          <a:prstGeom prst="rect">
            <a:avLst/>
          </a:prstGeom>
          <a:noFill/>
        </p:spPr>
        <p:txBody>
          <a:bodyPr wrap="square" rtlCol="0">
            <a:spAutoFit/>
          </a:bodyPr>
          <a:lstStyle/>
          <a:p>
            <a:r>
              <a:rPr lang="en-US" sz="2600" u="sng" dirty="0">
                <a:solidFill>
                  <a:schemeClr val="bg1"/>
                </a:solidFill>
                <a:latin typeface="Arial" panose="020B0604020202020204" pitchFamily="34" charset="0"/>
                <a:cs typeface="Arial" panose="020B0604020202020204" pitchFamily="34" charset="0"/>
              </a:rPr>
              <a:t>Relevant</a:t>
            </a:r>
            <a:r>
              <a:rPr lang="en-US" sz="2600" b="1" u="sng"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600" u="sng" dirty="0">
                <a:solidFill>
                  <a:schemeClr val="bg1"/>
                </a:solidFill>
                <a:latin typeface="Arial" panose="020B0604020202020204" pitchFamily="34" charset="0"/>
                <a:cs typeface="Arial" panose="020B0604020202020204" pitchFamily="34" charset="0"/>
              </a:rPr>
              <a:t>job positions</a:t>
            </a:r>
            <a:r>
              <a:rPr lang="en-US" sz="2600" dirty="0">
                <a:solidFill>
                  <a:schemeClr val="bg1"/>
                </a:solidFill>
                <a:latin typeface="Arial" panose="020B0604020202020204" pitchFamily="34" charset="0"/>
                <a:cs typeface="Arial" panose="020B0604020202020204" pitchFamily="34" charset="0"/>
              </a:rPr>
              <a:t>:</a:t>
            </a:r>
          </a:p>
          <a:p>
            <a:pPr marL="457200" indent="-457200">
              <a:buFont typeface="Arial" panose="020B0604020202020204" pitchFamily="34" charset="0"/>
              <a:buChar char="•"/>
            </a:pPr>
            <a:r>
              <a:rPr lang="en-US" sz="2600" dirty="0">
                <a:solidFill>
                  <a:schemeClr val="bg1"/>
                </a:solidFill>
                <a:latin typeface="Arial" panose="020B0604020202020204" pitchFamily="34" charset="0"/>
                <a:cs typeface="Arial" panose="020B0604020202020204" pitchFamily="34" charset="0"/>
              </a:rPr>
              <a:t>Audit Senior</a:t>
            </a:r>
          </a:p>
          <a:p>
            <a:pPr marL="457200" indent="-457200">
              <a:buFont typeface="Arial" panose="020B0604020202020204" pitchFamily="34" charset="0"/>
              <a:buChar char="•"/>
            </a:pPr>
            <a:r>
              <a:rPr lang="en-US" sz="2600" dirty="0">
                <a:solidFill>
                  <a:schemeClr val="bg1"/>
                </a:solidFill>
                <a:latin typeface="Arial" panose="020B0604020202020204" pitchFamily="34" charset="0"/>
                <a:cs typeface="Arial" panose="020B0604020202020204" pitchFamily="34" charset="0"/>
              </a:rPr>
              <a:t>Financial Accountant</a:t>
            </a:r>
          </a:p>
          <a:p>
            <a:pPr marL="457200" indent="-457200">
              <a:buFont typeface="Arial" panose="020B0604020202020204" pitchFamily="34" charset="0"/>
              <a:buChar char="•"/>
            </a:pPr>
            <a:r>
              <a:rPr lang="en-US" sz="2600" dirty="0">
                <a:solidFill>
                  <a:schemeClr val="bg1"/>
                </a:solidFill>
                <a:latin typeface="Arial" panose="020B0604020202020204" pitchFamily="34" charset="0"/>
                <a:cs typeface="Arial" panose="020B0604020202020204" pitchFamily="34" charset="0"/>
              </a:rPr>
              <a:t>Management Accountant</a:t>
            </a:r>
          </a:p>
        </p:txBody>
      </p:sp>
      <p:sp>
        <p:nvSpPr>
          <p:cNvPr id="18" name="TextBox 17">
            <a:extLst>
              <a:ext uri="{FF2B5EF4-FFF2-40B4-BE49-F238E27FC236}">
                <a16:creationId xmlns:a16="http://schemas.microsoft.com/office/drawing/2014/main" id="{5A4BE323-BAB5-42E9-96D1-BEF050500105}"/>
              </a:ext>
            </a:extLst>
          </p:cNvPr>
          <p:cNvSpPr txBox="1"/>
          <p:nvPr/>
        </p:nvSpPr>
        <p:spPr>
          <a:xfrm>
            <a:off x="6305080" y="4814335"/>
            <a:ext cx="3689374" cy="1292662"/>
          </a:xfrm>
          <a:prstGeom prst="rect">
            <a:avLst/>
          </a:prstGeom>
          <a:noFill/>
        </p:spPr>
        <p:txBody>
          <a:bodyPr wrap="square" rtlCol="0">
            <a:spAutoFit/>
          </a:bodyPr>
          <a:lstStyle/>
          <a:p>
            <a:pPr marL="457200" indent="-457200">
              <a:buFont typeface="Arial" panose="020B0604020202020204" pitchFamily="34" charset="0"/>
              <a:buChar char="•"/>
            </a:pPr>
            <a:r>
              <a:rPr lang="en-US" sz="2600" dirty="0">
                <a:solidFill>
                  <a:schemeClr val="bg1"/>
                </a:solidFill>
                <a:latin typeface="Arial" panose="020B0604020202020204" pitchFamily="34" charset="0"/>
                <a:cs typeface="Arial" panose="020B0604020202020204" pitchFamily="34" charset="0"/>
              </a:rPr>
              <a:t>Financial Analyst</a:t>
            </a:r>
          </a:p>
          <a:p>
            <a:pPr marL="457200" indent="-457200">
              <a:buFont typeface="Arial" panose="020B0604020202020204" pitchFamily="34" charset="0"/>
              <a:buChar char="•"/>
            </a:pPr>
            <a:r>
              <a:rPr lang="en-US" sz="2600" dirty="0">
                <a:solidFill>
                  <a:schemeClr val="bg1"/>
                </a:solidFill>
                <a:latin typeface="Arial" panose="020B0604020202020204" pitchFamily="34" charset="0"/>
                <a:cs typeface="Arial" panose="020B0604020202020204" pitchFamily="34" charset="0"/>
              </a:rPr>
              <a:t>Tax Manager</a:t>
            </a:r>
          </a:p>
          <a:p>
            <a:pPr marL="457200" indent="-457200">
              <a:buFont typeface="Arial" panose="020B0604020202020204" pitchFamily="34" charset="0"/>
              <a:buChar char="•"/>
            </a:pPr>
            <a:r>
              <a:rPr lang="en-US" sz="2600" dirty="0">
                <a:solidFill>
                  <a:schemeClr val="bg1"/>
                </a:solidFill>
                <a:latin typeface="Arial" panose="020B0604020202020204" pitchFamily="34" charset="0"/>
                <a:cs typeface="Arial" panose="020B0604020202020204" pitchFamily="34" charset="0"/>
              </a:rPr>
              <a:t>Financial Manager</a:t>
            </a:r>
          </a:p>
        </p:txBody>
      </p:sp>
    </p:spTree>
    <p:extLst>
      <p:ext uri="{BB962C8B-B14F-4D97-AF65-F5344CB8AC3E}">
        <p14:creationId xmlns:p14="http://schemas.microsoft.com/office/powerpoint/2010/main" val="23701694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ctangle 443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0"/>
            <a:ext cx="12192000" cy="6915150"/>
          </a:xfrm>
          <a:prstGeom prst="rect">
            <a:avLst/>
          </a:prstGeom>
        </p:spPr>
      </p:pic>
      <p:pic>
        <p:nvPicPr>
          <p:cNvPr id="8" name="Rectangle 4434" descr="preencoded.png"/>
          <p:cNvPicPr>
            <a:picLocks noChangeAspect="1"/>
          </p:cNvPicPr>
          <p:nvPr/>
        </p:nvPicPr>
        <p:blipFill>
          <a:blip r:embed="rId5"/>
          <a:srcRect/>
          <a:stretch/>
        </p:blipFill>
        <p:spPr>
          <a:xfrm>
            <a:off x="0" y="4845050"/>
            <a:ext cx="12192000" cy="2070100"/>
          </a:xfrm>
          <a:prstGeom prst="rect">
            <a:avLst/>
          </a:prstGeom>
        </p:spPr>
      </p:pic>
      <p:sp>
        <p:nvSpPr>
          <p:cNvPr id="14" name="TextBox 13">
            <a:extLst>
              <a:ext uri="{FF2B5EF4-FFF2-40B4-BE49-F238E27FC236}">
                <a16:creationId xmlns:a16="http://schemas.microsoft.com/office/drawing/2014/main" id="{7A983F8B-7B26-4577-BCE6-5BAC079EFF94}"/>
              </a:ext>
            </a:extLst>
          </p:cNvPr>
          <p:cNvSpPr txBox="1"/>
          <p:nvPr/>
        </p:nvSpPr>
        <p:spPr>
          <a:xfrm>
            <a:off x="319157" y="574017"/>
            <a:ext cx="7490886" cy="707886"/>
          </a:xfrm>
          <a:prstGeom prst="rect">
            <a:avLst/>
          </a:prstGeom>
          <a:noFill/>
        </p:spPr>
        <p:txBody>
          <a:bodyPr wrap="square" rtlCol="0">
            <a:spAutoFit/>
          </a:bodyPr>
          <a:lstStyle/>
          <a:p>
            <a:r>
              <a:rPr lang="en-US" sz="4000" dirty="0">
                <a:solidFill>
                  <a:schemeClr val="bg1"/>
                </a:solidFill>
                <a:effectLst>
                  <a:outerShdw blurRad="38100" dist="38100" dir="2700000" algn="tl">
                    <a:srgbClr val="000000">
                      <a:alpha val="43137"/>
                    </a:srgbClr>
                  </a:outerShdw>
                </a:effectLst>
                <a:latin typeface="Georgia (Headings)"/>
                <a:cs typeface="Arial" panose="020B0604020202020204" pitchFamily="34" charset="0"/>
              </a:rPr>
              <a:t>International Opportunities</a:t>
            </a:r>
          </a:p>
        </p:txBody>
      </p:sp>
      <p:pic>
        <p:nvPicPr>
          <p:cNvPr id="11" name="Group 1070165620" descr="preencoded.png">
            <a:extLst>
              <a:ext uri="{FF2B5EF4-FFF2-40B4-BE49-F238E27FC236}">
                <a16:creationId xmlns:a16="http://schemas.microsoft.com/office/drawing/2014/main" id="{8F181EA2-997C-49C5-89A2-1D55E6B45EDF}"/>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8432800" y="0"/>
            <a:ext cx="3759200" cy="4394200"/>
          </a:xfrm>
          <a:prstGeom prst="rect">
            <a:avLst/>
          </a:prstGeom>
        </p:spPr>
      </p:pic>
      <p:sp>
        <p:nvSpPr>
          <p:cNvPr id="6" name="TextBox 5">
            <a:extLst>
              <a:ext uri="{FF2B5EF4-FFF2-40B4-BE49-F238E27FC236}">
                <a16:creationId xmlns:a16="http://schemas.microsoft.com/office/drawing/2014/main" id="{ECFE84EB-AC9B-45CD-9A4C-C04A7C1DD10E}"/>
              </a:ext>
            </a:extLst>
          </p:cNvPr>
          <p:cNvSpPr txBox="1"/>
          <p:nvPr/>
        </p:nvSpPr>
        <p:spPr>
          <a:xfrm>
            <a:off x="319157" y="1799979"/>
            <a:ext cx="6472771" cy="3954929"/>
          </a:xfrm>
          <a:prstGeom prst="rect">
            <a:avLst/>
          </a:prstGeom>
          <a:noFill/>
        </p:spPr>
        <p:txBody>
          <a:bodyPr wrap="square" rtlCol="0">
            <a:spAutoFit/>
          </a:bodyPr>
          <a:lstStyle/>
          <a:p>
            <a:endParaRPr lang="en-US" sz="7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global employability site for accountancy and finance professionals (ACCA Careers)</a:t>
            </a:r>
          </a:p>
          <a:p>
            <a:pPr marL="342900" indent="-342900">
              <a:buFont typeface="Arial" panose="020B0604020202020204" pitchFamily="34" charset="0"/>
              <a:buChar char="•"/>
            </a:pPr>
            <a:endParaRPr lang="en-US" sz="1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ACCA Virtual Careers Fairs:</a:t>
            </a:r>
          </a:p>
          <a:p>
            <a:pPr marL="342900" indent="-342900">
              <a:buFont typeface="Arial" panose="020B0604020202020204" pitchFamily="34" charset="0"/>
              <a:buChar char="•"/>
            </a:pPr>
            <a:endParaRPr lang="en-US" sz="1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2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51 Careers Fairs </a:t>
            </a:r>
            <a:r>
              <a:rPr lang="en-US" sz="2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since 2020</a:t>
            </a:r>
          </a:p>
          <a:p>
            <a:r>
              <a:rPr lang="en-US" sz="2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a:solidFill>
                  <a:srgbClr val="FF0000"/>
                </a:solidFill>
                <a:latin typeface="Arial" panose="020B0604020202020204" pitchFamily="34" charset="0"/>
                <a:cs typeface="Arial" panose="020B0604020202020204" pitchFamily="34" charset="0"/>
              </a:rPr>
              <a:t>3,477 </a:t>
            </a:r>
            <a:r>
              <a:rPr lang="en-US" sz="2800" b="1" dirty="0" err="1">
                <a:solidFill>
                  <a:srgbClr val="FF0000"/>
                </a:solidFill>
                <a:latin typeface="Arial" panose="020B0604020202020204" pitchFamily="34" charset="0"/>
                <a:cs typeface="Arial" panose="020B0604020202020204" pitchFamily="34" charset="0"/>
              </a:rPr>
              <a:t>organisations</a:t>
            </a:r>
            <a:r>
              <a:rPr lang="en-US" sz="2800" b="1" dirty="0">
                <a:solidFill>
                  <a:srgbClr val="FF0000"/>
                </a:solidFill>
                <a:latin typeface="Arial" panose="020B0604020202020204" pitchFamily="34" charset="0"/>
                <a:cs typeface="Arial" panose="020B0604020202020204" pitchFamily="34" charset="0"/>
              </a:rPr>
              <a:t> </a:t>
            </a:r>
            <a:r>
              <a:rPr lang="en-US" sz="2800" dirty="0">
                <a:solidFill>
                  <a:schemeClr val="bg1"/>
                </a:solidFill>
                <a:latin typeface="Arial" panose="020B0604020202020204" pitchFamily="34" charset="0"/>
                <a:cs typeface="Arial" panose="020B0604020202020204" pitchFamily="34" charset="0"/>
              </a:rPr>
              <a:t>involved</a:t>
            </a:r>
          </a:p>
          <a:p>
            <a:r>
              <a:rPr lang="en-US" sz="2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202,000+ </a:t>
            </a:r>
            <a:r>
              <a:rPr lang="en-US" sz="2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participants registered</a:t>
            </a:r>
          </a:p>
          <a:p>
            <a:r>
              <a:rPr lang="en-US" sz="2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57,250+ </a:t>
            </a:r>
            <a:r>
              <a:rPr lang="en-US" sz="2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unique job applications</a:t>
            </a:r>
          </a:p>
        </p:txBody>
      </p:sp>
      <p:pic>
        <p:nvPicPr>
          <p:cNvPr id="4" name="Picture 3">
            <a:extLst>
              <a:ext uri="{FF2B5EF4-FFF2-40B4-BE49-F238E27FC236}">
                <a16:creationId xmlns:a16="http://schemas.microsoft.com/office/drawing/2014/main" id="{24CE3A54-B49A-4030-B654-8B56A84D5F63}"/>
              </a:ext>
            </a:extLst>
          </p:cNvPr>
          <p:cNvPicPr>
            <a:picLocks noChangeAspect="1"/>
          </p:cNvPicPr>
          <p:nvPr/>
        </p:nvPicPr>
        <p:blipFill rotWithShape="1">
          <a:blip r:embed="rId8"/>
          <a:srcRect l="49367" t="29342" r="2505" b="12962"/>
          <a:stretch/>
        </p:blipFill>
        <p:spPr>
          <a:xfrm>
            <a:off x="6877080" y="3777443"/>
            <a:ext cx="4080666" cy="2750402"/>
          </a:xfrm>
          <a:prstGeom prst="rect">
            <a:avLst/>
          </a:prstGeom>
        </p:spPr>
      </p:pic>
      <p:pic>
        <p:nvPicPr>
          <p:cNvPr id="9" name="Picture 8">
            <a:extLst>
              <a:ext uri="{FF2B5EF4-FFF2-40B4-BE49-F238E27FC236}">
                <a16:creationId xmlns:a16="http://schemas.microsoft.com/office/drawing/2014/main" id="{2A8189B5-3FF2-4B0A-A604-BDDD42764B3C}"/>
              </a:ext>
            </a:extLst>
          </p:cNvPr>
          <p:cNvPicPr>
            <a:picLocks noChangeAspect="1"/>
          </p:cNvPicPr>
          <p:nvPr/>
        </p:nvPicPr>
        <p:blipFill rotWithShape="1">
          <a:blip r:embed="rId8"/>
          <a:srcRect l="3933" t="29342" r="49908" b="12962"/>
          <a:stretch/>
        </p:blipFill>
        <p:spPr>
          <a:xfrm>
            <a:off x="7654464" y="771779"/>
            <a:ext cx="3913729" cy="2750402"/>
          </a:xfrm>
          <a:prstGeom prst="rect">
            <a:avLst/>
          </a:prstGeom>
        </p:spPr>
      </p:pic>
    </p:spTree>
    <p:extLst>
      <p:ext uri="{BB962C8B-B14F-4D97-AF65-F5344CB8AC3E}">
        <p14:creationId xmlns:p14="http://schemas.microsoft.com/office/powerpoint/2010/main" val="6230162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ctangle 443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0"/>
            <a:ext cx="12192000" cy="6915150"/>
          </a:xfrm>
          <a:prstGeom prst="rect">
            <a:avLst/>
          </a:prstGeom>
        </p:spPr>
      </p:pic>
      <p:pic>
        <p:nvPicPr>
          <p:cNvPr id="8" name="Rectangle 4434" descr="preencoded.png"/>
          <p:cNvPicPr>
            <a:picLocks noChangeAspect="1"/>
          </p:cNvPicPr>
          <p:nvPr/>
        </p:nvPicPr>
        <p:blipFill>
          <a:blip r:embed="rId5"/>
          <a:srcRect/>
          <a:stretch/>
        </p:blipFill>
        <p:spPr>
          <a:xfrm>
            <a:off x="0" y="4845050"/>
            <a:ext cx="12192000" cy="2070100"/>
          </a:xfrm>
          <a:prstGeom prst="rect">
            <a:avLst/>
          </a:prstGeom>
        </p:spPr>
      </p:pic>
      <p:sp>
        <p:nvSpPr>
          <p:cNvPr id="14" name="TextBox 13">
            <a:extLst>
              <a:ext uri="{FF2B5EF4-FFF2-40B4-BE49-F238E27FC236}">
                <a16:creationId xmlns:a16="http://schemas.microsoft.com/office/drawing/2014/main" id="{7A983F8B-7B26-4577-BCE6-5BAC079EFF94}"/>
              </a:ext>
            </a:extLst>
          </p:cNvPr>
          <p:cNvSpPr txBox="1"/>
          <p:nvPr/>
        </p:nvSpPr>
        <p:spPr>
          <a:xfrm>
            <a:off x="2124362" y="1473825"/>
            <a:ext cx="7490886" cy="1446550"/>
          </a:xfrm>
          <a:prstGeom prst="rect">
            <a:avLst/>
          </a:prstGeom>
          <a:noFill/>
        </p:spPr>
        <p:txBody>
          <a:bodyPr wrap="square" rtlCol="0">
            <a:spAutoFit/>
          </a:bodyPr>
          <a:lstStyle/>
          <a:p>
            <a:pPr algn="ctr"/>
            <a:r>
              <a:rPr lang="en-US" sz="4400" dirty="0">
                <a:solidFill>
                  <a:schemeClr val="bg1"/>
                </a:solidFill>
                <a:effectLst>
                  <a:outerShdw blurRad="38100" dist="38100" dir="2700000" algn="tl">
                    <a:srgbClr val="000000">
                      <a:alpha val="43137"/>
                    </a:srgbClr>
                  </a:outerShdw>
                </a:effectLst>
                <a:latin typeface="Georgia (Headings)"/>
                <a:cs typeface="Arial" panose="020B0604020202020204" pitchFamily="34" charset="0"/>
              </a:rPr>
              <a:t>Questions &amp; Answers</a:t>
            </a:r>
          </a:p>
          <a:p>
            <a:pPr algn="ctr"/>
            <a:r>
              <a:rPr lang="en-US" sz="4400" dirty="0">
                <a:solidFill>
                  <a:schemeClr val="bg1"/>
                </a:solidFill>
                <a:effectLst>
                  <a:outerShdw blurRad="38100" dist="38100" dir="2700000" algn="tl">
                    <a:srgbClr val="000000">
                      <a:alpha val="43137"/>
                    </a:srgbClr>
                  </a:outerShdw>
                </a:effectLst>
                <a:latin typeface="Georgia (Headings)"/>
                <a:cs typeface="Arial" panose="020B0604020202020204" pitchFamily="34" charset="0"/>
              </a:rPr>
              <a:t>Session</a:t>
            </a:r>
          </a:p>
        </p:txBody>
      </p:sp>
      <p:pic>
        <p:nvPicPr>
          <p:cNvPr id="11" name="Group 1070165620" descr="preencoded.png">
            <a:extLst>
              <a:ext uri="{FF2B5EF4-FFF2-40B4-BE49-F238E27FC236}">
                <a16:creationId xmlns:a16="http://schemas.microsoft.com/office/drawing/2014/main" id="{8F181EA2-997C-49C5-89A2-1D55E6B45EDF}"/>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8432800" y="0"/>
            <a:ext cx="3759200" cy="4394200"/>
          </a:xfrm>
          <a:prstGeom prst="rect">
            <a:avLst/>
          </a:prstGeom>
        </p:spPr>
      </p:pic>
      <p:pic>
        <p:nvPicPr>
          <p:cNvPr id="10" name="Layer_1" descr="preencoded.png">
            <a:extLst>
              <a:ext uri="{FF2B5EF4-FFF2-40B4-BE49-F238E27FC236}">
                <a16:creationId xmlns:a16="http://schemas.microsoft.com/office/drawing/2014/main" id="{8E088227-2F05-4AA3-9F56-FB22A24B8F6B}"/>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2641749" y="4493458"/>
            <a:ext cx="3454251" cy="983200"/>
          </a:xfrm>
          <a:prstGeom prst="rect">
            <a:avLst/>
          </a:prstGeom>
        </p:spPr>
      </p:pic>
      <p:pic>
        <p:nvPicPr>
          <p:cNvPr id="12" name="Picture 11" descr="A logo with white text&#10;&#10;AI-generated content may be incorrect.">
            <a:extLst>
              <a:ext uri="{FF2B5EF4-FFF2-40B4-BE49-F238E27FC236}">
                <a16:creationId xmlns:a16="http://schemas.microsoft.com/office/drawing/2014/main" id="{A9013861-FBCE-4696-A4A6-4A4835D96CA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62207" y="3783982"/>
            <a:ext cx="2122135" cy="2122135"/>
          </a:xfrm>
          <a:prstGeom prst="rect">
            <a:avLst/>
          </a:prstGeom>
        </p:spPr>
      </p:pic>
    </p:spTree>
    <p:extLst>
      <p:ext uri="{BB962C8B-B14F-4D97-AF65-F5344CB8AC3E}">
        <p14:creationId xmlns:p14="http://schemas.microsoft.com/office/powerpoint/2010/main" val="41012826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ctangle 4" descr="preencoded.png"/>
          <p:cNvPicPr>
            <a:picLocks noChangeAspect="1"/>
          </p:cNvPicPr>
          <p:nvPr/>
        </p:nvPicPr>
        <p:blipFill>
          <a:blip r:embed="rId3"/>
          <a:srcRect/>
          <a:stretch/>
        </p:blipFill>
        <p:spPr>
          <a:xfrm>
            <a:off x="0" y="0"/>
            <a:ext cx="12192000" cy="6858000"/>
          </a:xfrm>
          <a:prstGeom prst="rect">
            <a:avLst/>
          </a:prstGeom>
        </p:spPr>
      </p:pic>
      <p:pic>
        <p:nvPicPr>
          <p:cNvPr id="3" name="Group"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57446" y="-78638"/>
            <a:ext cx="6216849" cy="6858000"/>
          </a:xfrm>
          <a:prstGeom prst="rect">
            <a:avLst/>
          </a:prstGeom>
        </p:spPr>
      </p:pic>
      <p:pic>
        <p:nvPicPr>
          <p:cNvPr id="4" name="Layer_1"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260274" y="1019946"/>
            <a:ext cx="3236572" cy="914107"/>
          </a:xfrm>
          <a:prstGeom prst="rect">
            <a:avLst/>
          </a:prstGeom>
        </p:spPr>
      </p:pic>
      <p:pic>
        <p:nvPicPr>
          <p:cNvPr id="8" name="multi 3" descr="preencoded.png"/>
          <p:cNvPicPr>
            <a:picLocks noChangeAspect="1"/>
          </p:cNvPicPr>
          <p:nvPr/>
        </p:nvPicPr>
        <p:blipFill>
          <a:blip r:embed="rId8"/>
          <a:srcRect/>
          <a:stretch/>
        </p:blipFill>
        <p:spPr>
          <a:xfrm>
            <a:off x="5399509" y="0"/>
            <a:ext cx="6949937" cy="6858000"/>
          </a:xfrm>
          <a:prstGeom prst="rect">
            <a:avLst/>
          </a:prstGeom>
        </p:spPr>
      </p:pic>
      <p:sp>
        <p:nvSpPr>
          <p:cNvPr id="9" name="TextBox 8">
            <a:extLst>
              <a:ext uri="{FF2B5EF4-FFF2-40B4-BE49-F238E27FC236}">
                <a16:creationId xmlns:a16="http://schemas.microsoft.com/office/drawing/2014/main" id="{ED0083F7-E6EC-446C-9A20-F850E3F3BDAC}"/>
              </a:ext>
            </a:extLst>
          </p:cNvPr>
          <p:cNvSpPr txBox="1"/>
          <p:nvPr/>
        </p:nvSpPr>
        <p:spPr>
          <a:xfrm>
            <a:off x="523217" y="2837825"/>
            <a:ext cx="6315201" cy="2123658"/>
          </a:xfrm>
          <a:prstGeom prst="rect">
            <a:avLst/>
          </a:prstGeom>
          <a:noFill/>
        </p:spPr>
        <p:txBody>
          <a:bodyPr wrap="square" rtlCol="0">
            <a:spAutoFit/>
          </a:bodyPr>
          <a:lstStyle/>
          <a:p>
            <a:pPr algn="ctr"/>
            <a:r>
              <a:rPr lang="en-US" sz="4400" dirty="0">
                <a:solidFill>
                  <a:schemeClr val="accent1">
                    <a:lumMod val="40000"/>
                    <a:lumOff val="60000"/>
                  </a:schemeClr>
                </a:solidFill>
                <a:latin typeface="Arial" panose="020B0604020202020204" pitchFamily="34" charset="0"/>
                <a:cs typeface="Arial" panose="020B0604020202020204" pitchFamily="34" charset="0"/>
              </a:rPr>
              <a:t>BSc in </a:t>
            </a:r>
          </a:p>
          <a:p>
            <a:pPr algn="ctr"/>
            <a:r>
              <a:rPr lang="en-US" sz="4400" dirty="0">
                <a:solidFill>
                  <a:schemeClr val="accent1">
                    <a:lumMod val="40000"/>
                    <a:lumOff val="60000"/>
                  </a:schemeClr>
                </a:solidFill>
                <a:latin typeface="Arial" panose="020B0604020202020204" pitchFamily="34" charset="0"/>
                <a:cs typeface="Arial" panose="020B0604020202020204" pitchFamily="34" charset="0"/>
              </a:rPr>
              <a:t>Management Information Systems</a:t>
            </a:r>
          </a:p>
        </p:txBody>
      </p:sp>
      <p:sp>
        <p:nvSpPr>
          <p:cNvPr id="10" name="TextBox 9">
            <a:extLst>
              <a:ext uri="{FF2B5EF4-FFF2-40B4-BE49-F238E27FC236}">
                <a16:creationId xmlns:a16="http://schemas.microsoft.com/office/drawing/2014/main" id="{A32324A6-AFA2-48C2-95DA-465A654E8427}"/>
              </a:ext>
            </a:extLst>
          </p:cNvPr>
          <p:cNvSpPr txBox="1"/>
          <p:nvPr/>
        </p:nvSpPr>
        <p:spPr>
          <a:xfrm>
            <a:off x="636820" y="5150185"/>
            <a:ext cx="6087994" cy="523220"/>
          </a:xfrm>
          <a:prstGeom prst="rect">
            <a:avLst/>
          </a:prstGeom>
          <a:noFill/>
        </p:spPr>
        <p:txBody>
          <a:bodyPr wrap="square" rtlCol="0">
            <a:spAutoFit/>
          </a:bodyPr>
          <a:lstStyle/>
          <a:p>
            <a:pPr algn="ctr"/>
            <a:r>
              <a:rPr lang="en-US" sz="2800" i="1" dirty="0">
                <a:solidFill>
                  <a:schemeClr val="accent2">
                    <a:lumMod val="60000"/>
                    <a:lumOff val="40000"/>
                  </a:schemeClr>
                </a:solidFill>
                <a:latin typeface="Arial" panose="020B0604020202020204" pitchFamily="34" charset="0"/>
                <a:cs typeface="Arial" panose="020B0604020202020204" pitchFamily="34" charset="0"/>
              </a:rPr>
              <a:t>with Business Analytics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ctangle 443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0"/>
            <a:ext cx="12192000" cy="6915150"/>
          </a:xfrm>
          <a:prstGeom prst="rect">
            <a:avLst/>
          </a:prstGeom>
        </p:spPr>
      </p:pic>
      <p:pic>
        <p:nvPicPr>
          <p:cNvPr id="3" name="Group 1070165620"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670800" y="0"/>
            <a:ext cx="4521200" cy="4845050"/>
          </a:xfrm>
          <a:prstGeom prst="rect">
            <a:avLst/>
          </a:prstGeom>
        </p:spPr>
      </p:pic>
      <p:pic>
        <p:nvPicPr>
          <p:cNvPr id="8" name="Rectangle 4434" descr="preencoded.png"/>
          <p:cNvPicPr>
            <a:picLocks noChangeAspect="1"/>
          </p:cNvPicPr>
          <p:nvPr/>
        </p:nvPicPr>
        <p:blipFill>
          <a:blip r:embed="rId7"/>
          <a:srcRect/>
          <a:stretch/>
        </p:blipFill>
        <p:spPr>
          <a:xfrm>
            <a:off x="0" y="4845050"/>
            <a:ext cx="12192000" cy="2070100"/>
          </a:xfrm>
          <a:prstGeom prst="rect">
            <a:avLst/>
          </a:prstGeom>
        </p:spPr>
      </p:pic>
      <p:sp>
        <p:nvSpPr>
          <p:cNvPr id="14" name="TextBox 13">
            <a:extLst>
              <a:ext uri="{FF2B5EF4-FFF2-40B4-BE49-F238E27FC236}">
                <a16:creationId xmlns:a16="http://schemas.microsoft.com/office/drawing/2014/main" id="{7A983F8B-7B26-4577-BCE6-5BAC079EFF94}"/>
              </a:ext>
            </a:extLst>
          </p:cNvPr>
          <p:cNvSpPr txBox="1"/>
          <p:nvPr/>
        </p:nvSpPr>
        <p:spPr>
          <a:xfrm>
            <a:off x="822001" y="484565"/>
            <a:ext cx="10734459" cy="584775"/>
          </a:xfrm>
          <a:prstGeom prst="rect">
            <a:avLst/>
          </a:prstGeom>
          <a:noFill/>
        </p:spPr>
        <p:txBody>
          <a:bodyPr wrap="square" rtlCol="0">
            <a:spAutoFit/>
          </a:bodyPr>
          <a:lstStyle/>
          <a:p>
            <a:r>
              <a:rPr lang="en-US" sz="3200" dirty="0" err="1">
                <a:solidFill>
                  <a:schemeClr val="accent2">
                    <a:lumMod val="60000"/>
                    <a:lumOff val="40000"/>
                  </a:schemeClr>
                </a:solidFill>
                <a:latin typeface="Georgia (Headings)"/>
                <a:cs typeface="Arial" panose="020B0604020202020204" pitchFamily="34" charset="0"/>
              </a:rPr>
              <a:t>Programme</a:t>
            </a:r>
            <a:r>
              <a:rPr lang="en-US" sz="3200" dirty="0">
                <a:solidFill>
                  <a:schemeClr val="accent2">
                    <a:lumMod val="60000"/>
                    <a:lumOff val="40000"/>
                  </a:schemeClr>
                </a:solidFill>
                <a:latin typeface="Georgia (Headings)"/>
                <a:cs typeface="Arial" panose="020B0604020202020204" pitchFamily="34" charset="0"/>
              </a:rPr>
              <a:t> Objectives – MIS with Business Analytics</a:t>
            </a:r>
          </a:p>
        </p:txBody>
      </p:sp>
      <p:sp>
        <p:nvSpPr>
          <p:cNvPr id="15" name="TextBox 14">
            <a:extLst>
              <a:ext uri="{FF2B5EF4-FFF2-40B4-BE49-F238E27FC236}">
                <a16:creationId xmlns:a16="http://schemas.microsoft.com/office/drawing/2014/main" id="{DE007E2E-6771-4ACD-AAD7-E075CFB8C1C2}"/>
              </a:ext>
            </a:extLst>
          </p:cNvPr>
          <p:cNvSpPr txBox="1"/>
          <p:nvPr/>
        </p:nvSpPr>
        <p:spPr>
          <a:xfrm>
            <a:off x="708661" y="1345367"/>
            <a:ext cx="10847799" cy="4708981"/>
          </a:xfrm>
          <a:prstGeom prst="rect">
            <a:avLst/>
          </a:prstGeom>
          <a:noFill/>
        </p:spPr>
        <p:txBody>
          <a:bodyPr wrap="square" rtlCol="0">
            <a:spAutoFit/>
          </a:bodyPr>
          <a:lstStyle/>
          <a:p>
            <a:pPr marL="457200" indent="-457200">
              <a:buFont typeface="Arial" panose="020B0604020202020204" pitchFamily="34" charset="0"/>
              <a:buChar char="•"/>
            </a:pPr>
            <a:r>
              <a:rPr lang="en-US" sz="2000" dirty="0">
                <a:solidFill>
                  <a:schemeClr val="accent5">
                    <a:lumMod val="40000"/>
                    <a:lumOff val="60000"/>
                  </a:schemeClr>
                </a:solidFill>
                <a:latin typeface="Arial" panose="020B0604020202020204" pitchFamily="34" charset="0"/>
                <a:cs typeface="Arial" panose="020B0604020202020204" pitchFamily="34" charset="0"/>
              </a:rPr>
              <a:t>Deliver a rigorous and engaging curriculum in MIS, focused on Business Analytics for data-driven decision-making</a:t>
            </a:r>
          </a:p>
          <a:p>
            <a:pPr marL="457200" indent="-457200">
              <a:buFont typeface="Arial" panose="020B0604020202020204" pitchFamily="34" charset="0"/>
              <a:buChar char="•"/>
            </a:pPr>
            <a:endParaRPr lang="en-US" sz="2000" dirty="0">
              <a:solidFill>
                <a:schemeClr val="accent5">
                  <a:lumMod val="40000"/>
                  <a:lumOff val="60000"/>
                </a:schemeClr>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000" dirty="0">
                <a:solidFill>
                  <a:schemeClr val="accent5">
                    <a:lumMod val="40000"/>
                    <a:lumOff val="60000"/>
                  </a:schemeClr>
                </a:solidFill>
                <a:latin typeface="Arial" panose="020B0604020202020204" pitchFamily="34" charset="0"/>
                <a:cs typeface="Arial" panose="020B0604020202020204" pitchFamily="34" charset="0"/>
              </a:rPr>
              <a:t>Explore MIS, business processes, and data analytics through critical and analytical lenses</a:t>
            </a:r>
          </a:p>
          <a:p>
            <a:pPr marL="457200" indent="-457200">
              <a:buFont typeface="Arial" panose="020B0604020202020204" pitchFamily="34" charset="0"/>
              <a:buChar char="•"/>
            </a:pPr>
            <a:endParaRPr lang="en-US" sz="2000" dirty="0">
              <a:solidFill>
                <a:schemeClr val="accent5">
                  <a:lumMod val="40000"/>
                  <a:lumOff val="60000"/>
                </a:schemeClr>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000" dirty="0">
                <a:solidFill>
                  <a:schemeClr val="accent5">
                    <a:lumMod val="40000"/>
                    <a:lumOff val="60000"/>
                  </a:schemeClr>
                </a:solidFill>
                <a:latin typeface="Arial" panose="020B0604020202020204" pitchFamily="34" charset="0"/>
                <a:cs typeface="Arial" panose="020B0604020202020204" pitchFamily="34" charset="0"/>
              </a:rPr>
              <a:t>Train students to bridge the gap between tech experts and business leaders for effective communication</a:t>
            </a:r>
          </a:p>
          <a:p>
            <a:pPr marL="457200" indent="-457200">
              <a:buFont typeface="Arial" panose="020B0604020202020204" pitchFamily="34" charset="0"/>
              <a:buChar char="•"/>
            </a:pPr>
            <a:endParaRPr lang="en-US" sz="2000" dirty="0">
              <a:solidFill>
                <a:schemeClr val="accent5">
                  <a:lumMod val="40000"/>
                  <a:lumOff val="60000"/>
                </a:schemeClr>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000" dirty="0">
                <a:solidFill>
                  <a:schemeClr val="accent5">
                    <a:lumMod val="40000"/>
                    <a:lumOff val="60000"/>
                  </a:schemeClr>
                </a:solidFill>
                <a:latin typeface="Arial" panose="020B0604020202020204" pitchFamily="34" charset="0"/>
                <a:cs typeface="Arial" panose="020B0604020202020204" pitchFamily="34" charset="0"/>
              </a:rPr>
              <a:t>Equip graduates with skills to design innovative analytical solutions that drive strategy and performance</a:t>
            </a:r>
          </a:p>
          <a:p>
            <a:pPr marL="457200" indent="-457200">
              <a:buFont typeface="Arial" panose="020B0604020202020204" pitchFamily="34" charset="0"/>
              <a:buChar char="•"/>
            </a:pPr>
            <a:endParaRPr lang="en-US" sz="2000" dirty="0">
              <a:solidFill>
                <a:schemeClr val="accent5">
                  <a:lumMod val="40000"/>
                  <a:lumOff val="60000"/>
                </a:schemeClr>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000" dirty="0">
                <a:solidFill>
                  <a:schemeClr val="accent5">
                    <a:lumMod val="40000"/>
                    <a:lumOff val="60000"/>
                  </a:schemeClr>
                </a:solidFill>
                <a:latin typeface="Arial" panose="020B0604020202020204" pitchFamily="34" charset="0"/>
                <a:cs typeface="Arial" panose="020B0604020202020204" pitchFamily="34" charset="0"/>
              </a:rPr>
              <a:t>Offer a degree valued by employers seeking logical, data-savvy professionals</a:t>
            </a:r>
          </a:p>
          <a:p>
            <a:pPr marL="457200" indent="-457200">
              <a:buFont typeface="Arial" panose="020B0604020202020204" pitchFamily="34" charset="0"/>
              <a:buChar char="•"/>
            </a:pPr>
            <a:endParaRPr lang="en-US" sz="2000" dirty="0">
              <a:solidFill>
                <a:schemeClr val="accent5">
                  <a:lumMod val="40000"/>
                  <a:lumOff val="60000"/>
                </a:schemeClr>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000" dirty="0">
                <a:solidFill>
                  <a:schemeClr val="accent5">
                    <a:lumMod val="40000"/>
                    <a:lumOff val="60000"/>
                  </a:schemeClr>
                </a:solidFill>
                <a:latin typeface="Arial" panose="020B0604020202020204" pitchFamily="34" charset="0"/>
                <a:cs typeface="Arial" panose="020B0604020202020204" pitchFamily="34" charset="0"/>
              </a:rPr>
              <a:t>Build expertise in data management, visualization, predictive analytics, and machine learning for real business impact</a:t>
            </a:r>
          </a:p>
        </p:txBody>
      </p:sp>
      <p:pic>
        <p:nvPicPr>
          <p:cNvPr id="16" name="Layer_1" descr="preencoded.png">
            <a:extLst>
              <a:ext uri="{FF2B5EF4-FFF2-40B4-BE49-F238E27FC236}">
                <a16:creationId xmlns:a16="http://schemas.microsoft.com/office/drawing/2014/main" id="{84348CAC-3A26-4B56-9FC9-898162CA4B26}"/>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9218335" y="5822828"/>
            <a:ext cx="2486081" cy="707625"/>
          </a:xfrm>
          <a:prstGeom prst="rect">
            <a:avLst/>
          </a:prstGeom>
        </p:spPr>
      </p:pic>
    </p:spTree>
    <p:extLst>
      <p:ext uri="{BB962C8B-B14F-4D97-AF65-F5344CB8AC3E}">
        <p14:creationId xmlns:p14="http://schemas.microsoft.com/office/powerpoint/2010/main" val="14564932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91CE4C-3D6F-0A6A-C01B-2EBD0F817FBF}"/>
            </a:ext>
          </a:extLst>
        </p:cNvPr>
        <p:cNvGrpSpPr/>
        <p:nvPr/>
      </p:nvGrpSpPr>
      <p:grpSpPr>
        <a:xfrm>
          <a:off x="0" y="0"/>
          <a:ext cx="0" cy="0"/>
          <a:chOff x="0" y="0"/>
          <a:chExt cx="0" cy="0"/>
        </a:xfrm>
      </p:grpSpPr>
      <p:pic>
        <p:nvPicPr>
          <p:cNvPr id="2" name="Rectangle 4433" descr="preencoded.png">
            <a:extLst>
              <a:ext uri="{FF2B5EF4-FFF2-40B4-BE49-F238E27FC236}">
                <a16:creationId xmlns:a16="http://schemas.microsoft.com/office/drawing/2014/main" id="{D866B29E-ADDD-C42E-5EFE-C8F2F1E952CC}"/>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0"/>
            <a:ext cx="12192000" cy="6915150"/>
          </a:xfrm>
          <a:prstGeom prst="rect">
            <a:avLst/>
          </a:prstGeom>
        </p:spPr>
      </p:pic>
      <p:pic>
        <p:nvPicPr>
          <p:cNvPr id="3" name="Group 1070165620" descr="preencoded.png">
            <a:extLst>
              <a:ext uri="{FF2B5EF4-FFF2-40B4-BE49-F238E27FC236}">
                <a16:creationId xmlns:a16="http://schemas.microsoft.com/office/drawing/2014/main" id="{DDBC85A0-036F-AC86-63F8-D30B22B56277}"/>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670800" y="0"/>
            <a:ext cx="4521200" cy="4845050"/>
          </a:xfrm>
          <a:prstGeom prst="rect">
            <a:avLst/>
          </a:prstGeom>
        </p:spPr>
      </p:pic>
      <p:sp>
        <p:nvSpPr>
          <p:cNvPr id="14" name="TextBox 13">
            <a:extLst>
              <a:ext uri="{FF2B5EF4-FFF2-40B4-BE49-F238E27FC236}">
                <a16:creationId xmlns:a16="http://schemas.microsoft.com/office/drawing/2014/main" id="{7154022C-7B18-C512-C1C0-1E6A030A57C3}"/>
              </a:ext>
            </a:extLst>
          </p:cNvPr>
          <p:cNvSpPr txBox="1"/>
          <p:nvPr/>
        </p:nvSpPr>
        <p:spPr>
          <a:xfrm>
            <a:off x="822001" y="636063"/>
            <a:ext cx="9411497" cy="584775"/>
          </a:xfrm>
          <a:prstGeom prst="rect">
            <a:avLst/>
          </a:prstGeom>
          <a:noFill/>
        </p:spPr>
        <p:txBody>
          <a:bodyPr wrap="square" rtlCol="0">
            <a:spAutoFit/>
          </a:bodyPr>
          <a:lstStyle/>
          <a:p>
            <a:r>
              <a:rPr lang="en-US" sz="3200" dirty="0">
                <a:solidFill>
                  <a:schemeClr val="accent2">
                    <a:lumMod val="60000"/>
                    <a:lumOff val="40000"/>
                  </a:schemeClr>
                </a:solidFill>
                <a:latin typeface="Georgia (Headings)"/>
                <a:cs typeface="Arial" panose="020B0604020202020204" pitchFamily="34" charset="0"/>
              </a:rPr>
              <a:t>What You’ll Learn: Knowledge and Understanding</a:t>
            </a:r>
          </a:p>
        </p:txBody>
      </p:sp>
      <p:sp>
        <p:nvSpPr>
          <p:cNvPr id="15" name="TextBox 14">
            <a:extLst>
              <a:ext uri="{FF2B5EF4-FFF2-40B4-BE49-F238E27FC236}">
                <a16:creationId xmlns:a16="http://schemas.microsoft.com/office/drawing/2014/main" id="{8D0417A6-419D-C1AB-3009-40FA29AE9A34}"/>
              </a:ext>
            </a:extLst>
          </p:cNvPr>
          <p:cNvSpPr txBox="1"/>
          <p:nvPr/>
        </p:nvSpPr>
        <p:spPr>
          <a:xfrm>
            <a:off x="672100" y="1584617"/>
            <a:ext cx="10884360" cy="3477875"/>
          </a:xfrm>
          <a:prstGeom prst="rect">
            <a:avLst/>
          </a:prstGeom>
          <a:noFill/>
        </p:spPr>
        <p:txBody>
          <a:bodyPr wrap="square" rtlCol="0">
            <a:spAutoFit/>
          </a:bodyPr>
          <a:lstStyle/>
          <a:p>
            <a:pPr marL="457200" indent="-457200">
              <a:buFont typeface="Arial" panose="020B0604020202020204" pitchFamily="34" charset="0"/>
              <a:buChar char="•"/>
            </a:pPr>
            <a:r>
              <a:rPr lang="en-US" sz="2000" dirty="0">
                <a:solidFill>
                  <a:schemeClr val="accent5">
                    <a:lumMod val="40000"/>
                    <a:lumOff val="60000"/>
                  </a:schemeClr>
                </a:solidFill>
                <a:latin typeface="Arial" panose="020B0604020202020204" pitchFamily="34" charset="0"/>
                <a:cs typeface="Arial" panose="020B0604020202020204" pitchFamily="34" charset="0"/>
              </a:rPr>
              <a:t>Apply core management principles to design data-driven information systems</a:t>
            </a:r>
          </a:p>
          <a:p>
            <a:pPr marL="457200" indent="-457200">
              <a:buFont typeface="Arial" panose="020B0604020202020204" pitchFamily="34" charset="0"/>
              <a:buChar char="•"/>
            </a:pPr>
            <a:endParaRPr lang="en-US" sz="2000" dirty="0">
              <a:solidFill>
                <a:schemeClr val="accent5">
                  <a:lumMod val="40000"/>
                  <a:lumOff val="60000"/>
                </a:schemeClr>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000" dirty="0">
                <a:solidFill>
                  <a:schemeClr val="accent5">
                    <a:lumMod val="40000"/>
                    <a:lumOff val="60000"/>
                  </a:schemeClr>
                </a:solidFill>
                <a:latin typeface="Arial" panose="020B0604020202020204" pitchFamily="34" charset="0"/>
                <a:cs typeface="Arial" panose="020B0604020202020204" pitchFamily="34" charset="0"/>
              </a:rPr>
              <a:t>Use systems analysis, BI tools, and project management to improve business processes</a:t>
            </a:r>
          </a:p>
          <a:p>
            <a:pPr marL="457200" indent="-457200">
              <a:buFont typeface="Arial" panose="020B0604020202020204" pitchFamily="34" charset="0"/>
              <a:buChar char="•"/>
            </a:pPr>
            <a:endParaRPr lang="en-US" sz="2000" dirty="0">
              <a:solidFill>
                <a:schemeClr val="accent5">
                  <a:lumMod val="40000"/>
                  <a:lumOff val="60000"/>
                </a:schemeClr>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000" dirty="0">
                <a:solidFill>
                  <a:schemeClr val="accent5">
                    <a:lumMod val="40000"/>
                    <a:lumOff val="60000"/>
                  </a:schemeClr>
                </a:solidFill>
                <a:latin typeface="Arial" panose="020B0604020202020204" pitchFamily="34" charset="0"/>
                <a:cs typeface="Arial" panose="020B0604020202020204" pitchFamily="34" charset="0"/>
              </a:rPr>
              <a:t>Apply analytics, predictive modeling, and data visualization to strategic decisions</a:t>
            </a:r>
          </a:p>
          <a:p>
            <a:pPr marL="457200" indent="-457200">
              <a:buFont typeface="Arial" panose="020B0604020202020204" pitchFamily="34" charset="0"/>
              <a:buChar char="•"/>
            </a:pPr>
            <a:endParaRPr lang="en-US" sz="2000" dirty="0">
              <a:solidFill>
                <a:schemeClr val="accent5">
                  <a:lumMod val="40000"/>
                  <a:lumOff val="60000"/>
                </a:schemeClr>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000" dirty="0">
                <a:solidFill>
                  <a:schemeClr val="accent5">
                    <a:lumMod val="40000"/>
                    <a:lumOff val="60000"/>
                  </a:schemeClr>
                </a:solidFill>
                <a:latin typeface="Arial" panose="020B0604020202020204" pitchFamily="34" charset="0"/>
                <a:cs typeface="Arial" panose="020B0604020202020204" pitchFamily="34" charset="0"/>
              </a:rPr>
              <a:t>Understand IS management, data governance, cybersecurity, and sustainability</a:t>
            </a:r>
          </a:p>
          <a:p>
            <a:pPr marL="457200" indent="-457200">
              <a:buFont typeface="Arial" panose="020B0604020202020204" pitchFamily="34" charset="0"/>
              <a:buChar char="•"/>
            </a:pPr>
            <a:endParaRPr lang="en-US" sz="2000" dirty="0">
              <a:solidFill>
                <a:schemeClr val="accent5">
                  <a:lumMod val="40000"/>
                  <a:lumOff val="60000"/>
                </a:schemeClr>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000" dirty="0">
                <a:solidFill>
                  <a:schemeClr val="accent5">
                    <a:lumMod val="40000"/>
                    <a:lumOff val="60000"/>
                  </a:schemeClr>
                </a:solidFill>
                <a:latin typeface="Arial" panose="020B0604020202020204" pitchFamily="34" charset="0"/>
                <a:cs typeface="Arial" panose="020B0604020202020204" pitchFamily="34" charset="0"/>
              </a:rPr>
              <a:t>Specialize in business analytics to solve complex problems using data insights</a:t>
            </a:r>
          </a:p>
          <a:p>
            <a:pPr marL="457200" indent="-457200">
              <a:buFont typeface="Arial" panose="020B0604020202020204" pitchFamily="34" charset="0"/>
              <a:buChar char="•"/>
            </a:pPr>
            <a:endParaRPr lang="en-US" sz="2000" dirty="0">
              <a:solidFill>
                <a:schemeClr val="accent5">
                  <a:lumMod val="40000"/>
                  <a:lumOff val="60000"/>
                </a:schemeClr>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000" dirty="0">
                <a:solidFill>
                  <a:schemeClr val="accent5">
                    <a:lumMod val="40000"/>
                    <a:lumOff val="60000"/>
                  </a:schemeClr>
                </a:solidFill>
                <a:latin typeface="Arial" panose="020B0604020202020204" pitchFamily="34" charset="0"/>
                <a:cs typeface="Arial" panose="020B0604020202020204" pitchFamily="34" charset="0"/>
              </a:rPr>
              <a:t>Act as a translator between tech teams and business professionals</a:t>
            </a:r>
          </a:p>
        </p:txBody>
      </p:sp>
      <p:pic>
        <p:nvPicPr>
          <p:cNvPr id="16" name="Layer_1" descr="preencoded.png">
            <a:extLst>
              <a:ext uri="{FF2B5EF4-FFF2-40B4-BE49-F238E27FC236}">
                <a16:creationId xmlns:a16="http://schemas.microsoft.com/office/drawing/2014/main" id="{AF30A47B-7402-E44A-46AC-A8509FCDFEEB}"/>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218335" y="5822828"/>
            <a:ext cx="2486081" cy="707625"/>
          </a:xfrm>
          <a:prstGeom prst="rect">
            <a:avLst/>
          </a:prstGeom>
        </p:spPr>
      </p:pic>
      <p:sp>
        <p:nvSpPr>
          <p:cNvPr id="5" name="TextBox 4">
            <a:extLst>
              <a:ext uri="{FF2B5EF4-FFF2-40B4-BE49-F238E27FC236}">
                <a16:creationId xmlns:a16="http://schemas.microsoft.com/office/drawing/2014/main" id="{25E49EB0-859C-82E5-9C03-54137199DB98}"/>
              </a:ext>
            </a:extLst>
          </p:cNvPr>
          <p:cNvSpPr txBox="1"/>
          <p:nvPr/>
        </p:nvSpPr>
        <p:spPr>
          <a:xfrm>
            <a:off x="4319973" y="5279935"/>
            <a:ext cx="7100300" cy="400110"/>
          </a:xfrm>
          <a:prstGeom prst="rect">
            <a:avLst/>
          </a:prstGeom>
          <a:noFill/>
        </p:spPr>
        <p:txBody>
          <a:bodyPr wrap="square" rtlCol="0">
            <a:spAutoFit/>
          </a:bodyPr>
          <a:lstStyle/>
          <a:p>
            <a:r>
              <a:rPr lang="en-US" sz="2000" i="1" dirty="0">
                <a:solidFill>
                  <a:schemeClr val="accent2">
                    <a:lumMod val="60000"/>
                    <a:lumOff val="40000"/>
                  </a:schemeClr>
                </a:solidFill>
                <a:latin typeface="Arial" panose="020B0604020202020204" pitchFamily="34" charset="0"/>
                <a:cs typeface="Arial" panose="020B0604020202020204" pitchFamily="34" charset="0"/>
              </a:rPr>
              <a:t>“From understanding to leadership in digital transformation.”</a:t>
            </a:r>
          </a:p>
        </p:txBody>
      </p:sp>
    </p:spTree>
    <p:extLst>
      <p:ext uri="{BB962C8B-B14F-4D97-AF65-F5344CB8AC3E}">
        <p14:creationId xmlns:p14="http://schemas.microsoft.com/office/powerpoint/2010/main" val="14404208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3F67B-75DA-B3EA-8B2A-42AAC74449E6}"/>
            </a:ext>
          </a:extLst>
        </p:cNvPr>
        <p:cNvGrpSpPr/>
        <p:nvPr/>
      </p:nvGrpSpPr>
      <p:grpSpPr>
        <a:xfrm>
          <a:off x="0" y="0"/>
          <a:ext cx="0" cy="0"/>
          <a:chOff x="0" y="0"/>
          <a:chExt cx="0" cy="0"/>
        </a:xfrm>
      </p:grpSpPr>
      <p:pic>
        <p:nvPicPr>
          <p:cNvPr id="2" name="Rectangle 4433" descr="preencoded.png">
            <a:extLst>
              <a:ext uri="{FF2B5EF4-FFF2-40B4-BE49-F238E27FC236}">
                <a16:creationId xmlns:a16="http://schemas.microsoft.com/office/drawing/2014/main" id="{F554FA53-441B-B078-7A39-BFC96E3F91E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0"/>
            <a:ext cx="12192000" cy="6915150"/>
          </a:xfrm>
          <a:prstGeom prst="rect">
            <a:avLst/>
          </a:prstGeom>
        </p:spPr>
      </p:pic>
      <p:pic>
        <p:nvPicPr>
          <p:cNvPr id="3" name="Group 1070165620" descr="preencoded.png">
            <a:extLst>
              <a:ext uri="{FF2B5EF4-FFF2-40B4-BE49-F238E27FC236}">
                <a16:creationId xmlns:a16="http://schemas.microsoft.com/office/drawing/2014/main" id="{2466756A-42FB-FF30-03D5-544AE6B8CD3F}"/>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670800" y="0"/>
            <a:ext cx="4521200" cy="4845050"/>
          </a:xfrm>
          <a:prstGeom prst="rect">
            <a:avLst/>
          </a:prstGeom>
        </p:spPr>
      </p:pic>
      <p:sp>
        <p:nvSpPr>
          <p:cNvPr id="14" name="TextBox 13">
            <a:extLst>
              <a:ext uri="{FF2B5EF4-FFF2-40B4-BE49-F238E27FC236}">
                <a16:creationId xmlns:a16="http://schemas.microsoft.com/office/drawing/2014/main" id="{4CCE61A4-4190-AFA1-FB82-0B81B5F7ECB2}"/>
              </a:ext>
            </a:extLst>
          </p:cNvPr>
          <p:cNvSpPr txBox="1"/>
          <p:nvPr/>
        </p:nvSpPr>
        <p:spPr>
          <a:xfrm>
            <a:off x="822002" y="636063"/>
            <a:ext cx="6848798" cy="584775"/>
          </a:xfrm>
          <a:prstGeom prst="rect">
            <a:avLst/>
          </a:prstGeom>
          <a:noFill/>
        </p:spPr>
        <p:txBody>
          <a:bodyPr wrap="square" rtlCol="0">
            <a:spAutoFit/>
          </a:bodyPr>
          <a:lstStyle/>
          <a:p>
            <a:r>
              <a:rPr lang="en-US" sz="3200" dirty="0">
                <a:solidFill>
                  <a:schemeClr val="accent2">
                    <a:lumMod val="60000"/>
                    <a:lumOff val="40000"/>
                  </a:schemeClr>
                </a:solidFill>
                <a:latin typeface="Georgia (Headings)"/>
                <a:cs typeface="Arial" panose="020B0604020202020204" pitchFamily="34" charset="0"/>
              </a:rPr>
              <a:t>What You’ll Gain: Skills and Abilities</a:t>
            </a:r>
          </a:p>
        </p:txBody>
      </p:sp>
      <p:sp>
        <p:nvSpPr>
          <p:cNvPr id="15" name="TextBox 14">
            <a:extLst>
              <a:ext uri="{FF2B5EF4-FFF2-40B4-BE49-F238E27FC236}">
                <a16:creationId xmlns:a16="http://schemas.microsoft.com/office/drawing/2014/main" id="{20850614-CA6C-9063-43E2-AD0C2BFDC9C8}"/>
              </a:ext>
            </a:extLst>
          </p:cNvPr>
          <p:cNvSpPr txBox="1"/>
          <p:nvPr/>
        </p:nvSpPr>
        <p:spPr>
          <a:xfrm>
            <a:off x="653820" y="1360226"/>
            <a:ext cx="10884360" cy="4539704"/>
          </a:xfrm>
          <a:prstGeom prst="rect">
            <a:avLst/>
          </a:prstGeom>
          <a:noFill/>
        </p:spPr>
        <p:txBody>
          <a:bodyPr wrap="square" rtlCol="0">
            <a:spAutoFit/>
          </a:bodyPr>
          <a:lstStyle/>
          <a:p>
            <a:pPr marL="457200" indent="-457200">
              <a:buFont typeface="Arial" panose="020B0604020202020204" pitchFamily="34" charset="0"/>
              <a:buChar char="•"/>
            </a:pPr>
            <a:r>
              <a:rPr lang="en-US" sz="1700" dirty="0">
                <a:solidFill>
                  <a:schemeClr val="accent5">
                    <a:lumMod val="40000"/>
                    <a:lumOff val="60000"/>
                  </a:schemeClr>
                </a:solidFill>
                <a:latin typeface="Arial" panose="020B0604020202020204" pitchFamily="34" charset="0"/>
                <a:cs typeface="Arial" panose="020B0604020202020204" pitchFamily="34" charset="0"/>
              </a:rPr>
              <a:t>Analyze structured and unstructured data while following ethical/legal standards</a:t>
            </a:r>
          </a:p>
          <a:p>
            <a:pPr marL="457200" indent="-457200">
              <a:buFont typeface="Arial" panose="020B0604020202020204" pitchFamily="34" charset="0"/>
              <a:buChar char="•"/>
            </a:pPr>
            <a:endParaRPr lang="en-US" sz="1700" dirty="0">
              <a:solidFill>
                <a:schemeClr val="accent5">
                  <a:lumMod val="40000"/>
                  <a:lumOff val="60000"/>
                </a:schemeClr>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1700" dirty="0">
                <a:solidFill>
                  <a:schemeClr val="accent5">
                    <a:lumMod val="40000"/>
                    <a:lumOff val="60000"/>
                  </a:schemeClr>
                </a:solidFill>
                <a:latin typeface="Arial" panose="020B0604020202020204" pitchFamily="34" charset="0"/>
                <a:cs typeface="Arial" panose="020B0604020202020204" pitchFamily="34" charset="0"/>
              </a:rPr>
              <a:t>Solve business problems using models, and communicate insights clearly</a:t>
            </a:r>
          </a:p>
          <a:p>
            <a:pPr marL="457200" indent="-457200">
              <a:buFont typeface="Arial" panose="020B0604020202020204" pitchFamily="34" charset="0"/>
              <a:buChar char="•"/>
            </a:pPr>
            <a:endParaRPr lang="en-US" sz="1700" dirty="0">
              <a:solidFill>
                <a:schemeClr val="accent5">
                  <a:lumMod val="40000"/>
                  <a:lumOff val="60000"/>
                </a:schemeClr>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1700" dirty="0">
                <a:solidFill>
                  <a:schemeClr val="accent5">
                    <a:lumMod val="40000"/>
                    <a:lumOff val="60000"/>
                  </a:schemeClr>
                </a:solidFill>
                <a:latin typeface="Arial" panose="020B0604020202020204" pitchFamily="34" charset="0"/>
                <a:cs typeface="Arial" panose="020B0604020202020204" pitchFamily="34" charset="0"/>
              </a:rPr>
              <a:t>Build BI solutions with Python, SQL, Excel, and Power BI</a:t>
            </a:r>
          </a:p>
          <a:p>
            <a:pPr marL="457200" indent="-457200">
              <a:buFont typeface="Arial" panose="020B0604020202020204" pitchFamily="34" charset="0"/>
              <a:buChar char="•"/>
            </a:pPr>
            <a:endParaRPr lang="en-US" sz="1700" dirty="0">
              <a:solidFill>
                <a:schemeClr val="accent5">
                  <a:lumMod val="40000"/>
                  <a:lumOff val="60000"/>
                </a:schemeClr>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1700" dirty="0">
                <a:solidFill>
                  <a:schemeClr val="accent5">
                    <a:lumMod val="40000"/>
                    <a:lumOff val="60000"/>
                  </a:schemeClr>
                </a:solidFill>
                <a:latin typeface="Arial" panose="020B0604020202020204" pitchFamily="34" charset="0"/>
                <a:cs typeface="Arial" panose="020B0604020202020204" pitchFamily="34" charset="0"/>
              </a:rPr>
              <a:t>Use IT tools to support data-driven decision-making</a:t>
            </a:r>
          </a:p>
          <a:p>
            <a:pPr marL="457200" indent="-457200">
              <a:buFont typeface="Arial" panose="020B0604020202020204" pitchFamily="34" charset="0"/>
              <a:buChar char="•"/>
            </a:pPr>
            <a:endParaRPr lang="en-US" sz="1700" dirty="0">
              <a:solidFill>
                <a:schemeClr val="accent5">
                  <a:lumMod val="40000"/>
                  <a:lumOff val="60000"/>
                </a:schemeClr>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1700" dirty="0">
                <a:solidFill>
                  <a:schemeClr val="accent5">
                    <a:lumMod val="40000"/>
                    <a:lumOff val="60000"/>
                  </a:schemeClr>
                </a:solidFill>
                <a:latin typeface="Arial" panose="020B0604020202020204" pitchFamily="34" charset="0"/>
                <a:cs typeface="Arial" panose="020B0604020202020204" pitchFamily="34" charset="0"/>
              </a:rPr>
              <a:t>Apply statistics, forecasting, and optimization techniques in real cases</a:t>
            </a:r>
          </a:p>
          <a:p>
            <a:pPr marL="457200" indent="-457200">
              <a:buFont typeface="Arial" panose="020B0604020202020204" pitchFamily="34" charset="0"/>
              <a:buChar char="•"/>
            </a:pPr>
            <a:endParaRPr lang="en-US" sz="1700" dirty="0">
              <a:solidFill>
                <a:schemeClr val="accent5">
                  <a:lumMod val="40000"/>
                  <a:lumOff val="60000"/>
                </a:schemeClr>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1700" dirty="0">
                <a:solidFill>
                  <a:schemeClr val="accent5">
                    <a:lumMod val="40000"/>
                    <a:lumOff val="60000"/>
                  </a:schemeClr>
                </a:solidFill>
                <a:latin typeface="Arial" panose="020B0604020202020204" pitchFamily="34" charset="0"/>
                <a:cs typeface="Arial" panose="020B0604020202020204" pitchFamily="34" charset="0"/>
              </a:rPr>
              <a:t>Lead and collaborate in interdisciplinary projects with confidence</a:t>
            </a:r>
          </a:p>
          <a:p>
            <a:pPr marL="457200" indent="-457200">
              <a:buFont typeface="Arial" panose="020B0604020202020204" pitchFamily="34" charset="0"/>
              <a:buChar char="•"/>
            </a:pPr>
            <a:endParaRPr lang="en-US" sz="1700" dirty="0">
              <a:solidFill>
                <a:schemeClr val="accent5">
                  <a:lumMod val="40000"/>
                  <a:lumOff val="60000"/>
                </a:schemeClr>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1700" dirty="0">
                <a:solidFill>
                  <a:schemeClr val="accent5">
                    <a:lumMod val="40000"/>
                    <a:lumOff val="60000"/>
                  </a:schemeClr>
                </a:solidFill>
                <a:latin typeface="Arial" panose="020B0604020202020204" pitchFamily="34" charset="0"/>
                <a:cs typeface="Arial" panose="020B0604020202020204" pitchFamily="34" charset="0"/>
              </a:rPr>
              <a:t>Adapt to new technologies and commit to lifelong learning</a:t>
            </a:r>
          </a:p>
          <a:p>
            <a:pPr marL="457200" indent="-457200">
              <a:buFont typeface="Arial" panose="020B0604020202020204" pitchFamily="34" charset="0"/>
              <a:buChar char="•"/>
            </a:pPr>
            <a:endParaRPr lang="en-US" sz="1700" dirty="0">
              <a:solidFill>
                <a:schemeClr val="accent5">
                  <a:lumMod val="40000"/>
                  <a:lumOff val="60000"/>
                </a:schemeClr>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1700" dirty="0">
                <a:solidFill>
                  <a:schemeClr val="accent5">
                    <a:lumMod val="40000"/>
                    <a:lumOff val="60000"/>
                  </a:schemeClr>
                </a:solidFill>
                <a:latin typeface="Arial" panose="020B0604020202020204" pitchFamily="34" charset="0"/>
                <a:cs typeface="Arial" panose="020B0604020202020204" pitchFamily="34" charset="0"/>
              </a:rPr>
              <a:t>Make responsible computing decisions grounded in ethics and law</a:t>
            </a:r>
          </a:p>
          <a:p>
            <a:pPr marL="457200" indent="-457200">
              <a:buFont typeface="Arial" panose="020B0604020202020204" pitchFamily="34" charset="0"/>
              <a:buChar char="•"/>
            </a:pPr>
            <a:endParaRPr lang="en-US" sz="1700" dirty="0">
              <a:solidFill>
                <a:schemeClr val="accent5">
                  <a:lumMod val="40000"/>
                  <a:lumOff val="60000"/>
                </a:schemeClr>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1700" dirty="0">
                <a:solidFill>
                  <a:schemeClr val="accent5">
                    <a:lumMod val="40000"/>
                    <a:lumOff val="60000"/>
                  </a:schemeClr>
                </a:solidFill>
                <a:latin typeface="Arial" panose="020B0604020202020204" pitchFamily="34" charset="0"/>
                <a:cs typeface="Arial" panose="020B0604020202020204" pitchFamily="34" charset="0"/>
              </a:rPr>
              <a:t>Design and manage decision support systems in business contexts</a:t>
            </a:r>
          </a:p>
        </p:txBody>
      </p:sp>
      <p:pic>
        <p:nvPicPr>
          <p:cNvPr id="16" name="Layer_1" descr="preencoded.png">
            <a:extLst>
              <a:ext uri="{FF2B5EF4-FFF2-40B4-BE49-F238E27FC236}">
                <a16:creationId xmlns:a16="http://schemas.microsoft.com/office/drawing/2014/main" id="{BF80F19D-D68A-1312-594B-76C69DCE4363}"/>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218335" y="5822828"/>
            <a:ext cx="2486081" cy="707625"/>
          </a:xfrm>
          <a:prstGeom prst="rect">
            <a:avLst/>
          </a:prstGeom>
        </p:spPr>
      </p:pic>
      <p:sp>
        <p:nvSpPr>
          <p:cNvPr id="5" name="TextBox 4">
            <a:extLst>
              <a:ext uri="{FF2B5EF4-FFF2-40B4-BE49-F238E27FC236}">
                <a16:creationId xmlns:a16="http://schemas.microsoft.com/office/drawing/2014/main" id="{469BA9D9-5D7F-2384-E19B-389B108D52C1}"/>
              </a:ext>
            </a:extLst>
          </p:cNvPr>
          <p:cNvSpPr txBox="1"/>
          <p:nvPr/>
        </p:nvSpPr>
        <p:spPr>
          <a:xfrm rot="16200000">
            <a:off x="9116234" y="2532335"/>
            <a:ext cx="4610018" cy="400110"/>
          </a:xfrm>
          <a:prstGeom prst="rect">
            <a:avLst/>
          </a:prstGeom>
          <a:noFill/>
        </p:spPr>
        <p:txBody>
          <a:bodyPr wrap="square" rtlCol="0">
            <a:spAutoFit/>
          </a:bodyPr>
          <a:lstStyle/>
          <a:p>
            <a:r>
              <a:rPr lang="en-US" sz="2000" i="1" dirty="0">
                <a:solidFill>
                  <a:schemeClr val="accent2">
                    <a:lumMod val="60000"/>
                    <a:lumOff val="40000"/>
                  </a:schemeClr>
                </a:solidFill>
                <a:latin typeface="Arial" panose="020B0604020202020204" pitchFamily="34" charset="0"/>
                <a:cs typeface="Arial" panose="020B0604020202020204" pitchFamily="34" charset="0"/>
              </a:rPr>
              <a:t>“Data skills that work in the real world.”</a:t>
            </a:r>
          </a:p>
        </p:txBody>
      </p:sp>
    </p:spTree>
    <p:extLst>
      <p:ext uri="{BB962C8B-B14F-4D97-AF65-F5344CB8AC3E}">
        <p14:creationId xmlns:p14="http://schemas.microsoft.com/office/powerpoint/2010/main" val="14005389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ctangle 443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0"/>
            <a:ext cx="12192000" cy="6915150"/>
          </a:xfrm>
          <a:prstGeom prst="rect">
            <a:avLst/>
          </a:prstGeom>
        </p:spPr>
      </p:pic>
      <p:pic>
        <p:nvPicPr>
          <p:cNvPr id="3" name="Group 1070165620"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670800" y="0"/>
            <a:ext cx="4521200" cy="4845050"/>
          </a:xfrm>
          <a:prstGeom prst="rect">
            <a:avLst/>
          </a:prstGeom>
        </p:spPr>
      </p:pic>
      <p:pic>
        <p:nvPicPr>
          <p:cNvPr id="8" name="Rectangle 4434" descr="preencoded.png"/>
          <p:cNvPicPr>
            <a:picLocks noChangeAspect="1"/>
          </p:cNvPicPr>
          <p:nvPr/>
        </p:nvPicPr>
        <p:blipFill>
          <a:blip r:embed="rId7"/>
          <a:srcRect/>
          <a:stretch/>
        </p:blipFill>
        <p:spPr>
          <a:xfrm>
            <a:off x="0" y="4845050"/>
            <a:ext cx="12192000" cy="2070100"/>
          </a:xfrm>
          <a:prstGeom prst="rect">
            <a:avLst/>
          </a:prstGeom>
        </p:spPr>
      </p:pic>
      <p:sp>
        <p:nvSpPr>
          <p:cNvPr id="14" name="TextBox 13">
            <a:extLst>
              <a:ext uri="{FF2B5EF4-FFF2-40B4-BE49-F238E27FC236}">
                <a16:creationId xmlns:a16="http://schemas.microsoft.com/office/drawing/2014/main" id="{7A983F8B-7B26-4577-BCE6-5BAC079EFF94}"/>
              </a:ext>
            </a:extLst>
          </p:cNvPr>
          <p:cNvSpPr txBox="1"/>
          <p:nvPr/>
        </p:nvSpPr>
        <p:spPr>
          <a:xfrm>
            <a:off x="489493" y="195086"/>
            <a:ext cx="8283899" cy="769441"/>
          </a:xfrm>
          <a:prstGeom prst="rect">
            <a:avLst/>
          </a:prstGeom>
          <a:noFill/>
        </p:spPr>
        <p:txBody>
          <a:bodyPr wrap="square" rtlCol="0">
            <a:spAutoFit/>
          </a:bodyPr>
          <a:lstStyle/>
          <a:p>
            <a:r>
              <a:rPr lang="en-US" sz="4400" dirty="0">
                <a:solidFill>
                  <a:schemeClr val="bg1"/>
                </a:solidFill>
                <a:latin typeface="Georgia (Headings)"/>
                <a:cs typeface="Arial" panose="020B0604020202020204" pitchFamily="34" charset="0"/>
              </a:rPr>
              <a:t>B&amp;F </a:t>
            </a:r>
            <a:r>
              <a:rPr lang="en-US" sz="4400" dirty="0" err="1">
                <a:solidFill>
                  <a:schemeClr val="bg1"/>
                </a:solidFill>
                <a:latin typeface="Georgia (Headings)"/>
                <a:cs typeface="Arial" panose="020B0604020202020204" pitchFamily="34" charset="0"/>
              </a:rPr>
              <a:t>Programme</a:t>
            </a:r>
            <a:r>
              <a:rPr lang="en-US" sz="4400" dirty="0">
                <a:solidFill>
                  <a:schemeClr val="bg1"/>
                </a:solidFill>
                <a:latin typeface="Georgia (Headings)"/>
                <a:cs typeface="Arial" panose="020B0604020202020204" pitchFamily="34" charset="0"/>
              </a:rPr>
              <a:t> Objectives</a:t>
            </a:r>
          </a:p>
        </p:txBody>
      </p:sp>
      <p:sp>
        <p:nvSpPr>
          <p:cNvPr id="15" name="TextBox 14">
            <a:extLst>
              <a:ext uri="{FF2B5EF4-FFF2-40B4-BE49-F238E27FC236}">
                <a16:creationId xmlns:a16="http://schemas.microsoft.com/office/drawing/2014/main" id="{DE007E2E-6771-4ACD-AAD7-E075CFB8C1C2}"/>
              </a:ext>
            </a:extLst>
          </p:cNvPr>
          <p:cNvSpPr txBox="1"/>
          <p:nvPr/>
        </p:nvSpPr>
        <p:spPr>
          <a:xfrm>
            <a:off x="391546" y="1159612"/>
            <a:ext cx="11408908" cy="5001369"/>
          </a:xfrm>
          <a:prstGeom prst="rect">
            <a:avLst/>
          </a:prstGeom>
          <a:noFill/>
        </p:spPr>
        <p:txBody>
          <a:bodyPr wrap="square" rtlCol="0">
            <a:spAutoFit/>
          </a:bodyPr>
          <a:lstStyle/>
          <a:p>
            <a:pPr marL="457200" indent="-457200" algn="just">
              <a:buFont typeface="Arial" panose="020B0604020202020204" pitchFamily="34" charset="0"/>
              <a:buChar char="•"/>
            </a:pPr>
            <a:r>
              <a:rPr lang="en-US" sz="2900" u="sng" dirty="0">
                <a:solidFill>
                  <a:schemeClr val="bg1"/>
                </a:solidFill>
                <a:latin typeface="Arial" panose="020B0604020202020204" pitchFamily="34" charset="0"/>
                <a:cs typeface="Arial" panose="020B0604020202020204" pitchFamily="34" charset="0"/>
              </a:rPr>
              <a:t>Build Strong Foundations</a:t>
            </a:r>
            <a:r>
              <a:rPr lang="en-US" sz="2900" dirty="0">
                <a:solidFill>
                  <a:schemeClr val="bg1"/>
                </a:solidFill>
                <a:latin typeface="Arial" panose="020B0604020202020204" pitchFamily="34" charset="0"/>
                <a:cs typeface="Arial" panose="020B0604020202020204" pitchFamily="34" charset="0"/>
              </a:rPr>
              <a:t>: Develop essential knowledge in financial theory, banking practices, and accounting principles.</a:t>
            </a:r>
          </a:p>
          <a:p>
            <a:pPr marL="457200" indent="-457200" algn="just">
              <a:buFont typeface="Arial" panose="020B0604020202020204" pitchFamily="34" charset="0"/>
              <a:buChar char="•"/>
            </a:pPr>
            <a:r>
              <a:rPr lang="en-US" sz="2900" u="sng" dirty="0">
                <a:solidFill>
                  <a:schemeClr val="bg1"/>
                </a:solidFill>
                <a:latin typeface="Arial" panose="020B0604020202020204" pitchFamily="34" charset="0"/>
                <a:cs typeface="Arial" panose="020B0604020202020204" pitchFamily="34" charset="0"/>
              </a:rPr>
              <a:t>Practical Financial Analysis: </a:t>
            </a:r>
            <a:r>
              <a:rPr lang="en-US" sz="2900" dirty="0">
                <a:solidFill>
                  <a:schemeClr val="bg1"/>
                </a:solidFill>
                <a:latin typeface="Arial" panose="020B0604020202020204" pitchFamily="34" charset="0"/>
                <a:cs typeface="Arial" panose="020B0604020202020204" pitchFamily="34" charset="0"/>
              </a:rPr>
              <a:t>Equip students with the skills to analyze financial statements, investment opportunities, and risks effectively. </a:t>
            </a:r>
          </a:p>
          <a:p>
            <a:pPr marL="457200" indent="-457200" algn="just">
              <a:buFont typeface="Arial" panose="020B0604020202020204" pitchFamily="34" charset="0"/>
              <a:buChar char="•"/>
            </a:pPr>
            <a:r>
              <a:rPr lang="en-US" sz="2900" u="sng" dirty="0">
                <a:solidFill>
                  <a:schemeClr val="bg1"/>
                </a:solidFill>
                <a:latin typeface="Arial" panose="020B0604020202020204" pitchFamily="34" charset="0"/>
                <a:cs typeface="Arial" panose="020B0604020202020204" pitchFamily="34" charset="0"/>
              </a:rPr>
              <a:t>Strategic Financial Planning</a:t>
            </a:r>
            <a:r>
              <a:rPr lang="en-US" sz="2900" dirty="0">
                <a:solidFill>
                  <a:schemeClr val="bg1"/>
                </a:solidFill>
                <a:latin typeface="Arial" panose="020B0604020202020204" pitchFamily="34" charset="0"/>
                <a:cs typeface="Arial" panose="020B0604020202020204" pitchFamily="34" charset="0"/>
              </a:rPr>
              <a:t>: Enable students to assess financial institutions' performance and design impactful financial strategies.</a:t>
            </a:r>
          </a:p>
          <a:p>
            <a:pPr marL="457200" indent="-457200" algn="just">
              <a:buFont typeface="Arial" panose="020B0604020202020204" pitchFamily="34" charset="0"/>
              <a:buChar char="•"/>
            </a:pPr>
            <a:r>
              <a:rPr lang="en-US" sz="2900" u="sng" dirty="0">
                <a:solidFill>
                  <a:schemeClr val="bg1"/>
                </a:solidFill>
                <a:latin typeface="Arial" panose="020B0604020202020204" pitchFamily="34" charset="0"/>
                <a:cs typeface="Arial" panose="020B0604020202020204" pitchFamily="34" charset="0"/>
              </a:rPr>
              <a:t>Global Financial Awareness</a:t>
            </a:r>
            <a:r>
              <a:rPr lang="en-US" sz="2900" dirty="0">
                <a:solidFill>
                  <a:schemeClr val="bg1"/>
                </a:solidFill>
                <a:latin typeface="Arial" panose="020B0604020202020204" pitchFamily="34" charset="0"/>
                <a:cs typeface="Arial" panose="020B0604020202020204" pitchFamily="34" charset="0"/>
              </a:rPr>
              <a:t>: Foster an understanding of global financial markets and their operations.</a:t>
            </a:r>
          </a:p>
          <a:p>
            <a:pPr marL="457200" indent="-457200" algn="just">
              <a:buFont typeface="Arial" panose="020B0604020202020204" pitchFamily="34" charset="0"/>
              <a:buChar char="•"/>
            </a:pPr>
            <a:r>
              <a:rPr lang="en-US" sz="2900" u="sng" dirty="0">
                <a:solidFill>
                  <a:schemeClr val="bg1"/>
                </a:solidFill>
                <a:latin typeface="Arial" panose="020B0604020202020204" pitchFamily="34" charset="0"/>
                <a:cs typeface="Arial" panose="020B0604020202020204" pitchFamily="34" charset="0"/>
              </a:rPr>
              <a:t>Career Readiness: </a:t>
            </a:r>
            <a:r>
              <a:rPr lang="en-US" sz="2900" dirty="0">
                <a:solidFill>
                  <a:schemeClr val="bg1"/>
                </a:solidFill>
                <a:latin typeface="Arial" panose="020B0604020202020204" pitchFamily="34" charset="0"/>
                <a:cs typeface="Arial" panose="020B0604020202020204" pitchFamily="34" charset="0"/>
              </a:rPr>
              <a:t>Prepare students for diverse career paths in finance, banking, investment, risk management, and consulting.</a:t>
            </a:r>
          </a:p>
        </p:txBody>
      </p:sp>
    </p:spTree>
    <p:extLst>
      <p:ext uri="{BB962C8B-B14F-4D97-AF65-F5344CB8AC3E}">
        <p14:creationId xmlns:p14="http://schemas.microsoft.com/office/powerpoint/2010/main" val="17883935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998FB8-C81C-FDA7-E970-A9087EAA8485}"/>
            </a:ext>
          </a:extLst>
        </p:cNvPr>
        <p:cNvGrpSpPr/>
        <p:nvPr/>
      </p:nvGrpSpPr>
      <p:grpSpPr>
        <a:xfrm>
          <a:off x="0" y="0"/>
          <a:ext cx="0" cy="0"/>
          <a:chOff x="0" y="0"/>
          <a:chExt cx="0" cy="0"/>
        </a:xfrm>
      </p:grpSpPr>
      <p:pic>
        <p:nvPicPr>
          <p:cNvPr id="2" name="Rectangle 4433" descr="preencoded.png">
            <a:extLst>
              <a:ext uri="{FF2B5EF4-FFF2-40B4-BE49-F238E27FC236}">
                <a16:creationId xmlns:a16="http://schemas.microsoft.com/office/drawing/2014/main" id="{340F6BB2-9A02-0122-07F2-A7948CE66FA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0"/>
            <a:ext cx="12192000" cy="6915150"/>
          </a:xfrm>
          <a:prstGeom prst="rect">
            <a:avLst/>
          </a:prstGeom>
        </p:spPr>
      </p:pic>
      <p:pic>
        <p:nvPicPr>
          <p:cNvPr id="3" name="Group 1070165620" descr="preencoded.png">
            <a:extLst>
              <a:ext uri="{FF2B5EF4-FFF2-40B4-BE49-F238E27FC236}">
                <a16:creationId xmlns:a16="http://schemas.microsoft.com/office/drawing/2014/main" id="{CEF6D651-FEBD-D524-C139-5706FB516B95}"/>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670800" y="0"/>
            <a:ext cx="4521200" cy="4845050"/>
          </a:xfrm>
          <a:prstGeom prst="rect">
            <a:avLst/>
          </a:prstGeom>
        </p:spPr>
      </p:pic>
      <p:sp>
        <p:nvSpPr>
          <p:cNvPr id="14" name="TextBox 13">
            <a:extLst>
              <a:ext uri="{FF2B5EF4-FFF2-40B4-BE49-F238E27FC236}">
                <a16:creationId xmlns:a16="http://schemas.microsoft.com/office/drawing/2014/main" id="{592D83C9-3D9D-D035-5EDD-ADF31B4DC6DB}"/>
              </a:ext>
            </a:extLst>
          </p:cNvPr>
          <p:cNvSpPr txBox="1"/>
          <p:nvPr/>
        </p:nvSpPr>
        <p:spPr>
          <a:xfrm>
            <a:off x="822002" y="195456"/>
            <a:ext cx="6848798" cy="1077218"/>
          </a:xfrm>
          <a:prstGeom prst="rect">
            <a:avLst/>
          </a:prstGeom>
          <a:noFill/>
        </p:spPr>
        <p:txBody>
          <a:bodyPr wrap="square" rtlCol="0">
            <a:spAutoFit/>
          </a:bodyPr>
          <a:lstStyle/>
          <a:p>
            <a:r>
              <a:rPr lang="en-US" sz="3200" dirty="0" err="1">
                <a:solidFill>
                  <a:schemeClr val="accent2">
                    <a:lumMod val="60000"/>
                    <a:lumOff val="40000"/>
                  </a:schemeClr>
                </a:solidFill>
                <a:latin typeface="Georgia (Headings)"/>
                <a:cs typeface="Arial" panose="020B0604020202020204" pitchFamily="34" charset="0"/>
              </a:rPr>
              <a:t>Programme</a:t>
            </a:r>
            <a:r>
              <a:rPr lang="en-US" sz="3200" dirty="0">
                <a:solidFill>
                  <a:schemeClr val="accent2">
                    <a:lumMod val="60000"/>
                    <a:lumOff val="40000"/>
                  </a:schemeClr>
                </a:solidFill>
                <a:latin typeface="Georgia (Headings)"/>
                <a:cs typeface="Arial" panose="020B0604020202020204" pitchFamily="34" charset="0"/>
              </a:rPr>
              <a:t> Structure – </a:t>
            </a:r>
          </a:p>
          <a:p>
            <a:r>
              <a:rPr lang="en-US" sz="3200" dirty="0">
                <a:solidFill>
                  <a:schemeClr val="accent2">
                    <a:lumMod val="60000"/>
                    <a:lumOff val="40000"/>
                  </a:schemeClr>
                </a:solidFill>
                <a:latin typeface="Georgia (Headings)"/>
                <a:cs typeface="Arial" panose="020B0604020202020204" pitchFamily="34" charset="0"/>
              </a:rPr>
              <a:t>Your Pathway to Expertise</a:t>
            </a:r>
          </a:p>
        </p:txBody>
      </p:sp>
      <p:sp>
        <p:nvSpPr>
          <p:cNvPr id="15" name="TextBox 14">
            <a:extLst>
              <a:ext uri="{FF2B5EF4-FFF2-40B4-BE49-F238E27FC236}">
                <a16:creationId xmlns:a16="http://schemas.microsoft.com/office/drawing/2014/main" id="{CA766C48-5F51-2B7F-48B4-E4D5EE362C12}"/>
              </a:ext>
            </a:extLst>
          </p:cNvPr>
          <p:cNvSpPr txBox="1"/>
          <p:nvPr/>
        </p:nvSpPr>
        <p:spPr>
          <a:xfrm>
            <a:off x="653820" y="1577052"/>
            <a:ext cx="10884360" cy="4185761"/>
          </a:xfrm>
          <a:prstGeom prst="rect">
            <a:avLst/>
          </a:prstGeom>
          <a:noFill/>
        </p:spPr>
        <p:txBody>
          <a:bodyPr wrap="square" rtlCol="0">
            <a:spAutoFit/>
          </a:bodyPr>
          <a:lstStyle/>
          <a:p>
            <a:pPr marL="457200" indent="-457200">
              <a:buFont typeface="Arial" panose="020B0604020202020204" pitchFamily="34" charset="0"/>
              <a:buChar char="•"/>
            </a:pPr>
            <a:r>
              <a:rPr lang="en-US" sz="1900" dirty="0">
                <a:solidFill>
                  <a:schemeClr val="accent5">
                    <a:lumMod val="40000"/>
                    <a:lumOff val="60000"/>
                  </a:schemeClr>
                </a:solidFill>
                <a:latin typeface="Arial" panose="020B0604020202020204" pitchFamily="34" charset="0"/>
                <a:cs typeface="Arial" panose="020B0604020202020204" pitchFamily="34" charset="0"/>
              </a:rPr>
              <a:t>24 compulsory modules totaling 480 UK credits across three academic years</a:t>
            </a:r>
          </a:p>
          <a:p>
            <a:pPr marL="457200" indent="-457200">
              <a:buFont typeface="Arial" panose="020B0604020202020204" pitchFamily="34" charset="0"/>
              <a:buChar char="•"/>
            </a:pPr>
            <a:endParaRPr lang="en-US" sz="1900" dirty="0">
              <a:solidFill>
                <a:schemeClr val="accent5">
                  <a:lumMod val="40000"/>
                  <a:lumOff val="60000"/>
                </a:schemeClr>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1900" dirty="0">
                <a:solidFill>
                  <a:schemeClr val="accent5">
                    <a:lumMod val="40000"/>
                    <a:lumOff val="60000"/>
                  </a:schemeClr>
                </a:solidFill>
                <a:latin typeface="Arial" panose="020B0604020202020204" pitchFamily="34" charset="0"/>
                <a:cs typeface="Arial" panose="020B0604020202020204" pitchFamily="34" charset="0"/>
              </a:rPr>
              <a:t>Four core pillars:</a:t>
            </a:r>
          </a:p>
          <a:p>
            <a:pPr marL="457200" indent="-457200">
              <a:buFont typeface="Arial" panose="020B0604020202020204" pitchFamily="34" charset="0"/>
              <a:buChar char="•"/>
            </a:pPr>
            <a:endParaRPr lang="en-US" sz="1900" dirty="0">
              <a:solidFill>
                <a:schemeClr val="accent5">
                  <a:lumMod val="40000"/>
                  <a:lumOff val="60000"/>
                </a:schemeClr>
              </a:solidFill>
              <a:latin typeface="Arial" panose="020B0604020202020204" pitchFamily="34" charset="0"/>
              <a:cs typeface="Arial" panose="020B0604020202020204" pitchFamily="34" charset="0"/>
            </a:endParaRPr>
          </a:p>
          <a:p>
            <a:pPr marL="1166813" lvl="1" indent="-457200">
              <a:buFont typeface="Wingdings" panose="05000000000000000000" pitchFamily="2" charset="2"/>
              <a:buChar char="q"/>
            </a:pPr>
            <a:r>
              <a:rPr lang="en-US" sz="1900" dirty="0">
                <a:solidFill>
                  <a:schemeClr val="accent5">
                    <a:lumMod val="40000"/>
                    <a:lumOff val="60000"/>
                  </a:schemeClr>
                </a:solidFill>
                <a:latin typeface="Arial" panose="020B0604020202020204" pitchFamily="34" charset="0"/>
                <a:cs typeface="Arial" panose="020B0604020202020204" pitchFamily="34" charset="0"/>
              </a:rPr>
              <a:t>Finance &amp; Accounting – Principles of accounting, finance, and quantitative methods</a:t>
            </a:r>
          </a:p>
          <a:p>
            <a:pPr marL="1166813" lvl="1" indent="-457200">
              <a:buFont typeface="Wingdings" panose="05000000000000000000" pitchFamily="2" charset="2"/>
              <a:buChar char="q"/>
            </a:pPr>
            <a:endParaRPr lang="en-US" sz="1900" dirty="0">
              <a:solidFill>
                <a:schemeClr val="accent5">
                  <a:lumMod val="40000"/>
                  <a:lumOff val="60000"/>
                </a:schemeClr>
              </a:solidFill>
              <a:latin typeface="Arial" panose="020B0604020202020204" pitchFamily="34" charset="0"/>
              <a:cs typeface="Arial" panose="020B0604020202020204" pitchFamily="34" charset="0"/>
            </a:endParaRPr>
          </a:p>
          <a:p>
            <a:pPr marL="1166813" lvl="1" indent="-457200">
              <a:buFont typeface="Wingdings" panose="05000000000000000000" pitchFamily="2" charset="2"/>
              <a:buChar char="q"/>
            </a:pPr>
            <a:r>
              <a:rPr lang="en-US" sz="1900" dirty="0">
                <a:solidFill>
                  <a:schemeClr val="accent5">
                    <a:lumMod val="40000"/>
                    <a:lumOff val="60000"/>
                  </a:schemeClr>
                </a:solidFill>
                <a:latin typeface="Arial" panose="020B0604020202020204" pitchFamily="34" charset="0"/>
                <a:cs typeface="Arial" panose="020B0604020202020204" pitchFamily="34" charset="0"/>
              </a:rPr>
              <a:t>Information Systems – Programming, databases, secure computing, and systems design</a:t>
            </a:r>
          </a:p>
          <a:p>
            <a:pPr marL="1166813" lvl="1" indent="-457200">
              <a:buFont typeface="Wingdings" panose="05000000000000000000" pitchFamily="2" charset="2"/>
              <a:buChar char="q"/>
            </a:pPr>
            <a:endParaRPr lang="en-US" sz="1900" dirty="0">
              <a:solidFill>
                <a:schemeClr val="accent5">
                  <a:lumMod val="40000"/>
                  <a:lumOff val="60000"/>
                </a:schemeClr>
              </a:solidFill>
              <a:latin typeface="Arial" panose="020B0604020202020204" pitchFamily="34" charset="0"/>
              <a:cs typeface="Arial" panose="020B0604020202020204" pitchFamily="34" charset="0"/>
            </a:endParaRPr>
          </a:p>
          <a:p>
            <a:pPr marL="1166813" lvl="1" indent="-457200">
              <a:buFont typeface="Wingdings" panose="05000000000000000000" pitchFamily="2" charset="2"/>
              <a:buChar char="q"/>
            </a:pPr>
            <a:r>
              <a:rPr lang="en-US" sz="1900" dirty="0">
                <a:solidFill>
                  <a:schemeClr val="accent5">
                    <a:lumMod val="40000"/>
                    <a:lumOff val="60000"/>
                  </a:schemeClr>
                </a:solidFill>
                <a:latin typeface="Arial" panose="020B0604020202020204" pitchFamily="34" charset="0"/>
                <a:cs typeface="Arial" panose="020B0604020202020204" pitchFamily="34" charset="0"/>
              </a:rPr>
              <a:t>Data Analytics &amp; Visualization – Statistics, Excel, Power BI, Python, and ML for business</a:t>
            </a:r>
          </a:p>
          <a:p>
            <a:pPr marL="1166813" lvl="1" indent="-457200">
              <a:buFont typeface="Wingdings" panose="05000000000000000000" pitchFamily="2" charset="2"/>
              <a:buChar char="q"/>
            </a:pPr>
            <a:endParaRPr lang="en-US" sz="1900" dirty="0">
              <a:solidFill>
                <a:schemeClr val="accent5">
                  <a:lumMod val="40000"/>
                  <a:lumOff val="60000"/>
                </a:schemeClr>
              </a:solidFill>
              <a:latin typeface="Arial" panose="020B0604020202020204" pitchFamily="34" charset="0"/>
              <a:cs typeface="Arial" panose="020B0604020202020204" pitchFamily="34" charset="0"/>
            </a:endParaRPr>
          </a:p>
          <a:p>
            <a:pPr marL="1166813" lvl="1" indent="-457200">
              <a:buFont typeface="Wingdings" panose="05000000000000000000" pitchFamily="2" charset="2"/>
              <a:buChar char="q"/>
            </a:pPr>
            <a:r>
              <a:rPr lang="en-US" sz="1900" dirty="0">
                <a:solidFill>
                  <a:schemeClr val="accent5">
                    <a:lumMod val="40000"/>
                    <a:lumOff val="60000"/>
                  </a:schemeClr>
                </a:solidFill>
                <a:latin typeface="Arial" panose="020B0604020202020204" pitchFamily="34" charset="0"/>
                <a:cs typeface="Arial" panose="020B0604020202020204" pitchFamily="34" charset="0"/>
              </a:rPr>
              <a:t>Supporting Skills – Business communication, project management, and electives</a:t>
            </a:r>
          </a:p>
          <a:p>
            <a:pPr marL="457200" indent="-457200">
              <a:buFont typeface="Arial" panose="020B0604020202020204" pitchFamily="34" charset="0"/>
              <a:buChar char="•"/>
            </a:pPr>
            <a:endParaRPr lang="en-US" sz="1900" dirty="0">
              <a:solidFill>
                <a:schemeClr val="accent5">
                  <a:lumMod val="40000"/>
                  <a:lumOff val="60000"/>
                </a:schemeClr>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1900" dirty="0">
                <a:solidFill>
                  <a:schemeClr val="accent5">
                    <a:lumMod val="40000"/>
                    <a:lumOff val="60000"/>
                  </a:schemeClr>
                </a:solidFill>
                <a:latin typeface="Arial" panose="020B0604020202020204" pitchFamily="34" charset="0"/>
                <a:cs typeface="Arial" panose="020B0604020202020204" pitchFamily="34" charset="0"/>
              </a:rPr>
              <a:t>Final-year capstone project (40 credits): choose between academic dissertation or consultancy project</a:t>
            </a:r>
          </a:p>
        </p:txBody>
      </p:sp>
      <p:pic>
        <p:nvPicPr>
          <p:cNvPr id="16" name="Layer_1" descr="preencoded.png">
            <a:extLst>
              <a:ext uri="{FF2B5EF4-FFF2-40B4-BE49-F238E27FC236}">
                <a16:creationId xmlns:a16="http://schemas.microsoft.com/office/drawing/2014/main" id="{DF449C8E-2486-8880-7204-9692E4D570CF}"/>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218335" y="5822828"/>
            <a:ext cx="2486081" cy="707625"/>
          </a:xfrm>
          <a:prstGeom prst="rect">
            <a:avLst/>
          </a:prstGeom>
        </p:spPr>
      </p:pic>
      <p:sp>
        <p:nvSpPr>
          <p:cNvPr id="5" name="TextBox 4">
            <a:extLst>
              <a:ext uri="{FF2B5EF4-FFF2-40B4-BE49-F238E27FC236}">
                <a16:creationId xmlns:a16="http://schemas.microsoft.com/office/drawing/2014/main" id="{70F368B9-71F9-BD0C-8CA3-2982D432963A}"/>
              </a:ext>
            </a:extLst>
          </p:cNvPr>
          <p:cNvSpPr txBox="1"/>
          <p:nvPr/>
        </p:nvSpPr>
        <p:spPr>
          <a:xfrm>
            <a:off x="1665422" y="6222047"/>
            <a:ext cx="7552913" cy="400110"/>
          </a:xfrm>
          <a:prstGeom prst="rect">
            <a:avLst/>
          </a:prstGeom>
          <a:noFill/>
        </p:spPr>
        <p:txBody>
          <a:bodyPr wrap="square" rtlCol="0">
            <a:spAutoFit/>
          </a:bodyPr>
          <a:lstStyle/>
          <a:p>
            <a:r>
              <a:rPr lang="en-US" sz="2000" i="1" dirty="0">
                <a:solidFill>
                  <a:schemeClr val="accent2">
                    <a:lumMod val="60000"/>
                    <a:lumOff val="40000"/>
                  </a:schemeClr>
                </a:solidFill>
                <a:latin typeface="Arial" panose="020B0604020202020204" pitchFamily="34" charset="0"/>
                <a:cs typeface="Arial" panose="020B0604020202020204" pitchFamily="34" charset="0"/>
              </a:rPr>
              <a:t>“Balanced, practical, and designed for the real digital economy.”</a:t>
            </a:r>
          </a:p>
        </p:txBody>
      </p:sp>
    </p:spTree>
    <p:extLst>
      <p:ext uri="{BB962C8B-B14F-4D97-AF65-F5344CB8AC3E}">
        <p14:creationId xmlns:p14="http://schemas.microsoft.com/office/powerpoint/2010/main" val="31165678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ctangle 443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0"/>
            <a:ext cx="12192000" cy="6915150"/>
          </a:xfrm>
          <a:prstGeom prst="rect">
            <a:avLst/>
          </a:prstGeom>
        </p:spPr>
      </p:pic>
      <p:pic>
        <p:nvPicPr>
          <p:cNvPr id="8" name="Rectangle 4434" descr="preencoded.png"/>
          <p:cNvPicPr>
            <a:picLocks noChangeAspect="1"/>
          </p:cNvPicPr>
          <p:nvPr/>
        </p:nvPicPr>
        <p:blipFill>
          <a:blip r:embed="rId5"/>
          <a:srcRect/>
          <a:stretch/>
        </p:blipFill>
        <p:spPr>
          <a:xfrm>
            <a:off x="0" y="4822119"/>
            <a:ext cx="12192000" cy="2070100"/>
          </a:xfrm>
          <a:prstGeom prst="rect">
            <a:avLst/>
          </a:prstGeom>
        </p:spPr>
      </p:pic>
      <p:graphicFrame>
        <p:nvGraphicFramePr>
          <p:cNvPr id="4" name="Table 4">
            <a:extLst>
              <a:ext uri="{FF2B5EF4-FFF2-40B4-BE49-F238E27FC236}">
                <a16:creationId xmlns:a16="http://schemas.microsoft.com/office/drawing/2014/main" id="{6889D667-7540-4BCA-8FF8-0774D369C1F0}"/>
              </a:ext>
            </a:extLst>
          </p:cNvPr>
          <p:cNvGraphicFramePr>
            <a:graphicFrameLocks noGrp="1"/>
          </p:cNvGraphicFramePr>
          <p:nvPr/>
        </p:nvGraphicFramePr>
        <p:xfrm>
          <a:off x="1397000" y="1462293"/>
          <a:ext cx="9575800" cy="4191000"/>
        </p:xfrm>
        <a:graphic>
          <a:graphicData uri="http://schemas.openxmlformats.org/drawingml/2006/table">
            <a:tbl>
              <a:tblPr firstRow="1" bandRow="1">
                <a:tableStyleId>{616DA210-FB5B-4158-B5E0-FEB733F419BA}</a:tableStyleId>
              </a:tblPr>
              <a:tblGrid>
                <a:gridCol w="4381500">
                  <a:extLst>
                    <a:ext uri="{9D8B030D-6E8A-4147-A177-3AD203B41FA5}">
                      <a16:colId xmlns:a16="http://schemas.microsoft.com/office/drawing/2014/main" val="1732655776"/>
                    </a:ext>
                  </a:extLst>
                </a:gridCol>
                <a:gridCol w="5194300">
                  <a:extLst>
                    <a:ext uri="{9D8B030D-6E8A-4147-A177-3AD203B41FA5}">
                      <a16:colId xmlns:a16="http://schemas.microsoft.com/office/drawing/2014/main" val="2323399085"/>
                    </a:ext>
                  </a:extLst>
                </a:gridCol>
              </a:tblGrid>
              <a:tr h="370840">
                <a:tc>
                  <a:txBody>
                    <a:bodyPr/>
                    <a:lstStyle/>
                    <a:p>
                      <a:pPr marL="0" marR="0" algn="ctr">
                        <a:spcBef>
                          <a:spcPts val="0"/>
                        </a:spcBef>
                        <a:spcAft>
                          <a:spcPts val="0"/>
                        </a:spcAft>
                      </a:pPr>
                      <a:r>
                        <a:rPr lang="en-GB" sz="1900" kern="1200" dirty="0">
                          <a:solidFill>
                            <a:schemeClr val="accent2">
                              <a:lumMod val="40000"/>
                              <a:lumOff val="60000"/>
                            </a:schemeClr>
                          </a:solidFill>
                          <a:latin typeface="Arial" panose="020B0604020202020204" pitchFamily="34" charset="0"/>
                          <a:ea typeface="+mn-ea"/>
                          <a:cs typeface="Arial" panose="020B0604020202020204" pitchFamily="34" charset="0"/>
                        </a:rPr>
                        <a:t>Year 1 (Semester 1)</a:t>
                      </a:r>
                      <a:endParaRPr lang="en-US" sz="1900" kern="1200" dirty="0">
                        <a:solidFill>
                          <a:schemeClr val="accent2">
                            <a:lumMod val="40000"/>
                            <a:lumOff val="60000"/>
                          </a:schemeClr>
                        </a:solidFill>
                        <a:latin typeface="Arial" panose="020B0604020202020204" pitchFamily="34" charset="0"/>
                        <a:ea typeface="+mn-ea"/>
                        <a:cs typeface="Arial" panose="020B0604020202020204" pitchFamily="34" charset="0"/>
                      </a:endParaRPr>
                    </a:p>
                  </a:txBody>
                  <a:tcPr>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GB" sz="1900" kern="1200">
                          <a:solidFill>
                            <a:schemeClr val="accent2">
                              <a:lumMod val="40000"/>
                              <a:lumOff val="60000"/>
                            </a:schemeClr>
                          </a:solidFill>
                          <a:latin typeface="Arial" panose="020B0604020202020204" pitchFamily="34" charset="0"/>
                          <a:ea typeface="+mn-ea"/>
                          <a:cs typeface="Arial" panose="020B0604020202020204" pitchFamily="34" charset="0"/>
                        </a:rPr>
                        <a:t>Year 2 (Semester 1)</a:t>
                      </a:r>
                      <a:endParaRPr lang="en-US" sz="1900" kern="1200" dirty="0">
                        <a:solidFill>
                          <a:schemeClr val="accent2">
                            <a:lumMod val="40000"/>
                            <a:lumOff val="60000"/>
                          </a:schemeClr>
                        </a:solidFill>
                        <a:latin typeface="Arial" panose="020B0604020202020204" pitchFamily="34" charset="0"/>
                        <a:ea typeface="+mn-ea"/>
                        <a:cs typeface="Arial" panose="020B0604020202020204" pitchFamily="34" charset="0"/>
                      </a:endParaRP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60106737"/>
                  </a:ext>
                </a:extLst>
              </a:tr>
              <a:tr h="370840">
                <a:tc>
                  <a:txBody>
                    <a:bodyPr/>
                    <a:lstStyle/>
                    <a:p>
                      <a:r>
                        <a:rPr lang="en-US" sz="1900" kern="1200" dirty="0">
                          <a:solidFill>
                            <a:schemeClr val="accent5">
                              <a:lumMod val="40000"/>
                              <a:lumOff val="60000"/>
                            </a:schemeClr>
                          </a:solidFill>
                          <a:latin typeface="Arial" panose="020B0604020202020204" pitchFamily="34" charset="0"/>
                          <a:ea typeface="+mn-ea"/>
                          <a:cs typeface="Arial" panose="020B0604020202020204" pitchFamily="34" charset="0"/>
                        </a:rPr>
                        <a:t>Principles of Microeconomics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900" kern="1200">
                          <a:solidFill>
                            <a:schemeClr val="accent5">
                              <a:lumMod val="40000"/>
                              <a:lumOff val="60000"/>
                            </a:schemeClr>
                          </a:solidFill>
                          <a:latin typeface="Arial" panose="020B0604020202020204" pitchFamily="34" charset="0"/>
                          <a:ea typeface="+mn-ea"/>
                          <a:cs typeface="Arial" panose="020B0604020202020204" pitchFamily="34" charset="0"/>
                        </a:rPr>
                        <a:t>Data Visualization (Power BI)</a:t>
                      </a:r>
                      <a:endParaRPr lang="en-US" sz="1900" kern="1200" dirty="0">
                        <a:solidFill>
                          <a:schemeClr val="accent5">
                            <a:lumMod val="40000"/>
                            <a:lumOff val="60000"/>
                          </a:schemeClr>
                        </a:solidFill>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99864444"/>
                  </a:ext>
                </a:extLst>
              </a:tr>
              <a:tr h="370840">
                <a:tc>
                  <a:txBody>
                    <a:bodyPr/>
                    <a:lstStyle/>
                    <a:p>
                      <a:r>
                        <a:rPr lang="en-US" sz="1900" kern="1200" dirty="0">
                          <a:solidFill>
                            <a:schemeClr val="accent5">
                              <a:lumMod val="40000"/>
                              <a:lumOff val="60000"/>
                            </a:schemeClr>
                          </a:solidFill>
                          <a:latin typeface="Arial" panose="020B0604020202020204" pitchFamily="34" charset="0"/>
                          <a:ea typeface="+mn-ea"/>
                          <a:cs typeface="Arial" panose="020B0604020202020204" pitchFamily="34" charset="0"/>
                        </a:rPr>
                        <a:t>Introduction to Accounting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900" kern="1200" dirty="0">
                          <a:solidFill>
                            <a:schemeClr val="accent5">
                              <a:lumMod val="40000"/>
                              <a:lumOff val="60000"/>
                            </a:schemeClr>
                          </a:solidFill>
                          <a:latin typeface="Arial" panose="020B0604020202020204" pitchFamily="34" charset="0"/>
                          <a:ea typeface="+mn-ea"/>
                          <a:cs typeface="Arial" panose="020B0604020202020204" pitchFamily="34" charset="0"/>
                        </a:rPr>
                        <a:t>Business Communication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1438791"/>
                  </a:ext>
                </a:extLst>
              </a:tr>
              <a:tr h="370840">
                <a:tc>
                  <a:txBody>
                    <a:bodyPr/>
                    <a:lstStyle/>
                    <a:p>
                      <a:r>
                        <a:rPr lang="en-US" sz="1900" kern="1200" dirty="0">
                          <a:solidFill>
                            <a:schemeClr val="accent5">
                              <a:lumMod val="40000"/>
                              <a:lumOff val="60000"/>
                            </a:schemeClr>
                          </a:solidFill>
                          <a:latin typeface="Arial" panose="020B0604020202020204" pitchFamily="34" charset="0"/>
                          <a:ea typeface="+mn-ea"/>
                          <a:cs typeface="Arial" panose="020B0604020202020204" pitchFamily="34" charset="0"/>
                        </a:rPr>
                        <a:t>Introduction to Finance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900" kern="1200">
                          <a:solidFill>
                            <a:schemeClr val="accent5">
                              <a:lumMod val="40000"/>
                              <a:lumOff val="60000"/>
                            </a:schemeClr>
                          </a:solidFill>
                          <a:latin typeface="Arial" panose="020B0604020202020204" pitchFamily="34" charset="0"/>
                          <a:ea typeface="+mn-ea"/>
                          <a:cs typeface="Arial" panose="020B0604020202020204" pitchFamily="34" charset="0"/>
                        </a:rPr>
                        <a:t>Fundamentals of PM</a:t>
                      </a:r>
                      <a:endParaRPr lang="en-US" sz="1900" kern="1200" dirty="0">
                        <a:solidFill>
                          <a:schemeClr val="accent5">
                            <a:lumMod val="40000"/>
                            <a:lumOff val="60000"/>
                          </a:schemeClr>
                        </a:solidFill>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8475030"/>
                  </a:ext>
                </a:extLst>
              </a:tr>
              <a:tr h="370840">
                <a:tc>
                  <a:txBody>
                    <a:bodyPr/>
                    <a:lstStyle/>
                    <a:p>
                      <a:r>
                        <a:rPr lang="en-US" sz="1900" kern="1200" dirty="0">
                          <a:solidFill>
                            <a:schemeClr val="accent5">
                              <a:lumMod val="40000"/>
                              <a:lumOff val="60000"/>
                            </a:schemeClr>
                          </a:solidFill>
                          <a:latin typeface="Arial" panose="020B0604020202020204" pitchFamily="34" charset="0"/>
                          <a:ea typeface="+mn-ea"/>
                          <a:cs typeface="Arial" panose="020B0604020202020204" pitchFamily="34" charset="0"/>
                        </a:rPr>
                        <a:t>Intro to Programming with Python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900" kern="1200" dirty="0">
                          <a:solidFill>
                            <a:schemeClr val="accent5">
                              <a:lumMod val="40000"/>
                              <a:lumOff val="60000"/>
                            </a:schemeClr>
                          </a:solidFill>
                          <a:latin typeface="Arial" panose="020B0604020202020204" pitchFamily="34" charset="0"/>
                          <a:ea typeface="+mn-ea"/>
                          <a:cs typeface="Arial" panose="020B0604020202020204" pitchFamily="34" charset="0"/>
                        </a:rPr>
                        <a:t>Business Information Systems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44337014"/>
                  </a:ext>
                </a:extLst>
              </a:tr>
              <a:tr h="370840">
                <a:tc gridSpan="2">
                  <a:txBody>
                    <a:bodyPr/>
                    <a:lstStyle/>
                    <a:p>
                      <a:pPr marL="0" marR="0" algn="ctr">
                        <a:spcBef>
                          <a:spcPts val="0"/>
                        </a:spcBef>
                        <a:spcAft>
                          <a:spcPts val="0"/>
                        </a:spcAft>
                      </a:pPr>
                      <a:endParaRPr lang="en-US" sz="1900" b="1" kern="1200" dirty="0">
                        <a:solidFill>
                          <a:schemeClr val="accent2">
                            <a:lumMod val="40000"/>
                            <a:lumOff val="60000"/>
                          </a:schemeClr>
                        </a:solidFill>
                        <a:latin typeface="Arial" panose="020B0604020202020204" pitchFamily="34" charset="0"/>
                        <a:ea typeface="+mn-ea"/>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a:p>
                  </a:txBody>
                  <a:tcPr/>
                </a:tc>
                <a:extLst>
                  <a:ext uri="{0D108BD9-81ED-4DB2-BD59-A6C34878D82A}">
                    <a16:rowId xmlns:a16="http://schemas.microsoft.com/office/drawing/2014/main" val="3232440503"/>
                  </a:ext>
                </a:extLst>
              </a:tr>
              <a:tr h="370840">
                <a:tc>
                  <a:txBody>
                    <a:bodyPr/>
                    <a:lstStyle/>
                    <a:p>
                      <a:pPr marL="0" marR="0" algn="ctr">
                        <a:spcBef>
                          <a:spcPts val="0"/>
                        </a:spcBef>
                        <a:spcAft>
                          <a:spcPts val="0"/>
                        </a:spcAft>
                      </a:pPr>
                      <a:r>
                        <a:rPr lang="en-GB" sz="1900" b="1" kern="1200" dirty="0">
                          <a:solidFill>
                            <a:schemeClr val="accent2">
                              <a:lumMod val="40000"/>
                              <a:lumOff val="60000"/>
                            </a:schemeClr>
                          </a:solidFill>
                          <a:latin typeface="Arial" panose="020B0604020202020204" pitchFamily="34" charset="0"/>
                          <a:ea typeface="+mn-ea"/>
                          <a:cs typeface="Arial" panose="020B0604020202020204" pitchFamily="34" charset="0"/>
                        </a:rPr>
                        <a:t>Year 1 (Semester 2)</a:t>
                      </a:r>
                      <a:endParaRPr lang="en-US" sz="1900" b="1" kern="1200" dirty="0">
                        <a:solidFill>
                          <a:schemeClr val="accent2">
                            <a:lumMod val="40000"/>
                            <a:lumOff val="60000"/>
                          </a:schemeClr>
                        </a:solidFill>
                        <a:latin typeface="Arial" panose="020B0604020202020204" pitchFamily="34" charset="0"/>
                        <a:ea typeface="+mn-ea"/>
                        <a:cs typeface="Arial" panose="020B0604020202020204" pitchFamily="34" charset="0"/>
                      </a:endParaRPr>
                    </a:p>
                  </a:txBody>
                  <a:tcPr>
                    <a:lnT w="12700" cap="flat" cmpd="sng" algn="ctr">
                      <a:solidFill>
                        <a:schemeClr val="tx1"/>
                      </a:solidFill>
                      <a:prstDash val="solid"/>
                      <a:round/>
                      <a:headEnd type="none" w="med" len="med"/>
                      <a:tailEnd type="none" w="med" len="med"/>
                    </a:lnT>
                  </a:tcPr>
                </a:tc>
                <a:tc>
                  <a:txBody>
                    <a:bodyPr/>
                    <a:lstStyle/>
                    <a:p>
                      <a:pPr marL="0" marR="0" algn="ctr">
                        <a:spcBef>
                          <a:spcPts val="0"/>
                        </a:spcBef>
                        <a:spcAft>
                          <a:spcPts val="0"/>
                        </a:spcAft>
                      </a:pPr>
                      <a:r>
                        <a:rPr lang="en-GB" sz="1900" b="1" kern="1200">
                          <a:solidFill>
                            <a:schemeClr val="accent2">
                              <a:lumMod val="40000"/>
                              <a:lumOff val="60000"/>
                            </a:schemeClr>
                          </a:solidFill>
                          <a:latin typeface="Arial" panose="020B0604020202020204" pitchFamily="34" charset="0"/>
                          <a:ea typeface="+mn-ea"/>
                          <a:cs typeface="Arial" panose="020B0604020202020204" pitchFamily="34" charset="0"/>
                        </a:rPr>
                        <a:t>Year 2 (Semester 2)</a:t>
                      </a:r>
                      <a:endParaRPr lang="en-US" sz="1900" b="1" kern="1200" dirty="0">
                        <a:solidFill>
                          <a:schemeClr val="accent2">
                            <a:lumMod val="40000"/>
                            <a:lumOff val="60000"/>
                          </a:schemeClr>
                        </a:solidFill>
                        <a:latin typeface="Arial" panose="020B0604020202020204" pitchFamily="34" charset="0"/>
                        <a:ea typeface="+mn-ea"/>
                        <a:cs typeface="Arial" panose="020B0604020202020204" pitchFamily="34" charset="0"/>
                      </a:endParaRP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065417453"/>
                  </a:ext>
                </a:extLst>
              </a:tr>
              <a:tr h="370840">
                <a:tc>
                  <a:txBody>
                    <a:bodyPr/>
                    <a:lstStyle/>
                    <a:p>
                      <a:r>
                        <a:rPr lang="en-US" sz="1900" kern="1200" dirty="0">
                          <a:solidFill>
                            <a:schemeClr val="accent5">
                              <a:lumMod val="40000"/>
                              <a:lumOff val="60000"/>
                            </a:schemeClr>
                          </a:solidFill>
                          <a:latin typeface="Arial" panose="020B0604020202020204" pitchFamily="34" charset="0"/>
                          <a:ea typeface="+mn-ea"/>
                          <a:cs typeface="Arial" panose="020B0604020202020204" pitchFamily="34" charset="0"/>
                        </a:rPr>
                        <a:t>Statistics for Business Analytics</a:t>
                      </a:r>
                    </a:p>
                  </a:txBody>
                  <a:tcPr/>
                </a:tc>
                <a:tc>
                  <a:txBody>
                    <a:bodyPr/>
                    <a:lstStyle/>
                    <a:p>
                      <a:r>
                        <a:rPr lang="en-US" sz="1900" kern="1200">
                          <a:solidFill>
                            <a:schemeClr val="accent5">
                              <a:lumMod val="40000"/>
                              <a:lumOff val="60000"/>
                            </a:schemeClr>
                          </a:solidFill>
                          <a:latin typeface="Arial" panose="020B0604020202020204" pitchFamily="34" charset="0"/>
                          <a:ea typeface="+mn-ea"/>
                          <a:cs typeface="Arial" panose="020B0604020202020204" pitchFamily="34" charset="0"/>
                        </a:rPr>
                        <a:t>Secure Computing</a:t>
                      </a:r>
                      <a:endParaRPr lang="en-US" sz="1900" kern="1200" dirty="0">
                        <a:solidFill>
                          <a:schemeClr val="accent5">
                            <a:lumMod val="40000"/>
                            <a:lumOff val="60000"/>
                          </a:schemeClr>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411244580"/>
                  </a:ext>
                </a:extLst>
              </a:tr>
              <a:tr h="370840">
                <a:tc>
                  <a:txBody>
                    <a:bodyPr/>
                    <a:lstStyle/>
                    <a:p>
                      <a:r>
                        <a:rPr lang="en-US" sz="1900" kern="1200" dirty="0">
                          <a:solidFill>
                            <a:schemeClr val="accent5">
                              <a:lumMod val="40000"/>
                              <a:lumOff val="60000"/>
                            </a:schemeClr>
                          </a:solidFill>
                          <a:latin typeface="Arial" panose="020B0604020202020204" pitchFamily="34" charset="0"/>
                          <a:ea typeface="+mn-ea"/>
                          <a:cs typeface="Arial" panose="020B0604020202020204" pitchFamily="34" charset="0"/>
                        </a:rPr>
                        <a:t>Data Analysis with Advanced Excel</a:t>
                      </a:r>
                    </a:p>
                  </a:txBody>
                  <a:tcPr/>
                </a:tc>
                <a:tc>
                  <a:txBody>
                    <a:bodyPr/>
                    <a:lstStyle/>
                    <a:p>
                      <a:r>
                        <a:rPr lang="en-US" sz="1900" kern="1200">
                          <a:solidFill>
                            <a:schemeClr val="accent5">
                              <a:lumMod val="40000"/>
                              <a:lumOff val="60000"/>
                            </a:schemeClr>
                          </a:solidFill>
                          <a:latin typeface="Arial" panose="020B0604020202020204" pitchFamily="34" charset="0"/>
                          <a:ea typeface="+mn-ea"/>
                          <a:cs typeface="Arial" panose="020B0604020202020204" pitchFamily="34" charset="0"/>
                        </a:rPr>
                        <a:t>Principles of Databases</a:t>
                      </a:r>
                      <a:endParaRPr lang="en-US" sz="1900" kern="1200" dirty="0">
                        <a:solidFill>
                          <a:schemeClr val="accent5">
                            <a:lumMod val="40000"/>
                            <a:lumOff val="60000"/>
                          </a:schemeClr>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1457663667"/>
                  </a:ext>
                </a:extLst>
              </a:tr>
              <a:tr h="370840">
                <a:tc>
                  <a:txBody>
                    <a:bodyPr/>
                    <a:lstStyle/>
                    <a:p>
                      <a:r>
                        <a:rPr lang="en-US" sz="1900" kern="1200" dirty="0">
                          <a:solidFill>
                            <a:schemeClr val="accent5">
                              <a:lumMod val="40000"/>
                              <a:lumOff val="60000"/>
                            </a:schemeClr>
                          </a:solidFill>
                          <a:latin typeface="Arial" panose="020B0604020202020204" pitchFamily="34" charset="0"/>
                          <a:ea typeface="+mn-ea"/>
                          <a:cs typeface="Arial" panose="020B0604020202020204" pitchFamily="34" charset="0"/>
                        </a:rPr>
                        <a:t>Communication in Teams</a:t>
                      </a:r>
                    </a:p>
                  </a:txBody>
                  <a:tcPr/>
                </a:tc>
                <a:tc>
                  <a:txBody>
                    <a:bodyPr/>
                    <a:lstStyle/>
                    <a:p>
                      <a:r>
                        <a:rPr lang="en-US" sz="1900" kern="1200">
                          <a:solidFill>
                            <a:schemeClr val="accent5">
                              <a:lumMod val="40000"/>
                              <a:lumOff val="60000"/>
                            </a:schemeClr>
                          </a:solidFill>
                          <a:latin typeface="Arial" panose="020B0604020202020204" pitchFamily="34" charset="0"/>
                          <a:ea typeface="+mn-ea"/>
                          <a:cs typeface="Arial" panose="020B0604020202020204" pitchFamily="34" charset="0"/>
                        </a:rPr>
                        <a:t>Machine Learning for Business</a:t>
                      </a:r>
                      <a:endParaRPr lang="en-US" sz="1900" kern="1200" dirty="0">
                        <a:solidFill>
                          <a:schemeClr val="accent5">
                            <a:lumMod val="40000"/>
                            <a:lumOff val="60000"/>
                          </a:schemeClr>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987870500"/>
                  </a:ext>
                </a:extLst>
              </a:tr>
              <a:tr h="370840">
                <a:tc>
                  <a:txBody>
                    <a:bodyPr/>
                    <a:lstStyle/>
                    <a:p>
                      <a:r>
                        <a:rPr lang="en-US" sz="1900" kern="1200" dirty="0">
                          <a:solidFill>
                            <a:schemeClr val="accent5">
                              <a:lumMod val="40000"/>
                              <a:lumOff val="60000"/>
                            </a:schemeClr>
                          </a:solidFill>
                          <a:latin typeface="Arial" panose="020B0604020202020204" pitchFamily="34" charset="0"/>
                          <a:ea typeface="+mn-ea"/>
                          <a:cs typeface="Arial" panose="020B0604020202020204" pitchFamily="34" charset="0"/>
                        </a:rPr>
                        <a:t>Elective (from other </a:t>
                      </a:r>
                      <a:r>
                        <a:rPr lang="en-US" sz="1900" kern="1200" dirty="0" err="1">
                          <a:solidFill>
                            <a:schemeClr val="accent5">
                              <a:lumMod val="40000"/>
                              <a:lumOff val="60000"/>
                            </a:schemeClr>
                          </a:solidFill>
                          <a:latin typeface="Arial" panose="020B0604020202020204" pitchFamily="34" charset="0"/>
                          <a:ea typeface="+mn-ea"/>
                          <a:cs typeface="Arial" panose="020B0604020202020204" pitchFamily="34" charset="0"/>
                        </a:rPr>
                        <a:t>programmes</a:t>
                      </a:r>
                      <a:r>
                        <a:rPr lang="en-US" sz="1900" kern="1200" dirty="0">
                          <a:solidFill>
                            <a:schemeClr val="accent5">
                              <a:lumMod val="40000"/>
                              <a:lumOff val="60000"/>
                            </a:schemeClr>
                          </a:solidFill>
                          <a:latin typeface="Arial" panose="020B0604020202020204" pitchFamily="34" charset="0"/>
                          <a:ea typeface="+mn-ea"/>
                          <a:cs typeface="Arial" panose="020B0604020202020204" pitchFamily="34" charset="0"/>
                        </a:rPr>
                        <a:t>)</a:t>
                      </a:r>
                    </a:p>
                  </a:txBody>
                  <a:tcPr/>
                </a:tc>
                <a:tc>
                  <a:txBody>
                    <a:bodyPr/>
                    <a:lstStyle/>
                    <a:p>
                      <a:r>
                        <a:rPr lang="en-US" sz="1900" kern="1200" dirty="0">
                          <a:solidFill>
                            <a:schemeClr val="accent5">
                              <a:lumMod val="40000"/>
                              <a:lumOff val="60000"/>
                            </a:schemeClr>
                          </a:solidFill>
                          <a:latin typeface="Arial" panose="020B0604020202020204" pitchFamily="34" charset="0"/>
                          <a:ea typeface="+mn-ea"/>
                          <a:cs typeface="Arial" panose="020B0604020202020204" pitchFamily="34" charset="0"/>
                        </a:rPr>
                        <a:t>Elective (from other </a:t>
                      </a:r>
                      <a:r>
                        <a:rPr lang="en-US" sz="1900" kern="1200" dirty="0" err="1">
                          <a:solidFill>
                            <a:schemeClr val="accent5">
                              <a:lumMod val="40000"/>
                              <a:lumOff val="60000"/>
                            </a:schemeClr>
                          </a:solidFill>
                          <a:latin typeface="Arial" panose="020B0604020202020204" pitchFamily="34" charset="0"/>
                          <a:ea typeface="+mn-ea"/>
                          <a:cs typeface="Arial" panose="020B0604020202020204" pitchFamily="34" charset="0"/>
                        </a:rPr>
                        <a:t>programmes</a:t>
                      </a:r>
                      <a:r>
                        <a:rPr lang="en-US" sz="1900" kern="1200" dirty="0">
                          <a:solidFill>
                            <a:schemeClr val="accent5">
                              <a:lumMod val="40000"/>
                              <a:lumOff val="60000"/>
                            </a:schemeClr>
                          </a:solidFill>
                          <a:latin typeface="Arial" panose="020B0604020202020204" pitchFamily="34" charset="0"/>
                          <a:ea typeface="+mn-ea"/>
                          <a:cs typeface="Arial" panose="020B0604020202020204" pitchFamily="34" charset="0"/>
                        </a:rPr>
                        <a:t>)</a:t>
                      </a:r>
                    </a:p>
                  </a:txBody>
                  <a:tcPr/>
                </a:tc>
                <a:extLst>
                  <a:ext uri="{0D108BD9-81ED-4DB2-BD59-A6C34878D82A}">
                    <a16:rowId xmlns:a16="http://schemas.microsoft.com/office/drawing/2014/main" val="1793985158"/>
                  </a:ext>
                </a:extLst>
              </a:tr>
            </a:tbl>
          </a:graphicData>
        </a:graphic>
      </p:graphicFrame>
      <p:pic>
        <p:nvPicPr>
          <p:cNvPr id="23" name="Group 1070165620" descr="preencoded.png">
            <a:extLst>
              <a:ext uri="{FF2B5EF4-FFF2-40B4-BE49-F238E27FC236}">
                <a16:creationId xmlns:a16="http://schemas.microsoft.com/office/drawing/2014/main" id="{37E39BA7-0C42-41E9-B360-4780071EB1E5}"/>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670800" y="0"/>
            <a:ext cx="4521200" cy="4845050"/>
          </a:xfrm>
          <a:prstGeom prst="rect">
            <a:avLst/>
          </a:prstGeom>
        </p:spPr>
      </p:pic>
      <p:sp>
        <p:nvSpPr>
          <p:cNvPr id="3" name="TextBox 2">
            <a:extLst>
              <a:ext uri="{FF2B5EF4-FFF2-40B4-BE49-F238E27FC236}">
                <a16:creationId xmlns:a16="http://schemas.microsoft.com/office/drawing/2014/main" id="{5D0C9B44-96B1-3961-3163-288605397D7A}"/>
              </a:ext>
            </a:extLst>
          </p:cNvPr>
          <p:cNvSpPr txBox="1"/>
          <p:nvPr/>
        </p:nvSpPr>
        <p:spPr>
          <a:xfrm>
            <a:off x="639601" y="527659"/>
            <a:ext cx="7763199" cy="584775"/>
          </a:xfrm>
          <a:prstGeom prst="rect">
            <a:avLst/>
          </a:prstGeom>
          <a:noFill/>
        </p:spPr>
        <p:txBody>
          <a:bodyPr wrap="square" rtlCol="0">
            <a:spAutoFit/>
          </a:bodyPr>
          <a:lstStyle>
            <a:defPPr>
              <a:defRPr lang="en-US"/>
            </a:defPPr>
            <a:lvl1pPr>
              <a:defRPr sz="3200">
                <a:solidFill>
                  <a:schemeClr val="accent2">
                    <a:lumMod val="60000"/>
                    <a:lumOff val="40000"/>
                  </a:schemeClr>
                </a:solidFill>
                <a:latin typeface="Georgia (Headings)"/>
                <a:cs typeface="Arial" panose="020B0604020202020204" pitchFamily="34" charset="0"/>
              </a:defRPr>
            </a:lvl1pPr>
          </a:lstStyle>
          <a:p>
            <a:r>
              <a:rPr lang="en-US" dirty="0"/>
              <a:t>Available Modules</a:t>
            </a:r>
          </a:p>
        </p:txBody>
      </p:sp>
    </p:spTree>
    <p:extLst>
      <p:ext uri="{BB962C8B-B14F-4D97-AF65-F5344CB8AC3E}">
        <p14:creationId xmlns:p14="http://schemas.microsoft.com/office/powerpoint/2010/main" val="24634573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ctangle 443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0"/>
            <a:ext cx="12192000" cy="6915150"/>
          </a:xfrm>
          <a:prstGeom prst="rect">
            <a:avLst/>
          </a:prstGeom>
        </p:spPr>
      </p:pic>
      <p:pic>
        <p:nvPicPr>
          <p:cNvPr id="3" name="Group 1070165620"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670800" y="0"/>
            <a:ext cx="4521200" cy="4845050"/>
          </a:xfrm>
          <a:prstGeom prst="rect">
            <a:avLst/>
          </a:prstGeom>
        </p:spPr>
      </p:pic>
      <p:pic>
        <p:nvPicPr>
          <p:cNvPr id="8" name="Rectangle 4434" descr="preencoded.png"/>
          <p:cNvPicPr>
            <a:picLocks noChangeAspect="1"/>
          </p:cNvPicPr>
          <p:nvPr/>
        </p:nvPicPr>
        <p:blipFill>
          <a:blip r:embed="rId7"/>
          <a:srcRect/>
          <a:stretch/>
        </p:blipFill>
        <p:spPr>
          <a:xfrm>
            <a:off x="0" y="4845050"/>
            <a:ext cx="12192000" cy="2070100"/>
          </a:xfrm>
          <a:prstGeom prst="rect">
            <a:avLst/>
          </a:prstGeom>
        </p:spPr>
      </p:pic>
      <p:sp>
        <p:nvSpPr>
          <p:cNvPr id="14" name="TextBox 13">
            <a:extLst>
              <a:ext uri="{FF2B5EF4-FFF2-40B4-BE49-F238E27FC236}">
                <a16:creationId xmlns:a16="http://schemas.microsoft.com/office/drawing/2014/main" id="{7A983F8B-7B26-4577-BCE6-5BAC079EFF94}"/>
              </a:ext>
            </a:extLst>
          </p:cNvPr>
          <p:cNvSpPr txBox="1"/>
          <p:nvPr/>
        </p:nvSpPr>
        <p:spPr>
          <a:xfrm>
            <a:off x="639601" y="519634"/>
            <a:ext cx="7763199" cy="584775"/>
          </a:xfrm>
          <a:prstGeom prst="rect">
            <a:avLst/>
          </a:prstGeom>
          <a:noFill/>
        </p:spPr>
        <p:txBody>
          <a:bodyPr wrap="square" rtlCol="0">
            <a:spAutoFit/>
          </a:bodyPr>
          <a:lstStyle>
            <a:defPPr>
              <a:defRPr lang="en-US"/>
            </a:defPPr>
            <a:lvl1pPr>
              <a:defRPr sz="3200">
                <a:solidFill>
                  <a:schemeClr val="accent2">
                    <a:lumMod val="60000"/>
                    <a:lumOff val="40000"/>
                  </a:schemeClr>
                </a:solidFill>
                <a:latin typeface="Georgia (Headings)"/>
                <a:cs typeface="Arial" panose="020B0604020202020204" pitchFamily="34" charset="0"/>
              </a:defRPr>
            </a:lvl1pPr>
          </a:lstStyle>
          <a:p>
            <a:r>
              <a:rPr lang="en-US" dirty="0"/>
              <a:t>Available Modules</a:t>
            </a:r>
          </a:p>
        </p:txBody>
      </p:sp>
      <p:graphicFrame>
        <p:nvGraphicFramePr>
          <p:cNvPr id="4" name="Table 4">
            <a:extLst>
              <a:ext uri="{FF2B5EF4-FFF2-40B4-BE49-F238E27FC236}">
                <a16:creationId xmlns:a16="http://schemas.microsoft.com/office/drawing/2014/main" id="{11A6B868-8B9E-954B-BE33-46F450E55101}"/>
              </a:ext>
            </a:extLst>
          </p:cNvPr>
          <p:cNvGraphicFramePr>
            <a:graphicFrameLocks noGrp="1"/>
          </p:cNvGraphicFramePr>
          <p:nvPr/>
        </p:nvGraphicFramePr>
        <p:xfrm>
          <a:off x="1693553" y="2022229"/>
          <a:ext cx="9025247" cy="2286000"/>
        </p:xfrm>
        <a:graphic>
          <a:graphicData uri="http://schemas.openxmlformats.org/drawingml/2006/table">
            <a:tbl>
              <a:tblPr firstRow="1" bandRow="1">
                <a:tableStyleId>{616DA210-FB5B-4158-B5E0-FEB733F419BA}</a:tableStyleId>
              </a:tblPr>
              <a:tblGrid>
                <a:gridCol w="4148447">
                  <a:extLst>
                    <a:ext uri="{9D8B030D-6E8A-4147-A177-3AD203B41FA5}">
                      <a16:colId xmlns:a16="http://schemas.microsoft.com/office/drawing/2014/main" val="1732655776"/>
                    </a:ext>
                  </a:extLst>
                </a:gridCol>
                <a:gridCol w="4876800">
                  <a:extLst>
                    <a:ext uri="{9D8B030D-6E8A-4147-A177-3AD203B41FA5}">
                      <a16:colId xmlns:a16="http://schemas.microsoft.com/office/drawing/2014/main" val="503441541"/>
                    </a:ext>
                  </a:extLst>
                </a:gridCol>
              </a:tblGrid>
              <a:tr h="370840">
                <a:tc>
                  <a:txBody>
                    <a:bodyPr/>
                    <a:lstStyle/>
                    <a:p>
                      <a:pPr marL="0" marR="0" algn="ctr">
                        <a:spcBef>
                          <a:spcPts val="0"/>
                        </a:spcBef>
                        <a:spcAft>
                          <a:spcPts val="0"/>
                        </a:spcAft>
                      </a:pPr>
                      <a:r>
                        <a:rPr lang="en-GB" sz="1900" kern="1200" dirty="0">
                          <a:solidFill>
                            <a:schemeClr val="accent2">
                              <a:lumMod val="40000"/>
                              <a:lumOff val="60000"/>
                            </a:schemeClr>
                          </a:solidFill>
                          <a:latin typeface="Arial" panose="020B0604020202020204" pitchFamily="34" charset="0"/>
                          <a:ea typeface="+mn-ea"/>
                          <a:cs typeface="Arial" panose="020B0604020202020204" pitchFamily="34" charset="0"/>
                        </a:rPr>
                        <a:t>Year 3 (Semester 1)</a:t>
                      </a:r>
                      <a:endParaRPr lang="en-US" sz="1900" kern="1200" dirty="0">
                        <a:solidFill>
                          <a:schemeClr val="accent2">
                            <a:lumMod val="40000"/>
                            <a:lumOff val="60000"/>
                          </a:schemeClr>
                        </a:solidFill>
                        <a:latin typeface="Arial" panose="020B0604020202020204" pitchFamily="34" charset="0"/>
                        <a:ea typeface="+mn-ea"/>
                        <a:cs typeface="Arial" panose="020B0604020202020204" pitchFamily="34" charset="0"/>
                      </a:endParaRPr>
                    </a:p>
                  </a:txBody>
                  <a:tcP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kern="1200" dirty="0">
                          <a:solidFill>
                            <a:schemeClr val="accent2">
                              <a:lumMod val="40000"/>
                              <a:lumOff val="60000"/>
                            </a:schemeClr>
                          </a:solidFill>
                          <a:latin typeface="Arial" panose="020B0604020202020204" pitchFamily="34" charset="0"/>
                          <a:ea typeface="+mn-ea"/>
                          <a:cs typeface="Arial" panose="020B0604020202020204" pitchFamily="34" charset="0"/>
                        </a:rPr>
                        <a:t>Year 3 (Semester 2)</a:t>
                      </a:r>
                      <a:endParaRPr lang="en-US" sz="1900" kern="1200" dirty="0">
                        <a:solidFill>
                          <a:schemeClr val="accent2">
                            <a:lumMod val="40000"/>
                            <a:lumOff val="60000"/>
                          </a:schemeClr>
                        </a:solidFill>
                        <a:latin typeface="Arial" panose="020B0604020202020204" pitchFamily="34" charset="0"/>
                        <a:ea typeface="+mn-ea"/>
                        <a:cs typeface="Arial" panose="020B0604020202020204" pitchFamily="34" charset="0"/>
                      </a:endParaRP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60106737"/>
                  </a:ext>
                </a:extLst>
              </a:tr>
              <a:tr h="370840">
                <a:tc>
                  <a:txBody>
                    <a:bodyPr/>
                    <a:lstStyle/>
                    <a:p>
                      <a:r>
                        <a:rPr lang="en-US" sz="1900" kern="1200" dirty="0">
                          <a:solidFill>
                            <a:schemeClr val="accent5">
                              <a:lumMod val="40000"/>
                              <a:lumOff val="60000"/>
                            </a:schemeClr>
                          </a:solidFill>
                          <a:latin typeface="Arial" panose="020B0604020202020204" pitchFamily="34" charset="0"/>
                          <a:ea typeface="+mn-ea"/>
                          <a:cs typeface="Arial" panose="020B0604020202020204" pitchFamily="34" charset="0"/>
                        </a:rPr>
                        <a:t>Advanced Databases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900" kern="1200" dirty="0">
                          <a:solidFill>
                            <a:schemeClr val="accent5">
                              <a:lumMod val="40000"/>
                              <a:lumOff val="60000"/>
                            </a:schemeClr>
                          </a:solidFill>
                          <a:latin typeface="Arial" panose="020B0604020202020204" pitchFamily="34" charset="0"/>
                          <a:ea typeface="+mn-ea"/>
                          <a:cs typeface="Arial" panose="020B0604020202020204" pitchFamily="34" charset="0"/>
                        </a:rPr>
                        <a:t>IS Management and Strategy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99864444"/>
                  </a:ext>
                </a:extLst>
              </a:tr>
              <a:tr h="370840">
                <a:tc>
                  <a:txBody>
                    <a:bodyPr/>
                    <a:lstStyle/>
                    <a:p>
                      <a:r>
                        <a:rPr lang="en-US" sz="1900" kern="1200" dirty="0">
                          <a:solidFill>
                            <a:schemeClr val="accent5">
                              <a:lumMod val="40000"/>
                              <a:lumOff val="60000"/>
                            </a:schemeClr>
                          </a:solidFill>
                          <a:latin typeface="Arial" panose="020B0604020202020204" pitchFamily="34" charset="0"/>
                          <a:ea typeface="+mn-ea"/>
                          <a:cs typeface="Arial" panose="020B0604020202020204" pitchFamily="34" charset="0"/>
                        </a:rPr>
                        <a:t>IS Ethics and Sustainability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900" kern="1200" dirty="0">
                          <a:solidFill>
                            <a:schemeClr val="accent5">
                              <a:lumMod val="40000"/>
                              <a:lumOff val="60000"/>
                            </a:schemeClr>
                          </a:solidFill>
                          <a:latin typeface="Arial" panose="020B0604020202020204" pitchFamily="34" charset="0"/>
                          <a:ea typeface="+mn-ea"/>
                          <a:cs typeface="Arial" panose="020B0604020202020204" pitchFamily="34" charset="0"/>
                        </a:rPr>
                        <a:t>Information Systems Analysis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1438791"/>
                  </a:ext>
                </a:extLst>
              </a:tr>
              <a:tr h="370840">
                <a:tc>
                  <a:txBody>
                    <a:bodyPr/>
                    <a:lstStyle/>
                    <a:p>
                      <a:r>
                        <a:rPr lang="en-US" sz="1900" kern="1200" dirty="0">
                          <a:solidFill>
                            <a:schemeClr val="accent5">
                              <a:lumMod val="40000"/>
                              <a:lumOff val="60000"/>
                            </a:schemeClr>
                          </a:solidFill>
                          <a:latin typeface="Arial" panose="020B0604020202020204" pitchFamily="34" charset="0"/>
                          <a:ea typeface="+mn-ea"/>
                          <a:cs typeface="Arial" panose="020B0604020202020204" pitchFamily="34" charset="0"/>
                        </a:rPr>
                        <a:t>Elective (from other programmes)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900" kern="1200" dirty="0">
                          <a:solidFill>
                            <a:schemeClr val="accent5">
                              <a:lumMod val="40000"/>
                              <a:lumOff val="60000"/>
                            </a:schemeClr>
                          </a:solidFill>
                          <a:latin typeface="Arial" panose="020B0604020202020204" pitchFamily="34" charset="0"/>
                          <a:ea typeface="+mn-ea"/>
                          <a:cs typeface="Arial" panose="020B0604020202020204" pitchFamily="34" charset="0"/>
                        </a:rPr>
                        <a:t>Elective (from other programmes)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8475030"/>
                  </a:ext>
                </a:extLst>
              </a:tr>
              <a:tr h="370840">
                <a:tc gridSpan="2">
                  <a:txBody>
                    <a:bodyPr/>
                    <a:lstStyle/>
                    <a:p>
                      <a:endParaRPr lang="en-US" sz="1900" kern="1200" dirty="0">
                        <a:solidFill>
                          <a:schemeClr val="accent5">
                            <a:lumMod val="40000"/>
                            <a:lumOff val="60000"/>
                          </a:schemeClr>
                        </a:solidFill>
                        <a:latin typeface="Arial" panose="020B0604020202020204" pitchFamily="34" charset="0"/>
                        <a:ea typeface="+mn-ea"/>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a:p>
                  </a:txBody>
                  <a:tcPr/>
                </a:tc>
                <a:extLst>
                  <a:ext uri="{0D108BD9-81ED-4DB2-BD59-A6C34878D82A}">
                    <a16:rowId xmlns:a16="http://schemas.microsoft.com/office/drawing/2014/main" val="2824287684"/>
                  </a:ext>
                </a:extLst>
              </a:tr>
              <a:tr h="370840">
                <a:tc gridSpan="2">
                  <a:txBody>
                    <a:bodyPr/>
                    <a:lstStyle/>
                    <a:p>
                      <a:r>
                        <a:rPr lang="en-US" sz="1900" kern="1200" dirty="0">
                          <a:solidFill>
                            <a:schemeClr val="accent5">
                              <a:lumMod val="40000"/>
                              <a:lumOff val="60000"/>
                            </a:schemeClr>
                          </a:solidFill>
                          <a:latin typeface="Arial" panose="020B0604020202020204" pitchFamily="34" charset="0"/>
                          <a:ea typeface="+mn-ea"/>
                          <a:cs typeface="Arial" panose="020B0604020202020204" pitchFamily="34" charset="0"/>
                        </a:rPr>
                        <a:t>Capstone Project (Business Consultancy Project or Dissertation) – Year Long</a:t>
                      </a:r>
                    </a:p>
                  </a:txBody>
                  <a:tcPr>
                    <a:lnT w="12700" cap="flat" cmpd="sng" algn="ctr">
                      <a:solidFill>
                        <a:schemeClr val="tx1"/>
                      </a:solidFill>
                      <a:prstDash val="solid"/>
                      <a:round/>
                      <a:headEnd type="none" w="med" len="med"/>
                      <a:tailEnd type="none" w="med" len="med"/>
                    </a:lnT>
                  </a:tcPr>
                </a:tc>
                <a:tc hMerge="1">
                  <a:txBody>
                    <a:bodyPr/>
                    <a:lstStyle/>
                    <a:p>
                      <a:endParaRPr lang="en-US" sz="2600" dirty="0">
                        <a:solidFill>
                          <a:schemeClr val="bg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793985158"/>
                  </a:ext>
                </a:extLst>
              </a:tr>
            </a:tbl>
          </a:graphicData>
        </a:graphic>
      </p:graphicFrame>
    </p:spTree>
    <p:extLst>
      <p:ext uri="{BB962C8B-B14F-4D97-AF65-F5344CB8AC3E}">
        <p14:creationId xmlns:p14="http://schemas.microsoft.com/office/powerpoint/2010/main" val="15540975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ctangle 443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0"/>
            <a:ext cx="12192000" cy="6915150"/>
          </a:xfrm>
          <a:prstGeom prst="rect">
            <a:avLst/>
          </a:prstGeom>
        </p:spPr>
      </p:pic>
      <p:pic>
        <p:nvPicPr>
          <p:cNvPr id="3" name="Group 1070165620"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670800" y="0"/>
            <a:ext cx="4521200" cy="4845050"/>
          </a:xfrm>
          <a:prstGeom prst="rect">
            <a:avLst/>
          </a:prstGeom>
        </p:spPr>
      </p:pic>
      <p:pic>
        <p:nvPicPr>
          <p:cNvPr id="8" name="Rectangle 4434" descr="preencoded.png"/>
          <p:cNvPicPr>
            <a:picLocks noChangeAspect="1"/>
          </p:cNvPicPr>
          <p:nvPr/>
        </p:nvPicPr>
        <p:blipFill>
          <a:blip r:embed="rId7"/>
          <a:srcRect/>
          <a:stretch/>
        </p:blipFill>
        <p:spPr>
          <a:xfrm>
            <a:off x="0" y="4845050"/>
            <a:ext cx="12192000" cy="2070100"/>
          </a:xfrm>
          <a:prstGeom prst="rect">
            <a:avLst/>
          </a:prstGeom>
        </p:spPr>
      </p:pic>
      <p:sp>
        <p:nvSpPr>
          <p:cNvPr id="14" name="TextBox 13">
            <a:extLst>
              <a:ext uri="{FF2B5EF4-FFF2-40B4-BE49-F238E27FC236}">
                <a16:creationId xmlns:a16="http://schemas.microsoft.com/office/drawing/2014/main" id="{7A983F8B-7B26-4577-BCE6-5BAC079EFF94}"/>
              </a:ext>
            </a:extLst>
          </p:cNvPr>
          <p:cNvSpPr txBox="1"/>
          <p:nvPr/>
        </p:nvSpPr>
        <p:spPr>
          <a:xfrm>
            <a:off x="639601" y="105450"/>
            <a:ext cx="7763199" cy="769441"/>
          </a:xfrm>
          <a:prstGeom prst="rect">
            <a:avLst/>
          </a:prstGeom>
          <a:noFill/>
        </p:spPr>
        <p:txBody>
          <a:bodyPr wrap="square" rtlCol="0">
            <a:spAutoFit/>
          </a:bodyPr>
          <a:lstStyle/>
          <a:p>
            <a:r>
              <a:rPr lang="en-US" sz="3200" dirty="0">
                <a:solidFill>
                  <a:schemeClr val="accent2">
                    <a:lumMod val="60000"/>
                    <a:lumOff val="40000"/>
                  </a:schemeClr>
                </a:solidFill>
                <a:latin typeface="Georgia (Headings)"/>
                <a:cs typeface="Arial" panose="020B0604020202020204" pitchFamily="34" charset="0"/>
              </a:rPr>
              <a:t>Your</a:t>
            </a:r>
            <a:r>
              <a:rPr lang="en-US" sz="4400" dirty="0">
                <a:solidFill>
                  <a:schemeClr val="bg1"/>
                </a:solidFill>
                <a:latin typeface="Georgia (Headings)"/>
                <a:cs typeface="Arial" panose="020B0604020202020204" pitchFamily="34" charset="0"/>
              </a:rPr>
              <a:t> </a:t>
            </a:r>
            <a:r>
              <a:rPr lang="en-US" sz="3200" dirty="0">
                <a:solidFill>
                  <a:schemeClr val="accent2">
                    <a:lumMod val="60000"/>
                    <a:lumOff val="40000"/>
                  </a:schemeClr>
                </a:solidFill>
                <a:latin typeface="Georgia (Headings)"/>
                <a:cs typeface="Arial" panose="020B0604020202020204" pitchFamily="34" charset="0"/>
              </a:rPr>
              <a:t>Academic Journey</a:t>
            </a:r>
          </a:p>
        </p:txBody>
      </p:sp>
      <p:sp>
        <p:nvSpPr>
          <p:cNvPr id="15" name="TextBox 14">
            <a:extLst>
              <a:ext uri="{FF2B5EF4-FFF2-40B4-BE49-F238E27FC236}">
                <a16:creationId xmlns:a16="http://schemas.microsoft.com/office/drawing/2014/main" id="{DE007E2E-6771-4ACD-AAD7-E075CFB8C1C2}"/>
              </a:ext>
            </a:extLst>
          </p:cNvPr>
          <p:cNvSpPr txBox="1"/>
          <p:nvPr/>
        </p:nvSpPr>
        <p:spPr>
          <a:xfrm>
            <a:off x="304665" y="1058684"/>
            <a:ext cx="11582669" cy="5632311"/>
          </a:xfrm>
          <a:prstGeom prst="rect">
            <a:avLst/>
          </a:prstGeom>
          <a:noFill/>
        </p:spPr>
        <p:txBody>
          <a:bodyPr wrap="square" rtlCol="0">
            <a:spAutoFit/>
          </a:bodyPr>
          <a:lstStyle/>
          <a:p>
            <a:r>
              <a:rPr lang="en-US" dirty="0">
                <a:solidFill>
                  <a:schemeClr val="accent1">
                    <a:lumMod val="40000"/>
                    <a:lumOff val="60000"/>
                  </a:schemeClr>
                </a:solidFill>
                <a:latin typeface="Arial" panose="020B0604020202020204" pitchFamily="34" charset="0"/>
                <a:cs typeface="Arial" panose="020B0604020202020204" pitchFamily="34" charset="0"/>
              </a:rPr>
              <a:t>Year 1: Core Foundations</a:t>
            </a:r>
          </a:p>
          <a:p>
            <a:pPr marL="457200" indent="-457200">
              <a:buFont typeface="Arial" panose="020B0604020202020204" pitchFamily="34" charset="0"/>
              <a:buChar char="•"/>
            </a:pPr>
            <a:r>
              <a:rPr lang="en-US" dirty="0">
                <a:solidFill>
                  <a:schemeClr val="accent1">
                    <a:lumMod val="40000"/>
                    <a:lumOff val="60000"/>
                  </a:schemeClr>
                </a:solidFill>
                <a:latin typeface="Arial" panose="020B0604020202020204" pitchFamily="34" charset="0"/>
                <a:cs typeface="Arial" panose="020B0604020202020204" pitchFamily="34" charset="0"/>
              </a:rPr>
              <a:t>Learn the basics of microeconomics, accounting, and finance</a:t>
            </a:r>
          </a:p>
          <a:p>
            <a:pPr marL="457200" indent="-457200">
              <a:buFont typeface="Arial" panose="020B0604020202020204" pitchFamily="34" charset="0"/>
              <a:buChar char="•"/>
            </a:pPr>
            <a:r>
              <a:rPr lang="en-US" dirty="0">
                <a:solidFill>
                  <a:schemeClr val="accent1">
                    <a:lumMod val="40000"/>
                    <a:lumOff val="60000"/>
                  </a:schemeClr>
                </a:solidFill>
                <a:latin typeface="Arial" panose="020B0604020202020204" pitchFamily="34" charset="0"/>
                <a:cs typeface="Arial" panose="020B0604020202020204" pitchFamily="34" charset="0"/>
              </a:rPr>
              <a:t>Start coding in Python and analyzing data in Excel</a:t>
            </a:r>
          </a:p>
          <a:p>
            <a:pPr marL="457200" indent="-457200">
              <a:buFont typeface="Arial" panose="020B0604020202020204" pitchFamily="34" charset="0"/>
              <a:buChar char="•"/>
            </a:pPr>
            <a:r>
              <a:rPr lang="en-US" dirty="0">
                <a:solidFill>
                  <a:schemeClr val="accent1">
                    <a:lumMod val="40000"/>
                    <a:lumOff val="60000"/>
                  </a:schemeClr>
                </a:solidFill>
                <a:latin typeface="Arial" panose="020B0604020202020204" pitchFamily="34" charset="0"/>
                <a:cs typeface="Arial" panose="020B0604020202020204" pitchFamily="34" charset="0"/>
              </a:rPr>
              <a:t>Build statistical thinking for business analytics</a:t>
            </a:r>
          </a:p>
          <a:p>
            <a:pPr marL="457200" indent="-457200">
              <a:buFont typeface="Arial" panose="020B0604020202020204" pitchFamily="34" charset="0"/>
              <a:buChar char="•"/>
            </a:pPr>
            <a:r>
              <a:rPr lang="en-US" dirty="0">
                <a:solidFill>
                  <a:schemeClr val="accent1">
                    <a:lumMod val="40000"/>
                    <a:lumOff val="60000"/>
                  </a:schemeClr>
                </a:solidFill>
                <a:latin typeface="Arial" panose="020B0604020202020204" pitchFamily="34" charset="0"/>
                <a:cs typeface="Arial" panose="020B0604020202020204" pitchFamily="34" charset="0"/>
              </a:rPr>
              <a:t>Strengthen communication and teamwork skills</a:t>
            </a:r>
          </a:p>
          <a:p>
            <a:endParaRPr lang="en-US" dirty="0">
              <a:solidFill>
                <a:schemeClr val="accent1">
                  <a:lumMod val="40000"/>
                  <a:lumOff val="60000"/>
                </a:schemeClr>
              </a:solidFill>
              <a:latin typeface="Arial" panose="020B0604020202020204" pitchFamily="34" charset="0"/>
              <a:cs typeface="Arial" panose="020B0604020202020204" pitchFamily="34" charset="0"/>
            </a:endParaRPr>
          </a:p>
          <a:p>
            <a:r>
              <a:rPr lang="en-US" dirty="0">
                <a:solidFill>
                  <a:schemeClr val="accent1">
                    <a:lumMod val="40000"/>
                    <a:lumOff val="60000"/>
                  </a:schemeClr>
                </a:solidFill>
                <a:latin typeface="Arial" panose="020B0604020202020204" pitchFamily="34" charset="0"/>
                <a:cs typeface="Arial" panose="020B0604020202020204" pitchFamily="34" charset="0"/>
              </a:rPr>
              <a:t>Year 2: Tools and Technologies</a:t>
            </a:r>
          </a:p>
          <a:p>
            <a:pPr marL="457200" indent="-457200">
              <a:buFont typeface="Arial" panose="020B0604020202020204" pitchFamily="34" charset="0"/>
              <a:buChar char="•"/>
            </a:pPr>
            <a:r>
              <a:rPr lang="en-US" dirty="0">
                <a:solidFill>
                  <a:schemeClr val="accent1">
                    <a:lumMod val="40000"/>
                    <a:lumOff val="60000"/>
                  </a:schemeClr>
                </a:solidFill>
                <a:latin typeface="Arial" panose="020B0604020202020204" pitchFamily="34" charset="0"/>
                <a:cs typeface="Arial" panose="020B0604020202020204" pitchFamily="34" charset="0"/>
              </a:rPr>
              <a:t>Master data visualization using Power BI and business intelligence tools</a:t>
            </a:r>
          </a:p>
          <a:p>
            <a:pPr marL="457200" indent="-457200">
              <a:buFont typeface="Arial" panose="020B0604020202020204" pitchFamily="34" charset="0"/>
              <a:buChar char="•"/>
            </a:pPr>
            <a:r>
              <a:rPr lang="en-US" dirty="0">
                <a:solidFill>
                  <a:schemeClr val="accent1">
                    <a:lumMod val="40000"/>
                    <a:lumOff val="60000"/>
                  </a:schemeClr>
                </a:solidFill>
                <a:latin typeface="Arial" panose="020B0604020202020204" pitchFamily="34" charset="0"/>
                <a:cs typeface="Arial" panose="020B0604020202020204" pitchFamily="34" charset="0"/>
              </a:rPr>
              <a:t>Explore secure computing, databases, and machine learning applications</a:t>
            </a:r>
          </a:p>
          <a:p>
            <a:pPr marL="457200" indent="-457200">
              <a:buFont typeface="Arial" panose="020B0604020202020204" pitchFamily="34" charset="0"/>
              <a:buChar char="•"/>
            </a:pPr>
            <a:r>
              <a:rPr lang="en-US" dirty="0">
                <a:solidFill>
                  <a:schemeClr val="accent1">
                    <a:lumMod val="40000"/>
                    <a:lumOff val="60000"/>
                  </a:schemeClr>
                </a:solidFill>
                <a:latin typeface="Arial" panose="020B0604020202020204" pitchFamily="34" charset="0"/>
                <a:cs typeface="Arial" panose="020B0604020202020204" pitchFamily="34" charset="0"/>
              </a:rPr>
              <a:t>Apply project management principles in tech-driven environments</a:t>
            </a:r>
          </a:p>
          <a:p>
            <a:pPr marL="457200" indent="-457200">
              <a:buFont typeface="Arial" panose="020B0604020202020204" pitchFamily="34" charset="0"/>
              <a:buChar char="•"/>
            </a:pPr>
            <a:r>
              <a:rPr lang="en-US" dirty="0">
                <a:solidFill>
                  <a:schemeClr val="accent1">
                    <a:lumMod val="40000"/>
                    <a:lumOff val="60000"/>
                  </a:schemeClr>
                </a:solidFill>
                <a:latin typeface="Arial" panose="020B0604020202020204" pitchFamily="34" charset="0"/>
                <a:cs typeface="Arial" panose="020B0604020202020204" pitchFamily="34" charset="0"/>
              </a:rPr>
              <a:t>Develop insight into how information systems support modern businesses</a:t>
            </a:r>
          </a:p>
          <a:p>
            <a:endParaRPr lang="en-US" dirty="0">
              <a:solidFill>
                <a:schemeClr val="accent1">
                  <a:lumMod val="40000"/>
                  <a:lumOff val="60000"/>
                </a:schemeClr>
              </a:solidFill>
              <a:latin typeface="Arial" panose="020B0604020202020204" pitchFamily="34" charset="0"/>
              <a:cs typeface="Arial" panose="020B0604020202020204" pitchFamily="34" charset="0"/>
            </a:endParaRPr>
          </a:p>
          <a:p>
            <a:r>
              <a:rPr lang="en-US" dirty="0">
                <a:solidFill>
                  <a:schemeClr val="accent1">
                    <a:lumMod val="40000"/>
                    <a:lumOff val="60000"/>
                  </a:schemeClr>
                </a:solidFill>
                <a:latin typeface="Arial" panose="020B0604020202020204" pitchFamily="34" charset="0"/>
                <a:cs typeface="Arial" panose="020B0604020202020204" pitchFamily="34" charset="0"/>
              </a:rPr>
              <a:t>Year 3: Strategic Impact</a:t>
            </a:r>
          </a:p>
          <a:p>
            <a:pPr marL="457200" indent="-457200">
              <a:buFont typeface="Arial" panose="020B0604020202020204" pitchFamily="34" charset="0"/>
              <a:buChar char="•"/>
            </a:pPr>
            <a:r>
              <a:rPr lang="en-US" dirty="0">
                <a:solidFill>
                  <a:schemeClr val="accent1">
                    <a:lumMod val="40000"/>
                    <a:lumOff val="60000"/>
                  </a:schemeClr>
                </a:solidFill>
                <a:latin typeface="Arial" panose="020B0604020202020204" pitchFamily="34" charset="0"/>
                <a:cs typeface="Arial" panose="020B0604020202020204" pitchFamily="34" charset="0"/>
              </a:rPr>
              <a:t>Focus on ethics, governance, and sustainability in information systems</a:t>
            </a:r>
          </a:p>
          <a:p>
            <a:pPr marL="457200" indent="-457200">
              <a:buFont typeface="Arial" panose="020B0604020202020204" pitchFamily="34" charset="0"/>
              <a:buChar char="•"/>
            </a:pPr>
            <a:r>
              <a:rPr lang="en-US" dirty="0">
                <a:solidFill>
                  <a:schemeClr val="accent1">
                    <a:lumMod val="40000"/>
                    <a:lumOff val="60000"/>
                  </a:schemeClr>
                </a:solidFill>
                <a:latin typeface="Arial" panose="020B0604020202020204" pitchFamily="34" charset="0"/>
                <a:cs typeface="Arial" panose="020B0604020202020204" pitchFamily="34" charset="0"/>
              </a:rPr>
              <a:t>Analyze organizations through IS strategy and system design</a:t>
            </a:r>
          </a:p>
          <a:p>
            <a:pPr marL="457200" indent="-457200">
              <a:buFont typeface="Arial" panose="020B0604020202020204" pitchFamily="34" charset="0"/>
              <a:buChar char="•"/>
            </a:pPr>
            <a:r>
              <a:rPr lang="en-US" dirty="0">
                <a:solidFill>
                  <a:schemeClr val="accent1">
                    <a:lumMod val="40000"/>
                    <a:lumOff val="60000"/>
                  </a:schemeClr>
                </a:solidFill>
                <a:latin typeface="Arial" panose="020B0604020202020204" pitchFamily="34" charset="0"/>
                <a:cs typeface="Arial" panose="020B0604020202020204" pitchFamily="34" charset="0"/>
              </a:rPr>
              <a:t>Solve real-world business challenges through a capstone consultancy project or dissertation</a:t>
            </a:r>
          </a:p>
          <a:p>
            <a:pPr marL="457200" indent="-457200">
              <a:buFont typeface="Arial" panose="020B0604020202020204" pitchFamily="34" charset="0"/>
              <a:buChar char="•"/>
            </a:pPr>
            <a:r>
              <a:rPr lang="en-US" dirty="0">
                <a:solidFill>
                  <a:schemeClr val="accent1">
                    <a:lumMod val="40000"/>
                    <a:lumOff val="60000"/>
                  </a:schemeClr>
                </a:solidFill>
                <a:latin typeface="Arial" panose="020B0604020202020204" pitchFamily="34" charset="0"/>
                <a:cs typeface="Arial" panose="020B0604020202020204" pitchFamily="34" charset="0"/>
              </a:rPr>
              <a:t>Customize your path with electives aligned to your career goals </a:t>
            </a:r>
          </a:p>
          <a:p>
            <a:endParaRPr lang="en-US" dirty="0">
              <a:solidFill>
                <a:schemeClr val="accent1">
                  <a:lumMod val="40000"/>
                  <a:lumOff val="60000"/>
                </a:schemeClr>
              </a:solidFill>
              <a:latin typeface="Arial" panose="020B0604020202020204" pitchFamily="34" charset="0"/>
              <a:cs typeface="Arial" panose="020B0604020202020204" pitchFamily="34" charset="0"/>
            </a:endParaRPr>
          </a:p>
          <a:p>
            <a:pPr algn="ctr"/>
            <a:r>
              <a:rPr lang="en-US" i="1" dirty="0">
                <a:solidFill>
                  <a:schemeClr val="accent2">
                    <a:lumMod val="40000"/>
                    <a:lumOff val="60000"/>
                  </a:schemeClr>
                </a:solidFill>
                <a:latin typeface="Arial" panose="020B0604020202020204" pitchFamily="34" charset="0"/>
                <a:cs typeface="Arial" panose="020B0604020202020204" pitchFamily="34" charset="0"/>
              </a:rPr>
              <a:t>“From code to strategy – your journey in MIS begins here.”</a:t>
            </a:r>
          </a:p>
          <a:p>
            <a:pPr marL="457200" indent="-457200">
              <a:buFont typeface="Arial" panose="020B0604020202020204" pitchFamily="34" charset="0"/>
              <a:buChar char="•"/>
            </a:pPr>
            <a:endParaRPr lang="en-US" dirty="0">
              <a:solidFill>
                <a:schemeClr val="accent1">
                  <a:lumMod val="40000"/>
                  <a:lumOff val="6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00265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ctangle 443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0"/>
            <a:ext cx="12192000" cy="6915150"/>
          </a:xfrm>
          <a:prstGeom prst="rect">
            <a:avLst/>
          </a:prstGeom>
        </p:spPr>
      </p:pic>
      <p:pic>
        <p:nvPicPr>
          <p:cNvPr id="3" name="Group 1070165620"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670800" y="0"/>
            <a:ext cx="4521200" cy="4845050"/>
          </a:xfrm>
          <a:prstGeom prst="rect">
            <a:avLst/>
          </a:prstGeom>
        </p:spPr>
      </p:pic>
      <p:pic>
        <p:nvPicPr>
          <p:cNvPr id="8" name="Rectangle 4434" descr="preencoded.png"/>
          <p:cNvPicPr>
            <a:picLocks noChangeAspect="1"/>
          </p:cNvPicPr>
          <p:nvPr/>
        </p:nvPicPr>
        <p:blipFill>
          <a:blip r:embed="rId7"/>
          <a:srcRect/>
          <a:stretch/>
        </p:blipFill>
        <p:spPr>
          <a:xfrm>
            <a:off x="0" y="4845050"/>
            <a:ext cx="12192000" cy="2070100"/>
          </a:xfrm>
          <a:prstGeom prst="rect">
            <a:avLst/>
          </a:prstGeom>
        </p:spPr>
      </p:pic>
      <p:sp>
        <p:nvSpPr>
          <p:cNvPr id="14" name="TextBox 13">
            <a:extLst>
              <a:ext uri="{FF2B5EF4-FFF2-40B4-BE49-F238E27FC236}">
                <a16:creationId xmlns:a16="http://schemas.microsoft.com/office/drawing/2014/main" id="{7A983F8B-7B26-4577-BCE6-5BAC079EFF94}"/>
              </a:ext>
            </a:extLst>
          </p:cNvPr>
          <p:cNvSpPr txBox="1"/>
          <p:nvPr/>
        </p:nvSpPr>
        <p:spPr>
          <a:xfrm>
            <a:off x="723765" y="456288"/>
            <a:ext cx="5016635" cy="584775"/>
          </a:xfrm>
          <a:prstGeom prst="rect">
            <a:avLst/>
          </a:prstGeom>
          <a:noFill/>
        </p:spPr>
        <p:txBody>
          <a:bodyPr wrap="square" rtlCol="0">
            <a:spAutoFit/>
          </a:bodyPr>
          <a:lstStyle/>
          <a:p>
            <a:r>
              <a:rPr lang="en-US" sz="3200" dirty="0">
                <a:solidFill>
                  <a:schemeClr val="accent2">
                    <a:lumMod val="60000"/>
                    <a:lumOff val="40000"/>
                  </a:schemeClr>
                </a:solidFill>
                <a:latin typeface="Georgia (Headings)"/>
                <a:cs typeface="Arial" panose="020B0604020202020204" pitchFamily="34" charset="0"/>
              </a:rPr>
              <a:t>Careers</a:t>
            </a:r>
          </a:p>
        </p:txBody>
      </p:sp>
      <p:sp>
        <p:nvSpPr>
          <p:cNvPr id="15" name="TextBox 14">
            <a:extLst>
              <a:ext uri="{FF2B5EF4-FFF2-40B4-BE49-F238E27FC236}">
                <a16:creationId xmlns:a16="http://schemas.microsoft.com/office/drawing/2014/main" id="{DE007E2E-6771-4ACD-AAD7-E075CFB8C1C2}"/>
              </a:ext>
            </a:extLst>
          </p:cNvPr>
          <p:cNvSpPr txBox="1"/>
          <p:nvPr/>
        </p:nvSpPr>
        <p:spPr>
          <a:xfrm>
            <a:off x="431665" y="1312684"/>
            <a:ext cx="11036435" cy="4524315"/>
          </a:xfrm>
          <a:prstGeom prst="rect">
            <a:avLst/>
          </a:prstGeom>
          <a:noFill/>
        </p:spPr>
        <p:txBody>
          <a:bodyPr wrap="square" rtlCol="0">
            <a:spAutoFit/>
          </a:bodyPr>
          <a:lstStyle/>
          <a:p>
            <a:pPr marL="457200" indent="-457200">
              <a:buFont typeface="Wingdings" panose="05000000000000000000" pitchFamily="2" charset="2"/>
              <a:buChar char="§"/>
            </a:pPr>
            <a:r>
              <a:rPr lang="en-US" sz="2400" dirty="0">
                <a:solidFill>
                  <a:schemeClr val="accent1">
                    <a:lumMod val="40000"/>
                    <a:lumOff val="60000"/>
                  </a:schemeClr>
                </a:solidFill>
                <a:latin typeface="Arial" panose="020B0604020202020204" pitchFamily="34" charset="0"/>
                <a:cs typeface="Arial" panose="020B0604020202020204" pitchFamily="34" charset="0"/>
              </a:rPr>
              <a:t>Progress to postgraduate degrees in MIS, Data Science, or Analytics</a:t>
            </a:r>
          </a:p>
          <a:p>
            <a:pPr marL="457200" indent="-457200">
              <a:buFont typeface="Wingdings" panose="05000000000000000000" pitchFamily="2" charset="2"/>
              <a:buChar char="§"/>
            </a:pPr>
            <a:endParaRPr lang="en-US" sz="2400" dirty="0">
              <a:solidFill>
                <a:schemeClr val="accent1">
                  <a:lumMod val="40000"/>
                  <a:lumOff val="60000"/>
                </a:schemeClr>
              </a:solidFill>
              <a:latin typeface="Arial" panose="020B0604020202020204" pitchFamily="34" charset="0"/>
              <a:cs typeface="Arial" panose="020B0604020202020204" pitchFamily="34" charset="0"/>
            </a:endParaRPr>
          </a:p>
          <a:p>
            <a:pPr marL="457200" indent="-457200">
              <a:buFont typeface="Wingdings" panose="05000000000000000000" pitchFamily="2" charset="2"/>
              <a:buChar char="§"/>
            </a:pPr>
            <a:r>
              <a:rPr lang="en-US" sz="2400" dirty="0">
                <a:solidFill>
                  <a:schemeClr val="accent1">
                    <a:lumMod val="40000"/>
                    <a:lumOff val="60000"/>
                  </a:schemeClr>
                </a:solidFill>
                <a:latin typeface="Arial" panose="020B0604020202020204" pitchFamily="34" charset="0"/>
                <a:cs typeface="Arial" panose="020B0604020202020204" pitchFamily="34" charset="0"/>
              </a:rPr>
              <a:t>Pursue global certifications: PMP, Microsoft’s Power BI, Google Analytics, or Python</a:t>
            </a:r>
          </a:p>
          <a:p>
            <a:pPr marL="457200" indent="-457200">
              <a:buFont typeface="Wingdings" panose="05000000000000000000" pitchFamily="2" charset="2"/>
              <a:buChar char="§"/>
            </a:pPr>
            <a:endParaRPr lang="en-US" sz="2400" dirty="0">
              <a:solidFill>
                <a:schemeClr val="accent1">
                  <a:lumMod val="40000"/>
                  <a:lumOff val="60000"/>
                </a:schemeClr>
              </a:solidFill>
              <a:latin typeface="Arial" panose="020B0604020202020204" pitchFamily="34" charset="0"/>
              <a:cs typeface="Arial" panose="020B0604020202020204" pitchFamily="34" charset="0"/>
            </a:endParaRPr>
          </a:p>
          <a:p>
            <a:pPr marL="457200" indent="-457200">
              <a:buFont typeface="Wingdings" panose="05000000000000000000" pitchFamily="2" charset="2"/>
              <a:buChar char="§"/>
            </a:pPr>
            <a:r>
              <a:rPr lang="en-US" sz="2400" dirty="0">
                <a:solidFill>
                  <a:schemeClr val="accent1">
                    <a:lumMod val="40000"/>
                    <a:lumOff val="60000"/>
                  </a:schemeClr>
                </a:solidFill>
                <a:latin typeface="Arial" panose="020B0604020202020204" pitchFamily="34" charset="0"/>
                <a:cs typeface="Arial" panose="020B0604020202020204" pitchFamily="34" charset="0"/>
              </a:rPr>
              <a:t>Career-ready for roles like:</a:t>
            </a:r>
          </a:p>
          <a:p>
            <a:pPr marL="1371600" lvl="2" indent="-457200">
              <a:buFont typeface="Wingdings" panose="05000000000000000000" pitchFamily="2" charset="2"/>
              <a:buChar char="q"/>
            </a:pPr>
            <a:r>
              <a:rPr lang="en-US" sz="2400" dirty="0">
                <a:solidFill>
                  <a:schemeClr val="accent1">
                    <a:lumMod val="40000"/>
                    <a:lumOff val="60000"/>
                  </a:schemeClr>
                </a:solidFill>
                <a:latin typeface="Arial" panose="020B0604020202020204" pitchFamily="34" charset="0"/>
                <a:cs typeface="Arial" panose="020B0604020202020204" pitchFamily="34" charset="0"/>
              </a:rPr>
              <a:t>Business/Data Analyst</a:t>
            </a:r>
          </a:p>
          <a:p>
            <a:pPr marL="1371600" lvl="2" indent="-457200">
              <a:buFont typeface="Wingdings" panose="05000000000000000000" pitchFamily="2" charset="2"/>
              <a:buChar char="q"/>
            </a:pPr>
            <a:r>
              <a:rPr lang="en-US" sz="2400" dirty="0">
                <a:solidFill>
                  <a:schemeClr val="accent1">
                    <a:lumMod val="40000"/>
                    <a:lumOff val="60000"/>
                  </a:schemeClr>
                </a:solidFill>
                <a:latin typeface="Arial" panose="020B0604020202020204" pitchFamily="34" charset="0"/>
                <a:cs typeface="Arial" panose="020B0604020202020204" pitchFamily="34" charset="0"/>
              </a:rPr>
              <a:t>Information Systems Manager</a:t>
            </a:r>
          </a:p>
          <a:p>
            <a:pPr marL="1371600" lvl="2" indent="-457200">
              <a:buFont typeface="Wingdings" panose="05000000000000000000" pitchFamily="2" charset="2"/>
              <a:buChar char="q"/>
            </a:pPr>
            <a:r>
              <a:rPr lang="en-US" sz="2400" dirty="0">
                <a:solidFill>
                  <a:schemeClr val="accent1">
                    <a:lumMod val="40000"/>
                    <a:lumOff val="60000"/>
                  </a:schemeClr>
                </a:solidFill>
                <a:latin typeface="Arial" panose="020B0604020202020204" pitchFamily="34" charset="0"/>
                <a:cs typeface="Arial" panose="020B0604020202020204" pitchFamily="34" charset="0"/>
              </a:rPr>
              <a:t>BI Consultant</a:t>
            </a:r>
          </a:p>
          <a:p>
            <a:pPr marL="1371600" lvl="2" indent="-457200">
              <a:buFont typeface="Wingdings" panose="05000000000000000000" pitchFamily="2" charset="2"/>
              <a:buChar char="q"/>
            </a:pPr>
            <a:r>
              <a:rPr lang="en-US" sz="2400" dirty="0">
                <a:solidFill>
                  <a:schemeClr val="accent1">
                    <a:lumMod val="40000"/>
                    <a:lumOff val="60000"/>
                  </a:schemeClr>
                </a:solidFill>
                <a:latin typeface="Arial" panose="020B0604020202020204" pitchFamily="34" charset="0"/>
                <a:cs typeface="Arial" panose="020B0604020202020204" pitchFamily="34" charset="0"/>
              </a:rPr>
              <a:t>IT Project Manager</a:t>
            </a:r>
          </a:p>
          <a:p>
            <a:pPr marL="457200" indent="-457200">
              <a:buFont typeface="Wingdings" panose="05000000000000000000" pitchFamily="2" charset="2"/>
              <a:buChar char="§"/>
            </a:pPr>
            <a:endParaRPr lang="en-US" sz="2400" dirty="0">
              <a:solidFill>
                <a:schemeClr val="accent1">
                  <a:lumMod val="40000"/>
                  <a:lumOff val="60000"/>
                </a:schemeClr>
              </a:solidFill>
              <a:latin typeface="Arial" panose="020B0604020202020204" pitchFamily="34" charset="0"/>
              <a:cs typeface="Arial" panose="020B0604020202020204" pitchFamily="34" charset="0"/>
            </a:endParaRPr>
          </a:p>
          <a:p>
            <a:pPr marL="457200" indent="-457200">
              <a:buFont typeface="Wingdings" panose="05000000000000000000" pitchFamily="2" charset="2"/>
              <a:buChar char="§"/>
            </a:pPr>
            <a:r>
              <a:rPr lang="en-US" sz="2400" dirty="0">
                <a:solidFill>
                  <a:schemeClr val="accent1">
                    <a:lumMod val="40000"/>
                    <a:lumOff val="60000"/>
                  </a:schemeClr>
                </a:solidFill>
                <a:latin typeface="Arial" panose="020B0604020202020204" pitchFamily="34" charset="0"/>
                <a:cs typeface="Arial" panose="020B0604020202020204" pitchFamily="34" charset="0"/>
              </a:rPr>
              <a:t>Thrive in local startups or international tech firms</a:t>
            </a:r>
          </a:p>
        </p:txBody>
      </p:sp>
      <p:sp>
        <p:nvSpPr>
          <p:cNvPr id="5" name="TextBox 4">
            <a:extLst>
              <a:ext uri="{FF2B5EF4-FFF2-40B4-BE49-F238E27FC236}">
                <a16:creationId xmlns:a16="http://schemas.microsoft.com/office/drawing/2014/main" id="{8092F6B0-E063-C6AF-8787-63ED38F258D1}"/>
              </a:ext>
            </a:extLst>
          </p:cNvPr>
          <p:cNvSpPr txBox="1"/>
          <p:nvPr/>
        </p:nvSpPr>
        <p:spPr>
          <a:xfrm>
            <a:off x="431665" y="5973068"/>
            <a:ext cx="11582669" cy="369332"/>
          </a:xfrm>
          <a:prstGeom prst="rect">
            <a:avLst/>
          </a:prstGeom>
          <a:noFill/>
        </p:spPr>
        <p:txBody>
          <a:bodyPr wrap="square" rtlCol="0">
            <a:spAutoFit/>
          </a:bodyPr>
          <a:lstStyle/>
          <a:p>
            <a:pPr algn="ctr"/>
            <a:r>
              <a:rPr lang="en-US" sz="1800" i="1" dirty="0">
                <a:solidFill>
                  <a:schemeClr val="accent2">
                    <a:lumMod val="40000"/>
                    <a:lumOff val="60000"/>
                  </a:schemeClr>
                </a:solidFill>
                <a:latin typeface="Arial" panose="020B0604020202020204" pitchFamily="34" charset="0"/>
                <a:cs typeface="Arial" panose="020B0604020202020204" pitchFamily="34" charset="0"/>
              </a:rPr>
              <a:t>“You’re not just employable. You’re future-proof.”</a:t>
            </a:r>
          </a:p>
        </p:txBody>
      </p:sp>
    </p:spTree>
    <p:extLst>
      <p:ext uri="{BB962C8B-B14F-4D97-AF65-F5344CB8AC3E}">
        <p14:creationId xmlns:p14="http://schemas.microsoft.com/office/powerpoint/2010/main" val="20212141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3B4336-F6F8-2468-658F-9EA9D41DC224}"/>
            </a:ext>
          </a:extLst>
        </p:cNvPr>
        <p:cNvGrpSpPr/>
        <p:nvPr/>
      </p:nvGrpSpPr>
      <p:grpSpPr>
        <a:xfrm>
          <a:off x="0" y="0"/>
          <a:ext cx="0" cy="0"/>
          <a:chOff x="0" y="0"/>
          <a:chExt cx="0" cy="0"/>
        </a:xfrm>
      </p:grpSpPr>
      <p:pic>
        <p:nvPicPr>
          <p:cNvPr id="2" name="Rectangle 4433" descr="preencoded.png">
            <a:extLst>
              <a:ext uri="{FF2B5EF4-FFF2-40B4-BE49-F238E27FC236}">
                <a16:creationId xmlns:a16="http://schemas.microsoft.com/office/drawing/2014/main" id="{D5FA89CD-00CC-0C0F-AB3E-76B968C5B06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0"/>
            <a:ext cx="12192000" cy="6915150"/>
          </a:xfrm>
          <a:prstGeom prst="rect">
            <a:avLst/>
          </a:prstGeom>
        </p:spPr>
      </p:pic>
      <p:pic>
        <p:nvPicPr>
          <p:cNvPr id="3" name="Group 1070165620" descr="preencoded.png">
            <a:extLst>
              <a:ext uri="{FF2B5EF4-FFF2-40B4-BE49-F238E27FC236}">
                <a16:creationId xmlns:a16="http://schemas.microsoft.com/office/drawing/2014/main" id="{BBD63D1C-6184-4D2C-FE6C-96EFE335999F}"/>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670800" y="0"/>
            <a:ext cx="4521200" cy="4845050"/>
          </a:xfrm>
          <a:prstGeom prst="rect">
            <a:avLst/>
          </a:prstGeom>
        </p:spPr>
      </p:pic>
      <p:pic>
        <p:nvPicPr>
          <p:cNvPr id="8" name="Rectangle 4434" descr="preencoded.png">
            <a:extLst>
              <a:ext uri="{FF2B5EF4-FFF2-40B4-BE49-F238E27FC236}">
                <a16:creationId xmlns:a16="http://schemas.microsoft.com/office/drawing/2014/main" id="{1BB32A78-2898-3FCE-5536-C2F1E12D2E61}"/>
              </a:ext>
            </a:extLst>
          </p:cNvPr>
          <p:cNvPicPr>
            <a:picLocks noChangeAspect="1"/>
          </p:cNvPicPr>
          <p:nvPr/>
        </p:nvPicPr>
        <p:blipFill>
          <a:blip r:embed="rId7"/>
          <a:srcRect/>
          <a:stretch/>
        </p:blipFill>
        <p:spPr>
          <a:xfrm>
            <a:off x="0" y="4845050"/>
            <a:ext cx="12192000" cy="2070100"/>
          </a:xfrm>
          <a:prstGeom prst="rect">
            <a:avLst/>
          </a:prstGeom>
        </p:spPr>
      </p:pic>
      <p:sp>
        <p:nvSpPr>
          <p:cNvPr id="14" name="TextBox 13">
            <a:extLst>
              <a:ext uri="{FF2B5EF4-FFF2-40B4-BE49-F238E27FC236}">
                <a16:creationId xmlns:a16="http://schemas.microsoft.com/office/drawing/2014/main" id="{0F56160B-FC2C-86E3-DC76-B390C0CC1D99}"/>
              </a:ext>
            </a:extLst>
          </p:cNvPr>
          <p:cNvSpPr txBox="1"/>
          <p:nvPr/>
        </p:nvSpPr>
        <p:spPr>
          <a:xfrm>
            <a:off x="799965" y="587087"/>
            <a:ext cx="8128135" cy="584775"/>
          </a:xfrm>
          <a:prstGeom prst="rect">
            <a:avLst/>
          </a:prstGeom>
          <a:noFill/>
        </p:spPr>
        <p:txBody>
          <a:bodyPr wrap="square" rtlCol="0">
            <a:spAutoFit/>
          </a:bodyPr>
          <a:lstStyle/>
          <a:p>
            <a:r>
              <a:rPr lang="en-US" sz="3200" dirty="0">
                <a:solidFill>
                  <a:schemeClr val="accent2">
                    <a:lumMod val="60000"/>
                    <a:lumOff val="40000"/>
                  </a:schemeClr>
                </a:solidFill>
                <a:latin typeface="Georgia (Headings)"/>
                <a:cs typeface="Arial" panose="020B0604020202020204" pitchFamily="34" charset="0"/>
              </a:rPr>
              <a:t>Why MIS with Business Analytics @ BMU?</a:t>
            </a:r>
          </a:p>
        </p:txBody>
      </p:sp>
      <p:sp>
        <p:nvSpPr>
          <p:cNvPr id="15" name="TextBox 14">
            <a:extLst>
              <a:ext uri="{FF2B5EF4-FFF2-40B4-BE49-F238E27FC236}">
                <a16:creationId xmlns:a16="http://schemas.microsoft.com/office/drawing/2014/main" id="{4E9D794F-189F-7339-FB17-5482DC2175B8}"/>
              </a:ext>
            </a:extLst>
          </p:cNvPr>
          <p:cNvSpPr txBox="1"/>
          <p:nvPr/>
        </p:nvSpPr>
        <p:spPr>
          <a:xfrm>
            <a:off x="577782" y="1715105"/>
            <a:ext cx="11036435" cy="3785652"/>
          </a:xfrm>
          <a:prstGeom prst="rect">
            <a:avLst/>
          </a:prstGeom>
          <a:noFill/>
        </p:spPr>
        <p:txBody>
          <a:bodyPr wrap="square" rtlCol="0">
            <a:spAutoFit/>
          </a:bodyPr>
          <a:lstStyle/>
          <a:p>
            <a:pPr marL="457200" indent="-457200">
              <a:buFont typeface="Wingdings" panose="05000000000000000000" pitchFamily="2" charset="2"/>
              <a:buChar char="§"/>
            </a:pPr>
            <a:r>
              <a:rPr lang="en-US" sz="2400" dirty="0">
                <a:solidFill>
                  <a:schemeClr val="accent1">
                    <a:lumMod val="40000"/>
                    <a:lumOff val="60000"/>
                  </a:schemeClr>
                </a:solidFill>
                <a:latin typeface="Arial" panose="020B0604020202020204" pitchFamily="34" charset="0"/>
                <a:cs typeface="Arial" panose="020B0604020202020204" pitchFamily="34" charset="0"/>
              </a:rPr>
              <a:t>Study full-time in Tashkent with a UK-style degree</a:t>
            </a:r>
          </a:p>
          <a:p>
            <a:pPr marL="457200" indent="-457200">
              <a:buFont typeface="Wingdings" panose="05000000000000000000" pitchFamily="2" charset="2"/>
              <a:buChar char="§"/>
            </a:pPr>
            <a:endParaRPr lang="en-US" sz="2400" dirty="0">
              <a:solidFill>
                <a:schemeClr val="accent1">
                  <a:lumMod val="40000"/>
                  <a:lumOff val="60000"/>
                </a:schemeClr>
              </a:solidFill>
              <a:latin typeface="Arial" panose="020B0604020202020204" pitchFamily="34" charset="0"/>
              <a:cs typeface="Arial" panose="020B0604020202020204" pitchFamily="34" charset="0"/>
            </a:endParaRPr>
          </a:p>
          <a:p>
            <a:pPr marL="457200" indent="-457200">
              <a:buFont typeface="Wingdings" panose="05000000000000000000" pitchFamily="2" charset="2"/>
              <a:buChar char="§"/>
            </a:pPr>
            <a:r>
              <a:rPr lang="en-US" sz="2400" dirty="0">
                <a:solidFill>
                  <a:schemeClr val="accent1">
                    <a:lumMod val="40000"/>
                    <a:lumOff val="60000"/>
                  </a:schemeClr>
                </a:solidFill>
                <a:latin typeface="Arial" panose="020B0604020202020204" pitchFamily="34" charset="0"/>
                <a:cs typeface="Arial" panose="020B0604020202020204" pitchFamily="34" charset="0"/>
              </a:rPr>
              <a:t>English-taught curriculum aligned with international standards (IEEE, ACM and CSAB)</a:t>
            </a:r>
          </a:p>
          <a:p>
            <a:pPr marL="457200" indent="-457200">
              <a:buFont typeface="Wingdings" panose="05000000000000000000" pitchFamily="2" charset="2"/>
              <a:buChar char="§"/>
            </a:pPr>
            <a:endParaRPr lang="en-US" sz="2400" dirty="0">
              <a:solidFill>
                <a:schemeClr val="accent1">
                  <a:lumMod val="40000"/>
                  <a:lumOff val="60000"/>
                </a:schemeClr>
              </a:solidFill>
              <a:latin typeface="Arial" panose="020B0604020202020204" pitchFamily="34" charset="0"/>
              <a:cs typeface="Arial" panose="020B0604020202020204" pitchFamily="34" charset="0"/>
            </a:endParaRPr>
          </a:p>
          <a:p>
            <a:pPr marL="457200" indent="-457200">
              <a:buFont typeface="Wingdings" panose="05000000000000000000" pitchFamily="2" charset="2"/>
              <a:buChar char="§"/>
            </a:pPr>
            <a:r>
              <a:rPr lang="en-US" sz="2400" dirty="0">
                <a:solidFill>
                  <a:schemeClr val="accent1">
                    <a:lumMod val="40000"/>
                    <a:lumOff val="60000"/>
                  </a:schemeClr>
                </a:solidFill>
                <a:latin typeface="Arial" panose="020B0604020202020204" pitchFamily="34" charset="0"/>
                <a:cs typeface="Arial" panose="020B0604020202020204" pitchFamily="34" charset="0"/>
              </a:rPr>
              <a:t>Capstone projects solve real industry problems</a:t>
            </a:r>
          </a:p>
          <a:p>
            <a:pPr marL="457200" indent="-457200">
              <a:buFont typeface="Wingdings" panose="05000000000000000000" pitchFamily="2" charset="2"/>
              <a:buChar char="§"/>
            </a:pPr>
            <a:endParaRPr lang="en-US" sz="2400" dirty="0">
              <a:solidFill>
                <a:schemeClr val="accent1">
                  <a:lumMod val="40000"/>
                  <a:lumOff val="60000"/>
                </a:schemeClr>
              </a:solidFill>
              <a:latin typeface="Arial" panose="020B0604020202020204" pitchFamily="34" charset="0"/>
              <a:cs typeface="Arial" panose="020B0604020202020204" pitchFamily="34" charset="0"/>
            </a:endParaRPr>
          </a:p>
          <a:p>
            <a:pPr marL="457200" indent="-457200">
              <a:buFont typeface="Wingdings" panose="05000000000000000000" pitchFamily="2" charset="2"/>
              <a:buChar char="§"/>
            </a:pPr>
            <a:r>
              <a:rPr lang="en-US" sz="2400" dirty="0">
                <a:solidFill>
                  <a:schemeClr val="accent1">
                    <a:lumMod val="40000"/>
                    <a:lumOff val="60000"/>
                  </a:schemeClr>
                </a:solidFill>
                <a:latin typeface="Arial" panose="020B0604020202020204" pitchFamily="34" charset="0"/>
                <a:cs typeface="Arial" panose="020B0604020202020204" pitchFamily="34" charset="0"/>
              </a:rPr>
              <a:t>Emphasis on ethical tech and sustainable systems</a:t>
            </a:r>
          </a:p>
          <a:p>
            <a:pPr marL="457200" indent="-457200">
              <a:buFont typeface="Wingdings" panose="05000000000000000000" pitchFamily="2" charset="2"/>
              <a:buChar char="§"/>
            </a:pPr>
            <a:endParaRPr lang="en-US" sz="2400" dirty="0">
              <a:solidFill>
                <a:schemeClr val="accent1">
                  <a:lumMod val="40000"/>
                  <a:lumOff val="60000"/>
                </a:schemeClr>
              </a:solidFill>
              <a:latin typeface="Arial" panose="020B0604020202020204" pitchFamily="34" charset="0"/>
              <a:cs typeface="Arial" panose="020B0604020202020204" pitchFamily="34" charset="0"/>
            </a:endParaRPr>
          </a:p>
          <a:p>
            <a:pPr marL="457200" indent="-457200">
              <a:buFont typeface="Wingdings" panose="05000000000000000000" pitchFamily="2" charset="2"/>
              <a:buChar char="§"/>
            </a:pPr>
            <a:r>
              <a:rPr lang="en-US" sz="2400" dirty="0">
                <a:solidFill>
                  <a:schemeClr val="accent1">
                    <a:lumMod val="40000"/>
                    <a:lumOff val="60000"/>
                  </a:schemeClr>
                </a:solidFill>
                <a:latin typeface="Arial" panose="020B0604020202020204" pitchFamily="34" charset="0"/>
                <a:cs typeface="Arial" panose="020B0604020202020204" pitchFamily="34" charset="0"/>
              </a:rPr>
              <a:t>Diverse electives and cross-discipline flexibility</a:t>
            </a:r>
          </a:p>
        </p:txBody>
      </p:sp>
      <p:sp>
        <p:nvSpPr>
          <p:cNvPr id="5" name="TextBox 4">
            <a:extLst>
              <a:ext uri="{FF2B5EF4-FFF2-40B4-BE49-F238E27FC236}">
                <a16:creationId xmlns:a16="http://schemas.microsoft.com/office/drawing/2014/main" id="{0CC251BD-518A-1C5A-BDEB-5E84856F2E6F}"/>
              </a:ext>
            </a:extLst>
          </p:cNvPr>
          <p:cNvSpPr txBox="1"/>
          <p:nvPr/>
        </p:nvSpPr>
        <p:spPr>
          <a:xfrm>
            <a:off x="431665" y="5973068"/>
            <a:ext cx="11582669" cy="369332"/>
          </a:xfrm>
          <a:prstGeom prst="rect">
            <a:avLst/>
          </a:prstGeom>
          <a:noFill/>
        </p:spPr>
        <p:txBody>
          <a:bodyPr wrap="square" rtlCol="0">
            <a:spAutoFit/>
          </a:bodyPr>
          <a:lstStyle/>
          <a:p>
            <a:pPr algn="ctr"/>
            <a:r>
              <a:rPr lang="en-US" sz="1800" i="1" dirty="0">
                <a:solidFill>
                  <a:schemeClr val="accent2">
                    <a:lumMod val="40000"/>
                    <a:lumOff val="60000"/>
                  </a:schemeClr>
                </a:solidFill>
                <a:latin typeface="Arial" panose="020B0604020202020204" pitchFamily="34" charset="0"/>
                <a:cs typeface="Arial" panose="020B0604020202020204" pitchFamily="34" charset="0"/>
              </a:rPr>
              <a:t>“Global quality. Local opportunity.”</a:t>
            </a:r>
          </a:p>
        </p:txBody>
      </p:sp>
    </p:spTree>
    <p:extLst>
      <p:ext uri="{BB962C8B-B14F-4D97-AF65-F5344CB8AC3E}">
        <p14:creationId xmlns:p14="http://schemas.microsoft.com/office/powerpoint/2010/main" val="33242497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ey Partners"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35000" y="520700"/>
            <a:ext cx="8470900" cy="857250"/>
          </a:xfrm>
          <a:prstGeom prst="rect">
            <a:avLst/>
          </a:prstGeom>
        </p:spPr>
      </p:pic>
      <p:pic>
        <p:nvPicPr>
          <p:cNvPr id="3" name="Group 1070165599"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34820" y="4448386"/>
            <a:ext cx="1816100" cy="482600"/>
          </a:xfrm>
          <a:prstGeom prst="rect">
            <a:avLst/>
          </a:prstGeom>
        </p:spPr>
      </p:pic>
      <p:pic>
        <p:nvPicPr>
          <p:cNvPr id="4" name="Group 1070165601"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4387850" y="4038600"/>
            <a:ext cx="1327150" cy="1327150"/>
          </a:xfrm>
          <a:prstGeom prst="rect">
            <a:avLst/>
          </a:prstGeom>
        </p:spPr>
      </p:pic>
      <p:pic>
        <p:nvPicPr>
          <p:cNvPr id="5" name="Group 1070165603"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0814050" y="2774950"/>
            <a:ext cx="939800" cy="355600"/>
          </a:xfrm>
          <a:prstGeom prst="rect">
            <a:avLst/>
          </a:prstGeom>
        </p:spPr>
      </p:pic>
      <p:pic>
        <p:nvPicPr>
          <p:cNvPr id="6" name="Group 1070165604" descr="preencoded.png"/>
          <p:cNvPicPr>
            <a:picLocks noChangeAspect="1"/>
          </p:cNvPicPr>
          <p:nvPr/>
        </p:nvPicPr>
        <p:blipFill>
          <a:blip r:embed="rId11"/>
          <a:srcRect/>
          <a:stretch/>
        </p:blipFill>
        <p:spPr>
          <a:xfrm>
            <a:off x="1682798" y="5256324"/>
            <a:ext cx="1955800" cy="882650"/>
          </a:xfrm>
          <a:prstGeom prst="rect">
            <a:avLst/>
          </a:prstGeom>
        </p:spPr>
      </p:pic>
      <p:pic>
        <p:nvPicPr>
          <p:cNvPr id="7" name="enter-engineering" descr="preencoded.png"/>
          <p:cNvPicPr>
            <a:picLocks noChangeAspect="1"/>
          </p:cNvPicPr>
          <p:nvPr/>
        </p:nvPicPr>
        <p:blipFill>
          <a:blip r:embed="rId12"/>
          <a:srcRect/>
          <a:stretch/>
        </p:blipFill>
        <p:spPr>
          <a:xfrm>
            <a:off x="9899650" y="4533900"/>
            <a:ext cx="1460500" cy="349250"/>
          </a:xfrm>
          <a:prstGeom prst="rect">
            <a:avLst/>
          </a:prstGeom>
        </p:spPr>
      </p:pic>
      <p:pic>
        <p:nvPicPr>
          <p:cNvPr id="8" name="Group 1070165605"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4203700" y="5446180"/>
            <a:ext cx="1270000" cy="361950"/>
          </a:xfrm>
          <a:prstGeom prst="rect">
            <a:avLst/>
          </a:prstGeom>
        </p:spPr>
      </p:pic>
      <p:pic>
        <p:nvPicPr>
          <p:cNvPr id="9" name="Group 1070165608"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681658" y="2855925"/>
            <a:ext cx="1314450" cy="247650"/>
          </a:xfrm>
          <a:prstGeom prst="rect">
            <a:avLst/>
          </a:prstGeom>
        </p:spPr>
      </p:pic>
      <p:pic>
        <p:nvPicPr>
          <p:cNvPr id="10" name="Group 1070165609"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5975350" y="4470400"/>
            <a:ext cx="1898650" cy="469900"/>
          </a:xfrm>
          <a:prstGeom prst="rect">
            <a:avLst/>
          </a:prstGeom>
        </p:spPr>
      </p:pic>
      <p:pic>
        <p:nvPicPr>
          <p:cNvPr id="11" name="Group 1070165602"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687511" y="5150942"/>
            <a:ext cx="965200" cy="742950"/>
          </a:xfrm>
          <a:prstGeom prst="rect">
            <a:avLst/>
          </a:prstGeom>
        </p:spPr>
      </p:pic>
      <p:pic>
        <p:nvPicPr>
          <p:cNvPr id="12" name="Group 1070165613" descr="preencoded.png"/>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2391208" y="2879347"/>
            <a:ext cx="1797050" cy="254000"/>
          </a:xfrm>
          <a:prstGeom prst="rect">
            <a:avLst/>
          </a:prstGeom>
        </p:spPr>
      </p:pic>
      <p:pic>
        <p:nvPicPr>
          <p:cNvPr id="13" name="logotwo 1" descr="preencoded.png"/>
          <p:cNvPicPr>
            <a:picLocks noChangeAspect="1"/>
          </p:cNvPicPr>
          <p:nvPr/>
        </p:nvPicPr>
        <p:blipFill>
          <a:blip r:embed="rId23"/>
          <a:srcRect/>
          <a:stretch/>
        </p:blipFill>
        <p:spPr>
          <a:xfrm>
            <a:off x="7320804" y="2680290"/>
            <a:ext cx="1238250" cy="565150"/>
          </a:xfrm>
          <a:prstGeom prst="rect">
            <a:avLst/>
          </a:prstGeom>
        </p:spPr>
      </p:pic>
      <p:pic>
        <p:nvPicPr>
          <p:cNvPr id="14" name="image 21" descr="preencoded.png"/>
          <p:cNvPicPr>
            <a:picLocks noChangeAspect="1"/>
          </p:cNvPicPr>
          <p:nvPr/>
        </p:nvPicPr>
        <p:blipFill>
          <a:blip r:embed="rId24"/>
          <a:srcRect/>
          <a:stretch/>
        </p:blipFill>
        <p:spPr>
          <a:xfrm>
            <a:off x="482600" y="3488228"/>
            <a:ext cx="1924050" cy="615950"/>
          </a:xfrm>
          <a:prstGeom prst="rect">
            <a:avLst/>
          </a:prstGeom>
        </p:spPr>
      </p:pic>
      <p:pic>
        <p:nvPicPr>
          <p:cNvPr id="15" name="Boston-Consulting-Group-Logo 1" descr="preencoded.png"/>
          <p:cNvPicPr>
            <a:picLocks noChangeAspect="1"/>
          </p:cNvPicPr>
          <p:nvPr/>
        </p:nvPicPr>
        <p:blipFill>
          <a:blip r:embed="rId25"/>
          <a:srcRect/>
          <a:stretch/>
        </p:blipFill>
        <p:spPr>
          <a:xfrm>
            <a:off x="8299450" y="5213350"/>
            <a:ext cx="1390650" cy="781050"/>
          </a:xfrm>
          <a:prstGeom prst="rect">
            <a:avLst/>
          </a:prstGeom>
        </p:spPr>
      </p:pic>
      <p:pic>
        <p:nvPicPr>
          <p:cNvPr id="16" name="ipotekabank-01 1" descr="preencoded.png"/>
          <p:cNvPicPr>
            <a:picLocks noChangeAspect="1"/>
          </p:cNvPicPr>
          <p:nvPr/>
        </p:nvPicPr>
        <p:blipFill>
          <a:blip r:embed="rId26"/>
          <a:srcRect/>
          <a:stretch/>
        </p:blipFill>
        <p:spPr>
          <a:xfrm>
            <a:off x="2565400" y="3581899"/>
            <a:ext cx="1924050" cy="520700"/>
          </a:xfrm>
          <a:prstGeom prst="rect">
            <a:avLst/>
          </a:prstGeom>
        </p:spPr>
      </p:pic>
      <p:pic>
        <p:nvPicPr>
          <p:cNvPr id="17" name="Group 1070165614" descr="preencoded.png"/>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4851400" y="3617026"/>
            <a:ext cx="1695450" cy="400050"/>
          </a:xfrm>
          <a:prstGeom prst="rect">
            <a:avLst/>
          </a:prstGeom>
        </p:spPr>
      </p:pic>
      <p:pic>
        <p:nvPicPr>
          <p:cNvPr id="18" name="image 22" descr="preencoded.png"/>
          <p:cNvPicPr>
            <a:picLocks noChangeAspect="1"/>
          </p:cNvPicPr>
          <p:nvPr/>
        </p:nvPicPr>
        <p:blipFill>
          <a:blip r:embed="rId29"/>
          <a:srcRect/>
          <a:stretch/>
        </p:blipFill>
        <p:spPr>
          <a:xfrm>
            <a:off x="6883400" y="3587294"/>
            <a:ext cx="1428750" cy="469900"/>
          </a:xfrm>
          <a:prstGeom prst="rect">
            <a:avLst/>
          </a:prstGeom>
        </p:spPr>
      </p:pic>
      <p:pic>
        <p:nvPicPr>
          <p:cNvPr id="19" name="Group 1070165612" descr="preencoded.png"/>
          <p:cNvPicPr>
            <a:picLocks noChangeAspect="1"/>
          </p:cNvPicPr>
          <p:nvPr/>
        </p:nvPicPr>
        <p:blipFill>
          <a:blip r:embed="rId30">
            <a:extLst>
              <a:ext uri="{96DAC541-7B7A-43D3-8B79-37D633B846F1}">
                <asvg:svgBlip xmlns:asvg="http://schemas.microsoft.com/office/drawing/2016/SVG/main" r:embed="rId31"/>
              </a:ext>
            </a:extLst>
          </a:blip>
          <a:srcRect/>
          <a:stretch/>
        </p:blipFill>
        <p:spPr>
          <a:xfrm>
            <a:off x="5994400" y="5373415"/>
            <a:ext cx="1847850" cy="438150"/>
          </a:xfrm>
          <a:prstGeom prst="rect">
            <a:avLst/>
          </a:prstGeom>
        </p:spPr>
      </p:pic>
      <p:pic>
        <p:nvPicPr>
          <p:cNvPr id="20" name="Group 1070165616" descr="preencoded.png"/>
          <p:cNvPicPr>
            <a:picLocks noChangeAspect="1"/>
          </p:cNvPicPr>
          <p:nvPr/>
        </p:nvPicPr>
        <p:blipFill>
          <a:blip r:embed="rId32">
            <a:extLst>
              <a:ext uri="{96DAC541-7B7A-43D3-8B79-37D633B846F1}">
                <asvg:svgBlip xmlns:asvg="http://schemas.microsoft.com/office/drawing/2016/SVG/main" r:embed="rId33"/>
              </a:ext>
            </a:extLst>
          </a:blip>
          <a:srcRect/>
          <a:stretch/>
        </p:blipFill>
        <p:spPr>
          <a:xfrm>
            <a:off x="2820172" y="4483513"/>
            <a:ext cx="1168400" cy="457200"/>
          </a:xfrm>
          <a:prstGeom prst="rect">
            <a:avLst/>
          </a:prstGeom>
        </p:spPr>
      </p:pic>
      <p:pic>
        <p:nvPicPr>
          <p:cNvPr id="21" name="Group 1070165621" descr="preencoded.png"/>
          <p:cNvPicPr>
            <a:picLocks noChangeAspect="1"/>
          </p:cNvPicPr>
          <p:nvPr/>
        </p:nvPicPr>
        <p:blipFill>
          <a:blip r:embed="rId34">
            <a:extLst>
              <a:ext uri="{96DAC541-7B7A-43D3-8B79-37D633B846F1}">
                <asvg:svgBlip xmlns:asvg="http://schemas.microsoft.com/office/drawing/2016/SVG/main" r:embed="rId35"/>
              </a:ext>
            </a:extLst>
          </a:blip>
          <a:srcRect/>
          <a:stretch/>
        </p:blipFill>
        <p:spPr>
          <a:xfrm>
            <a:off x="4727204" y="2709559"/>
            <a:ext cx="2051050" cy="419100"/>
          </a:xfrm>
          <a:prstGeom prst="rect">
            <a:avLst/>
          </a:prstGeom>
        </p:spPr>
      </p:pic>
      <p:pic>
        <p:nvPicPr>
          <p:cNvPr id="22" name="image 447" descr="preencoded.png"/>
          <p:cNvPicPr>
            <a:picLocks noChangeAspect="1"/>
          </p:cNvPicPr>
          <p:nvPr/>
        </p:nvPicPr>
        <p:blipFill>
          <a:blip r:embed="rId36"/>
          <a:srcRect/>
          <a:stretch/>
        </p:blipFill>
        <p:spPr>
          <a:xfrm>
            <a:off x="10725150" y="3517900"/>
            <a:ext cx="1117600" cy="469900"/>
          </a:xfrm>
          <a:prstGeom prst="rect">
            <a:avLst/>
          </a:prstGeom>
        </p:spPr>
      </p:pic>
      <p:pic>
        <p:nvPicPr>
          <p:cNvPr id="23" name="image 442" descr="preencoded.png"/>
          <p:cNvPicPr>
            <a:picLocks noChangeAspect="1"/>
          </p:cNvPicPr>
          <p:nvPr/>
        </p:nvPicPr>
        <p:blipFill>
          <a:blip r:embed="rId37"/>
          <a:srcRect/>
          <a:stretch/>
        </p:blipFill>
        <p:spPr>
          <a:xfrm>
            <a:off x="8820084" y="2715415"/>
            <a:ext cx="1708150" cy="647700"/>
          </a:xfrm>
          <a:prstGeom prst="rect">
            <a:avLst/>
          </a:prstGeom>
        </p:spPr>
      </p:pic>
      <p:pic>
        <p:nvPicPr>
          <p:cNvPr id="24" name="image 443" descr="preencoded.png"/>
          <p:cNvPicPr>
            <a:picLocks noChangeAspect="1"/>
          </p:cNvPicPr>
          <p:nvPr/>
        </p:nvPicPr>
        <p:blipFill>
          <a:blip r:embed="rId38"/>
          <a:srcRect/>
          <a:stretch/>
        </p:blipFill>
        <p:spPr>
          <a:xfrm>
            <a:off x="10471150" y="2077774"/>
            <a:ext cx="1282700" cy="349250"/>
          </a:xfrm>
          <a:prstGeom prst="rect">
            <a:avLst/>
          </a:prstGeom>
        </p:spPr>
      </p:pic>
      <p:pic>
        <p:nvPicPr>
          <p:cNvPr id="25" name="Group 1070165631" descr="preencoded.png"/>
          <p:cNvPicPr>
            <a:picLocks noChangeAspect="1"/>
          </p:cNvPicPr>
          <p:nvPr/>
        </p:nvPicPr>
        <p:blipFill>
          <a:blip r:embed="rId39">
            <a:extLst>
              <a:ext uri="{96DAC541-7B7A-43D3-8B79-37D633B846F1}">
                <asvg:svgBlip xmlns:asvg="http://schemas.microsoft.com/office/drawing/2016/SVG/main" r:embed="rId40"/>
              </a:ext>
            </a:extLst>
          </a:blip>
          <a:srcRect/>
          <a:stretch/>
        </p:blipFill>
        <p:spPr>
          <a:xfrm>
            <a:off x="664093" y="2113093"/>
            <a:ext cx="1066800" cy="266700"/>
          </a:xfrm>
          <a:prstGeom prst="rect">
            <a:avLst/>
          </a:prstGeom>
        </p:spPr>
      </p:pic>
      <p:pic>
        <p:nvPicPr>
          <p:cNvPr id="26" name="Group 1070165632" descr="preencoded.png"/>
          <p:cNvPicPr>
            <a:picLocks noChangeAspect="1"/>
          </p:cNvPicPr>
          <p:nvPr/>
        </p:nvPicPr>
        <p:blipFill>
          <a:blip r:embed="rId41">
            <a:extLst>
              <a:ext uri="{96DAC541-7B7A-43D3-8B79-37D633B846F1}">
                <asvg:svgBlip xmlns:asvg="http://schemas.microsoft.com/office/drawing/2016/SVG/main" r:embed="rId42"/>
              </a:ext>
            </a:extLst>
          </a:blip>
          <a:srcRect/>
          <a:stretch/>
        </p:blipFill>
        <p:spPr>
          <a:xfrm>
            <a:off x="2127750" y="2104579"/>
            <a:ext cx="2127250" cy="355600"/>
          </a:xfrm>
          <a:prstGeom prst="rect">
            <a:avLst/>
          </a:prstGeom>
        </p:spPr>
      </p:pic>
      <p:pic>
        <p:nvPicPr>
          <p:cNvPr id="27" name="_Ð¡Ð»Ð¾Ð¹_1" descr="preencoded.png"/>
          <p:cNvPicPr>
            <a:picLocks noChangeAspect="1"/>
          </p:cNvPicPr>
          <p:nvPr/>
        </p:nvPicPr>
        <p:blipFill>
          <a:blip r:embed="rId43">
            <a:extLst>
              <a:ext uri="{96DAC541-7B7A-43D3-8B79-37D633B846F1}">
                <asvg:svgBlip xmlns:asvg="http://schemas.microsoft.com/office/drawing/2016/SVG/main" r:embed="rId44"/>
              </a:ext>
            </a:extLst>
          </a:blip>
          <a:srcRect/>
          <a:stretch/>
        </p:blipFill>
        <p:spPr>
          <a:xfrm>
            <a:off x="4713107" y="2117645"/>
            <a:ext cx="977900" cy="317500"/>
          </a:xfrm>
          <a:prstGeom prst="rect">
            <a:avLst/>
          </a:prstGeom>
        </p:spPr>
      </p:pic>
      <p:pic>
        <p:nvPicPr>
          <p:cNvPr id="28" name="Layer_1" descr="preencoded.png"/>
          <p:cNvPicPr>
            <a:picLocks noChangeAspect="1"/>
          </p:cNvPicPr>
          <p:nvPr/>
        </p:nvPicPr>
        <p:blipFill>
          <a:blip r:embed="rId45">
            <a:extLst>
              <a:ext uri="{96DAC541-7B7A-43D3-8B79-37D633B846F1}">
                <asvg:svgBlip xmlns:asvg="http://schemas.microsoft.com/office/drawing/2016/SVG/main" r:embed="rId46"/>
              </a:ext>
            </a:extLst>
          </a:blip>
          <a:srcRect/>
          <a:stretch/>
        </p:blipFill>
        <p:spPr>
          <a:xfrm>
            <a:off x="7543280" y="1936750"/>
            <a:ext cx="2470150" cy="628650"/>
          </a:xfrm>
          <a:prstGeom prst="rect">
            <a:avLst/>
          </a:prstGeom>
        </p:spPr>
      </p:pic>
      <p:pic>
        <p:nvPicPr>
          <p:cNvPr id="29" name="undp-logo 1" descr="preencoded.png"/>
          <p:cNvPicPr>
            <a:picLocks noChangeAspect="1"/>
          </p:cNvPicPr>
          <p:nvPr/>
        </p:nvPicPr>
        <p:blipFill>
          <a:blip r:embed="rId47"/>
          <a:srcRect/>
          <a:stretch/>
        </p:blipFill>
        <p:spPr>
          <a:xfrm>
            <a:off x="6185006" y="2015400"/>
            <a:ext cx="889000" cy="438150"/>
          </a:xfrm>
          <a:prstGeom prst="rect">
            <a:avLst/>
          </a:prstGeom>
        </p:spPr>
      </p:pic>
      <p:pic>
        <p:nvPicPr>
          <p:cNvPr id="30" name="image 446" descr="preencoded.png"/>
          <p:cNvPicPr>
            <a:picLocks noChangeAspect="1"/>
          </p:cNvPicPr>
          <p:nvPr/>
        </p:nvPicPr>
        <p:blipFill>
          <a:blip r:embed="rId48"/>
          <a:srcRect/>
          <a:stretch/>
        </p:blipFill>
        <p:spPr>
          <a:xfrm>
            <a:off x="8242300" y="4495434"/>
            <a:ext cx="1162050" cy="438150"/>
          </a:xfrm>
          <a:prstGeom prst="rect">
            <a:avLst/>
          </a:prstGeom>
        </p:spPr>
      </p:pic>
      <p:pic>
        <p:nvPicPr>
          <p:cNvPr id="31" name="Ministry_of_Finance_of_Uzbekistan_Uzbek_logo 1" descr="preencoded.png"/>
          <p:cNvPicPr>
            <a:picLocks noChangeAspect="1"/>
          </p:cNvPicPr>
          <p:nvPr/>
        </p:nvPicPr>
        <p:blipFill>
          <a:blip r:embed="rId49"/>
          <a:srcRect/>
          <a:stretch/>
        </p:blipFill>
        <p:spPr>
          <a:xfrm>
            <a:off x="8769350" y="3551913"/>
            <a:ext cx="1498600" cy="609600"/>
          </a:xfrm>
          <a:prstGeom prst="rect">
            <a:avLst/>
          </a:prstGeom>
        </p:spPr>
      </p:pic>
      <p:pic>
        <p:nvPicPr>
          <p:cNvPr id="32" name="image 448" descr="preencoded.png"/>
          <p:cNvPicPr>
            <a:picLocks noChangeAspect="1"/>
          </p:cNvPicPr>
          <p:nvPr/>
        </p:nvPicPr>
        <p:blipFill>
          <a:blip r:embed="rId50"/>
          <a:srcRect/>
          <a:stretch/>
        </p:blipFill>
        <p:spPr>
          <a:xfrm>
            <a:off x="10090150" y="5207000"/>
            <a:ext cx="552450" cy="558800"/>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ctangle 443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0"/>
            <a:ext cx="12192000" cy="6915150"/>
          </a:xfrm>
          <a:prstGeom prst="rect">
            <a:avLst/>
          </a:prstGeom>
        </p:spPr>
      </p:pic>
      <p:pic>
        <p:nvPicPr>
          <p:cNvPr id="3" name="Group 1070165620"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670800" y="0"/>
            <a:ext cx="4521200" cy="4845050"/>
          </a:xfrm>
          <a:prstGeom prst="rect">
            <a:avLst/>
          </a:prstGeom>
        </p:spPr>
      </p:pic>
      <p:pic>
        <p:nvPicPr>
          <p:cNvPr id="8" name="Rectangle 4434" descr="preencoded.png"/>
          <p:cNvPicPr>
            <a:picLocks noChangeAspect="1"/>
          </p:cNvPicPr>
          <p:nvPr/>
        </p:nvPicPr>
        <p:blipFill>
          <a:blip r:embed="rId7"/>
          <a:srcRect/>
          <a:stretch/>
        </p:blipFill>
        <p:spPr>
          <a:xfrm>
            <a:off x="0" y="4845050"/>
            <a:ext cx="12192000" cy="2070100"/>
          </a:xfrm>
          <a:prstGeom prst="rect">
            <a:avLst/>
          </a:prstGeom>
        </p:spPr>
      </p:pic>
      <p:sp>
        <p:nvSpPr>
          <p:cNvPr id="14" name="TextBox 13">
            <a:extLst>
              <a:ext uri="{FF2B5EF4-FFF2-40B4-BE49-F238E27FC236}">
                <a16:creationId xmlns:a16="http://schemas.microsoft.com/office/drawing/2014/main" id="{7A983F8B-7B26-4577-BCE6-5BAC079EFF94}"/>
              </a:ext>
            </a:extLst>
          </p:cNvPr>
          <p:cNvSpPr txBox="1"/>
          <p:nvPr/>
        </p:nvSpPr>
        <p:spPr>
          <a:xfrm>
            <a:off x="510300" y="3136612"/>
            <a:ext cx="6919199" cy="584775"/>
          </a:xfrm>
          <a:prstGeom prst="rect">
            <a:avLst/>
          </a:prstGeom>
          <a:noFill/>
        </p:spPr>
        <p:txBody>
          <a:bodyPr wrap="square" rtlCol="0">
            <a:spAutoFit/>
          </a:bodyPr>
          <a:lstStyle/>
          <a:p>
            <a:r>
              <a:rPr lang="en-US" sz="3200" dirty="0">
                <a:solidFill>
                  <a:schemeClr val="accent2">
                    <a:lumMod val="60000"/>
                    <a:lumOff val="40000"/>
                  </a:schemeClr>
                </a:solidFill>
                <a:latin typeface="Georgia (Headings)"/>
                <a:cs typeface="Arial" panose="020B0604020202020204" pitchFamily="34" charset="0"/>
              </a:rPr>
              <a:t>Got Questions? We’ve Got Insights.</a:t>
            </a:r>
          </a:p>
        </p:txBody>
      </p:sp>
    </p:spTree>
    <p:extLst>
      <p:ext uri="{BB962C8B-B14F-4D97-AF65-F5344CB8AC3E}">
        <p14:creationId xmlns:p14="http://schemas.microsoft.com/office/powerpoint/2010/main" val="12440725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ctangle 4" descr="preencoded.png"/>
          <p:cNvPicPr>
            <a:picLocks noChangeAspect="1"/>
          </p:cNvPicPr>
          <p:nvPr/>
        </p:nvPicPr>
        <p:blipFill>
          <a:blip r:embed="rId3"/>
          <a:srcRect/>
          <a:stretch/>
        </p:blipFill>
        <p:spPr>
          <a:xfrm>
            <a:off x="0" y="0"/>
            <a:ext cx="12192000" cy="6858000"/>
          </a:xfrm>
          <a:prstGeom prst="rect">
            <a:avLst/>
          </a:prstGeom>
        </p:spPr>
      </p:pic>
      <p:pic>
        <p:nvPicPr>
          <p:cNvPr id="3" name="Group"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57446" y="-78638"/>
            <a:ext cx="6216849" cy="6858000"/>
          </a:xfrm>
          <a:prstGeom prst="rect">
            <a:avLst/>
          </a:prstGeom>
        </p:spPr>
      </p:pic>
      <p:pic>
        <p:nvPicPr>
          <p:cNvPr id="4" name="Layer_1"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4065970" y="1089470"/>
            <a:ext cx="3236572" cy="914107"/>
          </a:xfrm>
          <a:prstGeom prst="rect">
            <a:avLst/>
          </a:prstGeom>
        </p:spPr>
      </p:pic>
      <p:pic>
        <p:nvPicPr>
          <p:cNvPr id="8" name="multi 3" descr="preencoded.png"/>
          <p:cNvPicPr>
            <a:picLocks noChangeAspect="1"/>
          </p:cNvPicPr>
          <p:nvPr/>
        </p:nvPicPr>
        <p:blipFill>
          <a:blip r:embed="rId8"/>
          <a:srcRect/>
          <a:stretch/>
        </p:blipFill>
        <p:spPr>
          <a:xfrm>
            <a:off x="5399509" y="0"/>
            <a:ext cx="6949937" cy="6858000"/>
          </a:xfrm>
          <a:prstGeom prst="rect">
            <a:avLst/>
          </a:prstGeom>
        </p:spPr>
      </p:pic>
      <p:sp>
        <p:nvSpPr>
          <p:cNvPr id="9" name="TextBox 8">
            <a:extLst>
              <a:ext uri="{FF2B5EF4-FFF2-40B4-BE49-F238E27FC236}">
                <a16:creationId xmlns:a16="http://schemas.microsoft.com/office/drawing/2014/main" id="{ED0083F7-E6EC-446C-9A20-F850E3F3BDAC}"/>
              </a:ext>
            </a:extLst>
          </p:cNvPr>
          <p:cNvSpPr txBox="1"/>
          <p:nvPr/>
        </p:nvSpPr>
        <p:spPr>
          <a:xfrm>
            <a:off x="523217" y="2837825"/>
            <a:ext cx="6315201" cy="2123658"/>
          </a:xfrm>
          <a:prstGeom prst="rect">
            <a:avLst/>
          </a:prstGeom>
          <a:noFill/>
        </p:spPr>
        <p:txBody>
          <a:bodyPr wrap="square" rtlCol="0">
            <a:spAutoFit/>
          </a:bodyPr>
          <a:lstStyle/>
          <a:p>
            <a:pPr algn="ctr"/>
            <a:r>
              <a:rPr lang="en-GB" sz="4400" b="0" i="0" dirty="0">
                <a:solidFill>
                  <a:schemeClr val="bg1"/>
                </a:solidFill>
                <a:effectLst/>
                <a:latin typeface="Helvetica" panose="020B0604020202020204" pitchFamily="34" charset="0"/>
              </a:rPr>
              <a:t>BBA (Hons) with pathways</a:t>
            </a:r>
          </a:p>
          <a:p>
            <a:pPr algn="ctr"/>
            <a:r>
              <a:rPr lang="en-US" sz="4400" dirty="0">
                <a:solidFill>
                  <a:schemeClr val="bg1"/>
                </a:solidFill>
                <a:latin typeface="Arial" panose="020B0604020202020204" pitchFamily="34" charset="0"/>
                <a:cs typeface="Arial" panose="020B0604020202020204" pitchFamily="34" charset="0"/>
              </a:rPr>
              <a:t>  </a:t>
            </a:r>
          </a:p>
        </p:txBody>
      </p:sp>
      <p:sp>
        <p:nvSpPr>
          <p:cNvPr id="10" name="TextBox 9">
            <a:extLst>
              <a:ext uri="{FF2B5EF4-FFF2-40B4-BE49-F238E27FC236}">
                <a16:creationId xmlns:a16="http://schemas.microsoft.com/office/drawing/2014/main" id="{A32324A6-AFA2-48C2-95DA-465A654E8427}"/>
              </a:ext>
            </a:extLst>
          </p:cNvPr>
          <p:cNvSpPr txBox="1"/>
          <p:nvPr/>
        </p:nvSpPr>
        <p:spPr>
          <a:xfrm>
            <a:off x="636820" y="4488704"/>
            <a:ext cx="6087994" cy="954107"/>
          </a:xfrm>
          <a:prstGeom prst="rect">
            <a:avLst/>
          </a:prstGeom>
          <a:noFill/>
        </p:spPr>
        <p:txBody>
          <a:bodyPr wrap="square" rtlCol="0">
            <a:spAutoFit/>
          </a:bodyPr>
          <a:lstStyle/>
          <a:p>
            <a:pPr algn="ctr"/>
            <a:r>
              <a:rPr lang="en-US" sz="2800" i="1" dirty="0">
                <a:solidFill>
                  <a:schemeClr val="bg1"/>
                </a:solidFill>
                <a:latin typeface="Arial" panose="020B0604020202020204" pitchFamily="34" charset="0"/>
                <a:cs typeface="Arial" panose="020B0604020202020204" pitchFamily="34" charset="0"/>
              </a:rPr>
              <a:t>Validated by Queen Margaret University</a:t>
            </a:r>
          </a:p>
        </p:txBody>
      </p:sp>
      <p:pic>
        <p:nvPicPr>
          <p:cNvPr id="5" name="Group 1070165564" descr="preencoded.png">
            <a:extLst>
              <a:ext uri="{FF2B5EF4-FFF2-40B4-BE49-F238E27FC236}">
                <a16:creationId xmlns:a16="http://schemas.microsoft.com/office/drawing/2014/main" id="{2A376524-57D2-EE6B-C70C-DCEE7E1B1DE2}"/>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286301" y="1089470"/>
            <a:ext cx="3565015" cy="914107"/>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21AE5C-FE9A-F3D1-F4A7-F0051834E85E}"/>
            </a:ext>
          </a:extLst>
        </p:cNvPr>
        <p:cNvGrpSpPr/>
        <p:nvPr/>
      </p:nvGrpSpPr>
      <p:grpSpPr>
        <a:xfrm>
          <a:off x="0" y="0"/>
          <a:ext cx="0" cy="0"/>
          <a:chOff x="0" y="0"/>
          <a:chExt cx="0" cy="0"/>
        </a:xfrm>
      </p:grpSpPr>
      <p:pic>
        <p:nvPicPr>
          <p:cNvPr id="2" name="Rectangle 4433" descr="preencoded.png">
            <a:extLst>
              <a:ext uri="{FF2B5EF4-FFF2-40B4-BE49-F238E27FC236}">
                <a16:creationId xmlns:a16="http://schemas.microsoft.com/office/drawing/2014/main" id="{70163527-6B32-1E26-2466-0C45111F9460}"/>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0"/>
            <a:ext cx="12192000" cy="6915150"/>
          </a:xfrm>
          <a:prstGeom prst="rect">
            <a:avLst/>
          </a:prstGeom>
        </p:spPr>
      </p:pic>
      <p:pic>
        <p:nvPicPr>
          <p:cNvPr id="3" name="Group 1070165620" descr="preencoded.png">
            <a:extLst>
              <a:ext uri="{FF2B5EF4-FFF2-40B4-BE49-F238E27FC236}">
                <a16:creationId xmlns:a16="http://schemas.microsoft.com/office/drawing/2014/main" id="{6153B9A2-BE31-5FAD-9E8E-56ECD2595764}"/>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670800" y="0"/>
            <a:ext cx="4521200" cy="4845050"/>
          </a:xfrm>
          <a:prstGeom prst="rect">
            <a:avLst/>
          </a:prstGeom>
        </p:spPr>
      </p:pic>
      <p:pic>
        <p:nvPicPr>
          <p:cNvPr id="8" name="Rectangle 4434" descr="preencoded.png">
            <a:extLst>
              <a:ext uri="{FF2B5EF4-FFF2-40B4-BE49-F238E27FC236}">
                <a16:creationId xmlns:a16="http://schemas.microsoft.com/office/drawing/2014/main" id="{0B81B110-4812-C457-1421-536034BDF996}"/>
              </a:ext>
            </a:extLst>
          </p:cNvPr>
          <p:cNvPicPr>
            <a:picLocks noChangeAspect="1"/>
          </p:cNvPicPr>
          <p:nvPr/>
        </p:nvPicPr>
        <p:blipFill>
          <a:blip r:embed="rId7"/>
          <a:srcRect/>
          <a:stretch/>
        </p:blipFill>
        <p:spPr>
          <a:xfrm>
            <a:off x="0" y="4845050"/>
            <a:ext cx="12192000" cy="2070100"/>
          </a:xfrm>
          <a:prstGeom prst="rect">
            <a:avLst/>
          </a:prstGeom>
        </p:spPr>
      </p:pic>
      <p:sp>
        <p:nvSpPr>
          <p:cNvPr id="14" name="TextBox 13">
            <a:extLst>
              <a:ext uri="{FF2B5EF4-FFF2-40B4-BE49-F238E27FC236}">
                <a16:creationId xmlns:a16="http://schemas.microsoft.com/office/drawing/2014/main" id="{480807AE-48A0-73F3-8C6B-2E89745609AF}"/>
              </a:ext>
            </a:extLst>
          </p:cNvPr>
          <p:cNvSpPr txBox="1"/>
          <p:nvPr/>
        </p:nvSpPr>
        <p:spPr>
          <a:xfrm>
            <a:off x="822001" y="289243"/>
            <a:ext cx="8283899" cy="1446550"/>
          </a:xfrm>
          <a:prstGeom prst="rect">
            <a:avLst/>
          </a:prstGeom>
          <a:noFill/>
        </p:spPr>
        <p:txBody>
          <a:bodyPr wrap="square" rtlCol="0">
            <a:spAutoFit/>
          </a:bodyPr>
          <a:lstStyle/>
          <a:p>
            <a:r>
              <a:rPr lang="en-US" sz="4400" dirty="0">
                <a:solidFill>
                  <a:schemeClr val="bg1"/>
                </a:solidFill>
                <a:latin typeface="Georgia (Headings)"/>
                <a:cs typeface="Arial" panose="020B0604020202020204" pitchFamily="34" charset="0"/>
              </a:rPr>
              <a:t>BBA with pathways </a:t>
            </a:r>
            <a:r>
              <a:rPr lang="en-US" sz="4400" dirty="0" err="1">
                <a:solidFill>
                  <a:schemeClr val="bg1"/>
                </a:solidFill>
                <a:latin typeface="Georgia (Headings)"/>
                <a:cs typeface="Arial" panose="020B0604020202020204" pitchFamily="34" charset="0"/>
              </a:rPr>
              <a:t>Programme</a:t>
            </a:r>
            <a:r>
              <a:rPr lang="en-US" sz="4400" dirty="0">
                <a:solidFill>
                  <a:schemeClr val="bg1"/>
                </a:solidFill>
                <a:latin typeface="Georgia (Headings)"/>
                <a:cs typeface="Arial" panose="020B0604020202020204" pitchFamily="34" charset="0"/>
              </a:rPr>
              <a:t> Overview</a:t>
            </a:r>
          </a:p>
        </p:txBody>
      </p:sp>
      <p:pic>
        <p:nvPicPr>
          <p:cNvPr id="16" name="Layer_1" descr="preencoded.png">
            <a:extLst>
              <a:ext uri="{FF2B5EF4-FFF2-40B4-BE49-F238E27FC236}">
                <a16:creationId xmlns:a16="http://schemas.microsoft.com/office/drawing/2014/main" id="{C99B9C47-532F-7994-7FE0-BC8803F21A31}"/>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9218335" y="5822828"/>
            <a:ext cx="2486081" cy="707625"/>
          </a:xfrm>
          <a:prstGeom prst="rect">
            <a:avLst/>
          </a:prstGeom>
        </p:spPr>
      </p:pic>
      <p:pic>
        <p:nvPicPr>
          <p:cNvPr id="4" name="Group 1070165564" descr="preencoded.png">
            <a:extLst>
              <a:ext uri="{FF2B5EF4-FFF2-40B4-BE49-F238E27FC236}">
                <a16:creationId xmlns:a16="http://schemas.microsoft.com/office/drawing/2014/main" id="{1A32343F-93FB-084F-0A19-1A28261BEC28}"/>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5765800" y="5770207"/>
            <a:ext cx="2964951" cy="760245"/>
          </a:xfrm>
          <a:prstGeom prst="rect">
            <a:avLst/>
          </a:prstGeom>
        </p:spPr>
      </p:pic>
      <p:sp>
        <p:nvSpPr>
          <p:cNvPr id="6" name="TextBox 5">
            <a:extLst>
              <a:ext uri="{FF2B5EF4-FFF2-40B4-BE49-F238E27FC236}">
                <a16:creationId xmlns:a16="http://schemas.microsoft.com/office/drawing/2014/main" id="{BB3B8922-B5F0-92C1-8932-F81761250B2A}"/>
              </a:ext>
            </a:extLst>
          </p:cNvPr>
          <p:cNvSpPr txBox="1"/>
          <p:nvPr/>
        </p:nvSpPr>
        <p:spPr>
          <a:xfrm>
            <a:off x="5204933" y="1639108"/>
            <a:ext cx="6698023" cy="3046988"/>
          </a:xfrm>
          <a:prstGeom prst="rect">
            <a:avLst/>
          </a:prstGeom>
          <a:noFill/>
        </p:spPr>
        <p:txBody>
          <a:bodyPr wrap="square">
            <a:spAutoFit/>
          </a:bodyPr>
          <a:lstStyle/>
          <a:p>
            <a:pPr marL="342900" indent="-342900">
              <a:buFont typeface="Arial" panose="020B0604020202020204" pitchFamily="34" charset="0"/>
              <a:buChar char="•"/>
            </a:pPr>
            <a:r>
              <a:rPr lang="en-GB" sz="24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Business Administration with Project Management</a:t>
            </a:r>
          </a:p>
          <a:p>
            <a:pPr marL="342900" indent="-342900">
              <a:buFont typeface="Arial" panose="020B0604020202020204" pitchFamily="34" charset="0"/>
              <a:buChar char="•"/>
            </a:pPr>
            <a:r>
              <a:rPr lang="en-GB" sz="24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Business Administration with Logistics and Supply Chain Management</a:t>
            </a:r>
          </a:p>
          <a:p>
            <a:pPr marL="342900" indent="-342900">
              <a:buFont typeface="Arial" panose="020B0604020202020204" pitchFamily="34" charset="0"/>
              <a:buChar char="•"/>
            </a:pPr>
            <a:r>
              <a:rPr lang="en-GB" sz="24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Business Administration with E-Business and Digital Marketing</a:t>
            </a:r>
          </a:p>
          <a:p>
            <a:pPr marL="342900" indent="-342900">
              <a:buFont typeface="Arial" panose="020B0604020202020204" pitchFamily="34" charset="0"/>
              <a:buChar char="•"/>
            </a:pPr>
            <a:r>
              <a:rPr lang="en-GB" sz="24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Business Administration with Communications and Public Relations</a:t>
            </a:r>
          </a:p>
        </p:txBody>
      </p:sp>
      <p:pic>
        <p:nvPicPr>
          <p:cNvPr id="7" name="Picture 6">
            <a:extLst>
              <a:ext uri="{FF2B5EF4-FFF2-40B4-BE49-F238E27FC236}">
                <a16:creationId xmlns:a16="http://schemas.microsoft.com/office/drawing/2014/main" id="{1FC89CB8-29C5-014C-07C9-A9B869218CC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56897" y="1735792"/>
            <a:ext cx="2490978" cy="2706615"/>
          </a:xfrm>
          <a:prstGeom prst="rect">
            <a:avLst/>
          </a:prstGeom>
        </p:spPr>
      </p:pic>
      <p:sp>
        <p:nvSpPr>
          <p:cNvPr id="9" name="TextBox 8">
            <a:extLst>
              <a:ext uri="{FF2B5EF4-FFF2-40B4-BE49-F238E27FC236}">
                <a16:creationId xmlns:a16="http://schemas.microsoft.com/office/drawing/2014/main" id="{A849BA38-1CD7-15DF-2348-6BD6F077C10A}"/>
              </a:ext>
            </a:extLst>
          </p:cNvPr>
          <p:cNvSpPr txBox="1"/>
          <p:nvPr/>
        </p:nvSpPr>
        <p:spPr>
          <a:xfrm>
            <a:off x="956897" y="4521884"/>
            <a:ext cx="2306420" cy="2031325"/>
          </a:xfrm>
          <a:prstGeom prst="rect">
            <a:avLst/>
          </a:prstGeom>
          <a:noFill/>
        </p:spPr>
        <p:txBody>
          <a:bodyPr wrap="square" rtlCol="0">
            <a:spAutoFit/>
          </a:bodyPr>
          <a:lstStyle/>
          <a:p>
            <a:r>
              <a:rPr lang="en-US" b="1" dirty="0">
                <a:solidFill>
                  <a:schemeClr val="bg1"/>
                </a:solidFill>
              </a:rPr>
              <a:t>Sardor Pulatov </a:t>
            </a:r>
            <a:r>
              <a:rPr lang="en-US" dirty="0">
                <a:solidFill>
                  <a:schemeClr val="bg1"/>
                </a:solidFill>
              </a:rPr>
              <a:t>– </a:t>
            </a:r>
            <a:r>
              <a:rPr lang="en-US" i="1" dirty="0">
                <a:solidFill>
                  <a:schemeClr val="bg1"/>
                </a:solidFill>
              </a:rPr>
              <a:t>Program Leader ; </a:t>
            </a:r>
            <a:br>
              <a:rPr lang="en-US" i="1" dirty="0">
                <a:solidFill>
                  <a:schemeClr val="bg1"/>
                </a:solidFill>
              </a:rPr>
            </a:br>
            <a:r>
              <a:rPr lang="en-US" i="1" dirty="0">
                <a:solidFill>
                  <a:schemeClr val="bg1"/>
                </a:solidFill>
              </a:rPr>
              <a:t>Module coordinator and Lecturer in Economics, Business and Management </a:t>
            </a:r>
          </a:p>
          <a:p>
            <a:endParaRPr lang="en-GB" i="1" dirty="0">
              <a:solidFill>
                <a:schemeClr val="bg1"/>
              </a:solidFill>
            </a:endParaRPr>
          </a:p>
        </p:txBody>
      </p:sp>
    </p:spTree>
    <p:extLst>
      <p:ext uri="{BB962C8B-B14F-4D97-AF65-F5344CB8AC3E}">
        <p14:creationId xmlns:p14="http://schemas.microsoft.com/office/powerpoint/2010/main" val="33345421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ctangle 443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0"/>
            <a:ext cx="12192000" cy="6915150"/>
          </a:xfrm>
          <a:prstGeom prst="rect">
            <a:avLst/>
          </a:prstGeom>
        </p:spPr>
      </p:pic>
      <p:pic>
        <p:nvPicPr>
          <p:cNvPr id="8" name="Rectangle 4434" descr="preencoded.png"/>
          <p:cNvPicPr>
            <a:picLocks noChangeAspect="1"/>
          </p:cNvPicPr>
          <p:nvPr/>
        </p:nvPicPr>
        <p:blipFill>
          <a:blip r:embed="rId5"/>
          <a:srcRect/>
          <a:stretch/>
        </p:blipFill>
        <p:spPr>
          <a:xfrm>
            <a:off x="0" y="4822119"/>
            <a:ext cx="12192000" cy="2070100"/>
          </a:xfrm>
          <a:prstGeom prst="rect">
            <a:avLst/>
          </a:prstGeom>
        </p:spPr>
      </p:pic>
      <p:graphicFrame>
        <p:nvGraphicFramePr>
          <p:cNvPr id="4" name="Table 4">
            <a:extLst>
              <a:ext uri="{FF2B5EF4-FFF2-40B4-BE49-F238E27FC236}">
                <a16:creationId xmlns:a16="http://schemas.microsoft.com/office/drawing/2014/main" id="{6889D667-7540-4BCA-8FF8-0774D369C1F0}"/>
              </a:ext>
            </a:extLst>
          </p:cNvPr>
          <p:cNvGraphicFramePr>
            <a:graphicFrameLocks noGrp="1"/>
          </p:cNvGraphicFramePr>
          <p:nvPr/>
        </p:nvGraphicFramePr>
        <p:xfrm>
          <a:off x="368301" y="1218283"/>
          <a:ext cx="11684000" cy="5334000"/>
        </p:xfrm>
        <a:graphic>
          <a:graphicData uri="http://schemas.openxmlformats.org/drawingml/2006/table">
            <a:tbl>
              <a:tblPr firstRow="1" bandRow="1">
                <a:tableStyleId>{616DA210-FB5B-4158-B5E0-FEB733F419BA}</a:tableStyleId>
              </a:tblPr>
              <a:tblGrid>
                <a:gridCol w="5308599">
                  <a:extLst>
                    <a:ext uri="{9D8B030D-6E8A-4147-A177-3AD203B41FA5}">
                      <a16:colId xmlns:a16="http://schemas.microsoft.com/office/drawing/2014/main" val="1732655776"/>
                    </a:ext>
                  </a:extLst>
                </a:gridCol>
                <a:gridCol w="6375401">
                  <a:extLst>
                    <a:ext uri="{9D8B030D-6E8A-4147-A177-3AD203B41FA5}">
                      <a16:colId xmlns:a16="http://schemas.microsoft.com/office/drawing/2014/main" val="503441541"/>
                    </a:ext>
                  </a:extLst>
                </a:gridCol>
              </a:tblGrid>
              <a:tr h="370840">
                <a:tc>
                  <a:txBody>
                    <a:bodyPr/>
                    <a:lstStyle/>
                    <a:p>
                      <a:pPr marL="0" marR="0" algn="ctr">
                        <a:spcBef>
                          <a:spcPts val="0"/>
                        </a:spcBef>
                        <a:spcAft>
                          <a:spcPts val="0"/>
                        </a:spcAft>
                      </a:pPr>
                      <a:r>
                        <a:rPr lang="en-GB" sz="2800" dirty="0">
                          <a:solidFill>
                            <a:schemeClr val="bg1"/>
                          </a:solidFill>
                          <a:effectLst/>
                          <a:latin typeface="Arial" panose="020B0604020202020204" pitchFamily="34" charset="0"/>
                          <a:cs typeface="Arial" panose="020B0604020202020204" pitchFamily="34" charset="0"/>
                        </a:rPr>
                        <a:t>Year 1 (Semester 1)</a:t>
                      </a:r>
                      <a:endParaRPr lang="en-US" sz="2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chemeClr val="bg1"/>
                          </a:solidFill>
                          <a:effectLst/>
                          <a:latin typeface="Arial" panose="020B0604020202020204" pitchFamily="34" charset="0"/>
                          <a:cs typeface="Arial" panose="020B0604020202020204" pitchFamily="34" charset="0"/>
                        </a:rPr>
                        <a:t>Year 2 (Semester 1)</a:t>
                      </a:r>
                      <a:endParaRPr lang="en-US" sz="2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60106737"/>
                  </a:ext>
                </a:extLst>
              </a:tr>
              <a:tr h="370840">
                <a:tc>
                  <a:txBody>
                    <a:bodyPr/>
                    <a:lstStyle/>
                    <a:p>
                      <a:r>
                        <a:rPr lang="en-US" sz="2600" dirty="0">
                          <a:solidFill>
                            <a:schemeClr val="bg1"/>
                          </a:solidFill>
                          <a:latin typeface="Arial" panose="020B0604020202020204" pitchFamily="34" charset="0"/>
                          <a:cs typeface="Arial" panose="020B0604020202020204" pitchFamily="34" charset="0"/>
                        </a:rPr>
                        <a:t>Principles of Microeconomics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600" dirty="0">
                          <a:solidFill>
                            <a:schemeClr val="bg1"/>
                          </a:solidFill>
                          <a:latin typeface="Arial" panose="020B0604020202020204" pitchFamily="34" charset="0"/>
                          <a:cs typeface="Arial" panose="020B0604020202020204" pitchFamily="34" charset="0"/>
                        </a:rPr>
                        <a:t>Corporate and Business Law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99864444"/>
                  </a:ext>
                </a:extLst>
              </a:tr>
              <a:tr h="370840">
                <a:tc>
                  <a:txBody>
                    <a:bodyPr/>
                    <a:lstStyle/>
                    <a:p>
                      <a:r>
                        <a:rPr lang="en-US" sz="2600" dirty="0">
                          <a:solidFill>
                            <a:schemeClr val="bg1"/>
                          </a:solidFill>
                          <a:latin typeface="Arial" panose="020B0604020202020204" pitchFamily="34" charset="0"/>
                          <a:cs typeface="Arial" panose="020B0604020202020204" pitchFamily="34" charset="0"/>
                        </a:rPr>
                        <a:t>Introduction to Accounting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600" dirty="0">
                          <a:solidFill>
                            <a:schemeClr val="bg1"/>
                          </a:solidFill>
                          <a:latin typeface="Arial" panose="020B0604020202020204" pitchFamily="34" charset="0"/>
                          <a:cs typeface="Arial" panose="020B0604020202020204" pitchFamily="34" charset="0"/>
                        </a:rPr>
                        <a:t>Business Communication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1438791"/>
                  </a:ext>
                </a:extLst>
              </a:tr>
              <a:tr h="370840">
                <a:tc>
                  <a:txBody>
                    <a:bodyPr/>
                    <a:lstStyle/>
                    <a:p>
                      <a:r>
                        <a:rPr lang="en-US" sz="2600" dirty="0">
                          <a:solidFill>
                            <a:schemeClr val="bg1"/>
                          </a:solidFill>
                          <a:latin typeface="Arial" panose="020B0604020202020204" pitchFamily="34" charset="0"/>
                          <a:cs typeface="Arial" panose="020B0604020202020204" pitchFamily="34" charset="0"/>
                        </a:rPr>
                        <a:t>Introduction to Finance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600" dirty="0">
                          <a:solidFill>
                            <a:schemeClr val="bg1"/>
                          </a:solidFill>
                          <a:latin typeface="Arial" panose="020B0604020202020204" pitchFamily="34" charset="0"/>
                          <a:cs typeface="Arial" panose="020B0604020202020204" pitchFamily="34" charset="0"/>
                        </a:rPr>
                        <a:t>Management Accounting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8475030"/>
                  </a:ext>
                </a:extLst>
              </a:tr>
              <a:tr h="370840">
                <a:tc>
                  <a:txBody>
                    <a:bodyPr/>
                    <a:lstStyle/>
                    <a:p>
                      <a:r>
                        <a:rPr lang="en-US" sz="2600" dirty="0">
                          <a:solidFill>
                            <a:schemeClr val="bg1"/>
                          </a:solidFill>
                          <a:latin typeface="Arial" panose="020B0604020202020204" pitchFamily="34" charset="0"/>
                          <a:cs typeface="Arial" panose="020B0604020202020204" pitchFamily="34" charset="0"/>
                        </a:rPr>
                        <a:t>Elective (General Education)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600" dirty="0">
                          <a:solidFill>
                            <a:schemeClr val="bg1"/>
                          </a:solidFill>
                          <a:latin typeface="Arial" panose="020B0604020202020204" pitchFamily="34" charset="0"/>
                          <a:cs typeface="Arial" panose="020B0604020202020204" pitchFamily="34" charset="0"/>
                        </a:rPr>
                        <a:t>Business Information Systems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44337014"/>
                  </a:ext>
                </a:extLst>
              </a:tr>
              <a:tr h="370840">
                <a:tc>
                  <a:txBody>
                    <a:bodyPr/>
                    <a:lstStyle/>
                    <a:p>
                      <a:pPr marL="0" marR="0" algn="ctr">
                        <a:spcBef>
                          <a:spcPts val="0"/>
                        </a:spcBef>
                        <a:spcAft>
                          <a:spcPts val="0"/>
                        </a:spcAft>
                      </a:pPr>
                      <a:r>
                        <a:rPr lang="en-GB" sz="2800" b="1" dirty="0">
                          <a:solidFill>
                            <a:schemeClr val="bg1"/>
                          </a:solidFill>
                          <a:effectLst/>
                          <a:latin typeface="Arial" panose="020B0604020202020204" pitchFamily="34" charset="0"/>
                          <a:cs typeface="Arial" panose="020B0604020202020204" pitchFamily="34" charset="0"/>
                        </a:rPr>
                        <a:t>Year 1 (Semester 2)</a:t>
                      </a:r>
                      <a:endParaRPr lang="en-US" sz="2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chemeClr val="bg1"/>
                          </a:solidFill>
                          <a:effectLst/>
                          <a:latin typeface="Arial" panose="020B0604020202020204" pitchFamily="34" charset="0"/>
                          <a:cs typeface="Arial" panose="020B0604020202020204" pitchFamily="34" charset="0"/>
                        </a:rPr>
                        <a:t>Year 2 (Semester 2)</a:t>
                      </a:r>
                      <a:endParaRPr lang="en-US" sz="2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065417453"/>
                  </a:ext>
                </a:extLst>
              </a:tr>
              <a:tr h="370840">
                <a:tc>
                  <a:txBody>
                    <a:bodyPr/>
                    <a:lstStyle/>
                    <a:p>
                      <a:r>
                        <a:rPr lang="en-US" sz="2600" dirty="0">
                          <a:solidFill>
                            <a:schemeClr val="bg1"/>
                          </a:solidFill>
                          <a:latin typeface="Arial" panose="020B0604020202020204" pitchFamily="34" charset="0"/>
                          <a:cs typeface="Arial" panose="020B0604020202020204" pitchFamily="34" charset="0"/>
                        </a:rPr>
                        <a:t>Principles of Macroeconomics</a:t>
                      </a:r>
                    </a:p>
                  </a:txBody>
                  <a:tcPr/>
                </a:tc>
                <a:tc>
                  <a:txBody>
                    <a:bodyPr/>
                    <a:lstStyle/>
                    <a:p>
                      <a:r>
                        <a:rPr lang="en-US" sz="2600" dirty="0">
                          <a:solidFill>
                            <a:schemeClr val="bg1"/>
                          </a:solidFill>
                          <a:latin typeface="Arial" panose="020B0604020202020204" pitchFamily="34" charset="0"/>
                          <a:cs typeface="Arial" panose="020B0604020202020204" pitchFamily="34" charset="0"/>
                        </a:rPr>
                        <a:t>Banks and Other Financial Intermediaries</a:t>
                      </a:r>
                    </a:p>
                  </a:txBody>
                  <a:tcPr/>
                </a:tc>
                <a:extLst>
                  <a:ext uri="{0D108BD9-81ED-4DB2-BD59-A6C34878D82A}">
                    <a16:rowId xmlns:a16="http://schemas.microsoft.com/office/drawing/2014/main" val="411244580"/>
                  </a:ext>
                </a:extLst>
              </a:tr>
              <a:tr h="370840">
                <a:tc>
                  <a:txBody>
                    <a:bodyPr/>
                    <a:lstStyle/>
                    <a:p>
                      <a:r>
                        <a:rPr lang="en-US" sz="2600" dirty="0">
                          <a:solidFill>
                            <a:schemeClr val="bg1"/>
                          </a:solidFill>
                          <a:latin typeface="Arial" panose="020B0604020202020204" pitchFamily="34" charset="0"/>
                          <a:cs typeface="Arial" panose="020B0604020202020204" pitchFamily="34" charset="0"/>
                        </a:rPr>
                        <a:t>Business and Technology </a:t>
                      </a:r>
                    </a:p>
                  </a:txBody>
                  <a:tcPr/>
                </a:tc>
                <a:tc>
                  <a:txBody>
                    <a:bodyPr/>
                    <a:lstStyle/>
                    <a:p>
                      <a:r>
                        <a:rPr lang="en-US" sz="2600" dirty="0">
                          <a:solidFill>
                            <a:schemeClr val="bg1"/>
                          </a:solidFill>
                          <a:latin typeface="Arial" panose="020B0604020202020204" pitchFamily="34" charset="0"/>
                          <a:cs typeface="Arial" panose="020B0604020202020204" pitchFamily="34" charset="0"/>
                        </a:rPr>
                        <a:t>Financial Management</a:t>
                      </a:r>
                    </a:p>
                  </a:txBody>
                  <a:tcPr/>
                </a:tc>
                <a:extLst>
                  <a:ext uri="{0D108BD9-81ED-4DB2-BD59-A6C34878D82A}">
                    <a16:rowId xmlns:a16="http://schemas.microsoft.com/office/drawing/2014/main" val="1457663667"/>
                  </a:ext>
                </a:extLst>
              </a:tr>
              <a:tr h="370840">
                <a:tc>
                  <a:txBody>
                    <a:bodyPr/>
                    <a:lstStyle/>
                    <a:p>
                      <a:r>
                        <a:rPr lang="en-US" sz="2600" dirty="0">
                          <a:solidFill>
                            <a:schemeClr val="bg1"/>
                          </a:solidFill>
                          <a:latin typeface="Arial" panose="020B0604020202020204" pitchFamily="34" charset="0"/>
                          <a:cs typeface="Arial" panose="020B0604020202020204" pitchFamily="34" charset="0"/>
                        </a:rPr>
                        <a:t>Financial Accounting </a:t>
                      </a:r>
                    </a:p>
                  </a:txBody>
                  <a:tcPr/>
                </a:tc>
                <a:tc>
                  <a:txBody>
                    <a:bodyPr/>
                    <a:lstStyle/>
                    <a:p>
                      <a:r>
                        <a:rPr lang="en-US" sz="2600" dirty="0">
                          <a:solidFill>
                            <a:schemeClr val="bg1"/>
                          </a:solidFill>
                          <a:latin typeface="Arial" panose="020B0604020202020204" pitchFamily="34" charset="0"/>
                          <a:cs typeface="Arial" panose="020B0604020202020204" pitchFamily="34" charset="0"/>
                        </a:rPr>
                        <a:t>Elective (from other programmes)</a:t>
                      </a:r>
                    </a:p>
                  </a:txBody>
                  <a:tcPr/>
                </a:tc>
                <a:extLst>
                  <a:ext uri="{0D108BD9-81ED-4DB2-BD59-A6C34878D82A}">
                    <a16:rowId xmlns:a16="http://schemas.microsoft.com/office/drawing/2014/main" val="987870500"/>
                  </a:ext>
                </a:extLst>
              </a:tr>
              <a:tr h="370840">
                <a:tc>
                  <a:txBody>
                    <a:bodyPr/>
                    <a:lstStyle/>
                    <a:p>
                      <a:r>
                        <a:rPr lang="en-US" sz="2600" dirty="0">
                          <a:solidFill>
                            <a:schemeClr val="bg1"/>
                          </a:solidFill>
                          <a:latin typeface="Arial" panose="020B0604020202020204" pitchFamily="34" charset="0"/>
                          <a:cs typeface="Arial" panose="020B0604020202020204" pitchFamily="34" charset="0"/>
                        </a:rPr>
                        <a:t>Introduction to Financial Markets and Institutions</a:t>
                      </a:r>
                    </a:p>
                  </a:txBody>
                  <a:tcPr/>
                </a:tc>
                <a:tc>
                  <a:txBody>
                    <a:bodyPr/>
                    <a:lstStyle/>
                    <a:p>
                      <a:r>
                        <a:rPr lang="en-US" sz="2600" dirty="0">
                          <a:solidFill>
                            <a:schemeClr val="bg1"/>
                          </a:solidFill>
                          <a:latin typeface="Arial" panose="020B0604020202020204" pitchFamily="34" charset="0"/>
                          <a:cs typeface="Arial" panose="020B0604020202020204" pitchFamily="34" charset="0"/>
                        </a:rPr>
                        <a:t>Business Ethics and Professional Standards</a:t>
                      </a:r>
                    </a:p>
                  </a:txBody>
                  <a:tcPr/>
                </a:tc>
                <a:extLst>
                  <a:ext uri="{0D108BD9-81ED-4DB2-BD59-A6C34878D82A}">
                    <a16:rowId xmlns:a16="http://schemas.microsoft.com/office/drawing/2014/main" val="1793985158"/>
                  </a:ext>
                </a:extLst>
              </a:tr>
            </a:tbl>
          </a:graphicData>
        </a:graphic>
      </p:graphicFrame>
      <p:pic>
        <p:nvPicPr>
          <p:cNvPr id="23" name="Group 1070165620" descr="preencoded.png">
            <a:extLst>
              <a:ext uri="{FF2B5EF4-FFF2-40B4-BE49-F238E27FC236}">
                <a16:creationId xmlns:a16="http://schemas.microsoft.com/office/drawing/2014/main" id="{37E39BA7-0C42-41E9-B360-4780071EB1E5}"/>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670800" y="0"/>
            <a:ext cx="4521200" cy="4845050"/>
          </a:xfrm>
          <a:prstGeom prst="rect">
            <a:avLst/>
          </a:prstGeom>
        </p:spPr>
      </p:pic>
      <p:sp>
        <p:nvSpPr>
          <p:cNvPr id="3" name="TextBox 2">
            <a:extLst>
              <a:ext uri="{FF2B5EF4-FFF2-40B4-BE49-F238E27FC236}">
                <a16:creationId xmlns:a16="http://schemas.microsoft.com/office/drawing/2014/main" id="{5D0C9B44-96B1-3961-3163-288605397D7A}"/>
              </a:ext>
            </a:extLst>
          </p:cNvPr>
          <p:cNvSpPr txBox="1"/>
          <p:nvPr/>
        </p:nvSpPr>
        <p:spPr>
          <a:xfrm>
            <a:off x="639601" y="167271"/>
            <a:ext cx="7763199" cy="769441"/>
          </a:xfrm>
          <a:prstGeom prst="rect">
            <a:avLst/>
          </a:prstGeom>
          <a:noFill/>
        </p:spPr>
        <p:txBody>
          <a:bodyPr wrap="square" rtlCol="0">
            <a:spAutoFit/>
          </a:bodyPr>
          <a:lstStyle/>
          <a:p>
            <a:r>
              <a:rPr lang="en-US" sz="4400" dirty="0">
                <a:solidFill>
                  <a:schemeClr val="bg1"/>
                </a:solidFill>
                <a:latin typeface="Georgia (Headings)"/>
                <a:cs typeface="Arial" panose="020B0604020202020204" pitchFamily="34" charset="0"/>
              </a:rPr>
              <a:t>Available Modules</a:t>
            </a:r>
          </a:p>
        </p:txBody>
      </p:sp>
    </p:spTree>
    <p:extLst>
      <p:ext uri="{BB962C8B-B14F-4D97-AF65-F5344CB8AC3E}">
        <p14:creationId xmlns:p14="http://schemas.microsoft.com/office/powerpoint/2010/main" val="5810535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ctangle 443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0"/>
            <a:ext cx="12192000" cy="6915150"/>
          </a:xfrm>
          <a:prstGeom prst="rect">
            <a:avLst/>
          </a:prstGeom>
        </p:spPr>
      </p:pic>
      <p:pic>
        <p:nvPicPr>
          <p:cNvPr id="3" name="Group 1070165620"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670800" y="0"/>
            <a:ext cx="4521200" cy="4845050"/>
          </a:xfrm>
          <a:prstGeom prst="rect">
            <a:avLst/>
          </a:prstGeom>
        </p:spPr>
      </p:pic>
      <p:pic>
        <p:nvPicPr>
          <p:cNvPr id="8" name="Rectangle 4434" descr="preencoded.png"/>
          <p:cNvPicPr>
            <a:picLocks noChangeAspect="1"/>
          </p:cNvPicPr>
          <p:nvPr/>
        </p:nvPicPr>
        <p:blipFill>
          <a:blip r:embed="rId7"/>
          <a:srcRect/>
          <a:stretch/>
        </p:blipFill>
        <p:spPr>
          <a:xfrm>
            <a:off x="0" y="4845050"/>
            <a:ext cx="12192000" cy="2070100"/>
          </a:xfrm>
          <a:prstGeom prst="rect">
            <a:avLst/>
          </a:prstGeom>
        </p:spPr>
      </p:pic>
      <p:sp>
        <p:nvSpPr>
          <p:cNvPr id="14" name="TextBox 13">
            <a:extLst>
              <a:ext uri="{FF2B5EF4-FFF2-40B4-BE49-F238E27FC236}">
                <a16:creationId xmlns:a16="http://schemas.microsoft.com/office/drawing/2014/main" id="{7A983F8B-7B26-4577-BCE6-5BAC079EFF94}"/>
              </a:ext>
            </a:extLst>
          </p:cNvPr>
          <p:cNvSpPr txBox="1"/>
          <p:nvPr/>
        </p:nvSpPr>
        <p:spPr>
          <a:xfrm>
            <a:off x="304665" y="144622"/>
            <a:ext cx="10139815" cy="2123658"/>
          </a:xfrm>
          <a:prstGeom prst="rect">
            <a:avLst/>
          </a:prstGeom>
          <a:noFill/>
        </p:spPr>
        <p:txBody>
          <a:bodyPr wrap="square" rtlCol="0">
            <a:spAutoFit/>
          </a:bodyPr>
          <a:lstStyle/>
          <a:p>
            <a:r>
              <a:rPr lang="en-US" sz="4400" dirty="0">
                <a:solidFill>
                  <a:schemeClr val="bg1"/>
                </a:solidFill>
                <a:latin typeface="Georgia (Headings)"/>
                <a:cs typeface="Arial" panose="020B0604020202020204" pitchFamily="34" charset="0"/>
              </a:rPr>
              <a:t>BBA with pathways </a:t>
            </a:r>
            <a:r>
              <a:rPr lang="en-US" sz="4400" dirty="0" err="1">
                <a:solidFill>
                  <a:schemeClr val="bg1"/>
                </a:solidFill>
                <a:latin typeface="Georgia (Headings)"/>
                <a:cs typeface="Arial" panose="020B0604020202020204" pitchFamily="34" charset="0"/>
              </a:rPr>
              <a:t>Programme</a:t>
            </a:r>
            <a:r>
              <a:rPr lang="en-US" sz="4400" dirty="0">
                <a:solidFill>
                  <a:schemeClr val="bg1"/>
                </a:solidFill>
                <a:latin typeface="Georgia (Headings)"/>
                <a:cs typeface="Arial" panose="020B0604020202020204" pitchFamily="34" charset="0"/>
              </a:rPr>
              <a:t> – Key Takeaways </a:t>
            </a:r>
          </a:p>
          <a:p>
            <a:endParaRPr lang="en-US" sz="4400" dirty="0">
              <a:solidFill>
                <a:schemeClr val="bg1"/>
              </a:solidFill>
              <a:latin typeface="Georgia (Headings)"/>
              <a:cs typeface="Arial" panose="020B0604020202020204" pitchFamily="34" charset="0"/>
            </a:endParaRPr>
          </a:p>
        </p:txBody>
      </p:sp>
      <p:sp>
        <p:nvSpPr>
          <p:cNvPr id="7" name="TextBox 6">
            <a:extLst>
              <a:ext uri="{FF2B5EF4-FFF2-40B4-BE49-F238E27FC236}">
                <a16:creationId xmlns:a16="http://schemas.microsoft.com/office/drawing/2014/main" id="{940AC233-92BD-CA9D-8DFF-E75E0C5A4DE9}"/>
              </a:ext>
            </a:extLst>
          </p:cNvPr>
          <p:cNvSpPr txBox="1"/>
          <p:nvPr/>
        </p:nvSpPr>
        <p:spPr>
          <a:xfrm>
            <a:off x="492068" y="1566882"/>
            <a:ext cx="10680700" cy="4801314"/>
          </a:xfrm>
          <a:prstGeom prst="rect">
            <a:avLst/>
          </a:prstGeom>
          <a:noFill/>
        </p:spPr>
        <p:txBody>
          <a:bodyPr wrap="square">
            <a:spAutoFit/>
          </a:bodyPr>
          <a:lstStyle/>
          <a:p>
            <a:endParaRPr lang="en-GB" dirty="0">
              <a:solidFill>
                <a:schemeClr val="bg1"/>
              </a:solidFill>
              <a:latin typeface="Arial" panose="020B0604020202020204" pitchFamily="34" charset="0"/>
              <a:cs typeface="Arial" panose="020B0604020202020204" pitchFamily="34" charset="0"/>
            </a:endParaRPr>
          </a:p>
          <a:p>
            <a:r>
              <a:rPr lang="en-GB" b="1" dirty="0">
                <a:solidFill>
                  <a:schemeClr val="bg1"/>
                </a:solidFill>
                <a:latin typeface="Arial" panose="020B0604020202020204" pitchFamily="34" charset="0"/>
                <a:cs typeface="Arial" panose="020B0604020202020204" pitchFamily="34" charset="0"/>
              </a:rPr>
              <a:t>Project Management </a:t>
            </a:r>
            <a:r>
              <a:rPr lang="en-GB" dirty="0">
                <a:solidFill>
                  <a:schemeClr val="bg1"/>
                </a:solidFill>
                <a:latin typeface="Arial" panose="020B0604020202020204" pitchFamily="34" charset="0"/>
                <a:cs typeface="Arial" panose="020B0604020202020204" pitchFamily="34" charset="0"/>
              </a:rPr>
              <a:t>is the art and science of planning, organizing, and overseeing projects to finish them on time and on budget. A “project” can be anything with a clear goal and timeline – from building a new campus to launching a mobile app. </a:t>
            </a: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r>
              <a:rPr lang="en-GB" b="1" dirty="0">
                <a:solidFill>
                  <a:schemeClr val="bg1"/>
                </a:solidFill>
                <a:latin typeface="Arial" panose="020B0604020202020204" pitchFamily="34" charset="0"/>
                <a:cs typeface="Arial" panose="020B0604020202020204" pitchFamily="34" charset="0"/>
              </a:rPr>
              <a:t>Digital marketing </a:t>
            </a:r>
            <a:r>
              <a:rPr lang="en-GB" dirty="0">
                <a:solidFill>
                  <a:schemeClr val="bg1"/>
                </a:solidFill>
                <a:latin typeface="Arial" panose="020B0604020202020204" pitchFamily="34" charset="0"/>
                <a:cs typeface="Arial" panose="020B0604020202020204" pitchFamily="34" charset="0"/>
              </a:rPr>
              <a:t>and </a:t>
            </a:r>
            <a:r>
              <a:rPr lang="en-GB" b="1" dirty="0">
                <a:solidFill>
                  <a:schemeClr val="bg1"/>
                </a:solidFill>
                <a:latin typeface="Arial" panose="020B0604020202020204" pitchFamily="34" charset="0"/>
                <a:cs typeface="Arial" panose="020B0604020202020204" pitchFamily="34" charset="0"/>
              </a:rPr>
              <a:t>e-business </a:t>
            </a:r>
            <a:r>
              <a:rPr lang="en-GB" dirty="0">
                <a:solidFill>
                  <a:schemeClr val="bg1"/>
                </a:solidFill>
                <a:latin typeface="Arial" panose="020B0604020202020204" pitchFamily="34" charset="0"/>
                <a:cs typeface="Arial" panose="020B0604020202020204" pitchFamily="34" charset="0"/>
              </a:rPr>
              <a:t>are about using the internet to do business and reach customers through online channels to promote products, services, or brands. </a:t>
            </a:r>
          </a:p>
          <a:p>
            <a:endParaRPr lang="en-GB" dirty="0">
              <a:solidFill>
                <a:schemeClr val="bg1"/>
              </a:solidFill>
              <a:latin typeface="Arial" panose="020B0604020202020204" pitchFamily="34" charset="0"/>
              <a:cs typeface="Arial" panose="020B0604020202020204" pitchFamily="34" charset="0"/>
            </a:endParaRPr>
          </a:p>
          <a:p>
            <a:r>
              <a:rPr lang="en-GB" b="1" dirty="0">
                <a:solidFill>
                  <a:schemeClr val="bg1"/>
                </a:solidFill>
                <a:latin typeface="Arial" panose="020B0604020202020204" pitchFamily="34" charset="0"/>
                <a:cs typeface="Arial" panose="020B0604020202020204" pitchFamily="34" charset="0"/>
              </a:rPr>
              <a:t>Logistics and Supply Chain Management </a:t>
            </a:r>
            <a:r>
              <a:rPr lang="en-GB" dirty="0">
                <a:solidFill>
                  <a:schemeClr val="bg1"/>
                </a:solidFill>
                <a:latin typeface="Arial" panose="020B0604020202020204" pitchFamily="34" charset="0"/>
                <a:cs typeface="Arial" panose="020B0604020202020204" pitchFamily="34" charset="0"/>
              </a:rPr>
              <a:t>is all about how goods and materials move from point A to point B – and eventually to the end consumer. It covers planning and overseeing the entire journey of a product: sourcing raw materials, manufacturing, transporting and warehousing, and distribution to stores or customers</a:t>
            </a: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r>
              <a:rPr lang="en-GB" b="1" dirty="0">
                <a:solidFill>
                  <a:schemeClr val="bg1"/>
                </a:solidFill>
                <a:latin typeface="Arial" panose="020B0604020202020204" pitchFamily="34" charset="0"/>
                <a:cs typeface="Arial" panose="020B0604020202020204" pitchFamily="34" charset="0"/>
              </a:rPr>
              <a:t>PR (Public Relations) and Communication </a:t>
            </a:r>
            <a:r>
              <a:rPr lang="en-GB" dirty="0">
                <a:solidFill>
                  <a:schemeClr val="bg1"/>
                </a:solidFill>
                <a:latin typeface="Arial" panose="020B0604020202020204" pitchFamily="34" charset="0"/>
                <a:cs typeface="Arial" panose="020B0604020202020204" pitchFamily="34" charset="0"/>
              </a:rPr>
              <a:t>is about managing how organizations interact with the public and the media.</a:t>
            </a:r>
          </a:p>
        </p:txBody>
      </p:sp>
    </p:spTree>
    <p:extLst>
      <p:ext uri="{BB962C8B-B14F-4D97-AF65-F5344CB8AC3E}">
        <p14:creationId xmlns:p14="http://schemas.microsoft.com/office/powerpoint/2010/main" val="22269163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ctangle 443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0"/>
            <a:ext cx="12192000" cy="6915150"/>
          </a:xfrm>
          <a:prstGeom prst="rect">
            <a:avLst/>
          </a:prstGeom>
        </p:spPr>
      </p:pic>
      <p:pic>
        <p:nvPicPr>
          <p:cNvPr id="3" name="Group 1070165620"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670800" y="0"/>
            <a:ext cx="4521200" cy="4845050"/>
          </a:xfrm>
          <a:prstGeom prst="rect">
            <a:avLst/>
          </a:prstGeom>
        </p:spPr>
      </p:pic>
      <p:pic>
        <p:nvPicPr>
          <p:cNvPr id="8" name="Rectangle 4434" descr="preencoded.png"/>
          <p:cNvPicPr>
            <a:picLocks noChangeAspect="1"/>
          </p:cNvPicPr>
          <p:nvPr/>
        </p:nvPicPr>
        <p:blipFill>
          <a:blip r:embed="rId7"/>
          <a:srcRect/>
          <a:stretch/>
        </p:blipFill>
        <p:spPr>
          <a:xfrm>
            <a:off x="0" y="4845050"/>
            <a:ext cx="12192000" cy="2070100"/>
          </a:xfrm>
          <a:prstGeom prst="rect">
            <a:avLst/>
          </a:prstGeom>
        </p:spPr>
      </p:pic>
      <p:sp>
        <p:nvSpPr>
          <p:cNvPr id="14" name="TextBox 13">
            <a:extLst>
              <a:ext uri="{FF2B5EF4-FFF2-40B4-BE49-F238E27FC236}">
                <a16:creationId xmlns:a16="http://schemas.microsoft.com/office/drawing/2014/main" id="{7A983F8B-7B26-4577-BCE6-5BAC079EFF94}"/>
              </a:ext>
            </a:extLst>
          </p:cNvPr>
          <p:cNvSpPr txBox="1"/>
          <p:nvPr/>
        </p:nvSpPr>
        <p:spPr>
          <a:xfrm>
            <a:off x="822001" y="289243"/>
            <a:ext cx="8283899" cy="1446550"/>
          </a:xfrm>
          <a:prstGeom prst="rect">
            <a:avLst/>
          </a:prstGeom>
          <a:noFill/>
        </p:spPr>
        <p:txBody>
          <a:bodyPr wrap="square" rtlCol="0">
            <a:spAutoFit/>
          </a:bodyPr>
          <a:lstStyle/>
          <a:p>
            <a:r>
              <a:rPr lang="en-US" sz="4400" dirty="0">
                <a:solidFill>
                  <a:schemeClr val="bg1"/>
                </a:solidFill>
                <a:latin typeface="Georgia (Headings)"/>
                <a:cs typeface="Arial" panose="020B0604020202020204" pitchFamily="34" charset="0"/>
              </a:rPr>
              <a:t>BBA with pathways </a:t>
            </a:r>
            <a:r>
              <a:rPr lang="en-US" sz="4400" dirty="0" err="1">
                <a:solidFill>
                  <a:schemeClr val="bg1"/>
                </a:solidFill>
                <a:latin typeface="Georgia (Headings)"/>
                <a:cs typeface="Arial" panose="020B0604020202020204" pitchFamily="34" charset="0"/>
              </a:rPr>
              <a:t>Programme</a:t>
            </a:r>
            <a:r>
              <a:rPr lang="en-US" sz="4400" dirty="0">
                <a:solidFill>
                  <a:schemeClr val="bg1"/>
                </a:solidFill>
                <a:latin typeface="Georgia (Headings)"/>
                <a:cs typeface="Arial" panose="020B0604020202020204" pitchFamily="34" charset="0"/>
              </a:rPr>
              <a:t> Objectives</a:t>
            </a:r>
          </a:p>
        </p:txBody>
      </p:sp>
      <p:pic>
        <p:nvPicPr>
          <p:cNvPr id="16" name="Layer_1" descr="preencoded.png">
            <a:extLst>
              <a:ext uri="{FF2B5EF4-FFF2-40B4-BE49-F238E27FC236}">
                <a16:creationId xmlns:a16="http://schemas.microsoft.com/office/drawing/2014/main" id="{84348CAC-3A26-4B56-9FC9-898162CA4B26}"/>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9218335" y="5822828"/>
            <a:ext cx="2486081" cy="707625"/>
          </a:xfrm>
          <a:prstGeom prst="rect">
            <a:avLst/>
          </a:prstGeom>
        </p:spPr>
      </p:pic>
      <p:pic>
        <p:nvPicPr>
          <p:cNvPr id="4" name="Group 1070165564" descr="preencoded.png">
            <a:extLst>
              <a:ext uri="{FF2B5EF4-FFF2-40B4-BE49-F238E27FC236}">
                <a16:creationId xmlns:a16="http://schemas.microsoft.com/office/drawing/2014/main" id="{84398171-88F5-7404-5BA2-27384DA1960A}"/>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5765800" y="5770207"/>
            <a:ext cx="2964951" cy="760245"/>
          </a:xfrm>
          <a:prstGeom prst="rect">
            <a:avLst/>
          </a:prstGeom>
        </p:spPr>
      </p:pic>
      <p:sp>
        <p:nvSpPr>
          <p:cNvPr id="6" name="TextBox 5">
            <a:extLst>
              <a:ext uri="{FF2B5EF4-FFF2-40B4-BE49-F238E27FC236}">
                <a16:creationId xmlns:a16="http://schemas.microsoft.com/office/drawing/2014/main" id="{9A652A54-300A-6804-0CFE-42519DC5DA4D}"/>
              </a:ext>
            </a:extLst>
          </p:cNvPr>
          <p:cNvSpPr txBox="1"/>
          <p:nvPr/>
        </p:nvSpPr>
        <p:spPr>
          <a:xfrm>
            <a:off x="214817" y="1716719"/>
            <a:ext cx="11762365" cy="4093878"/>
          </a:xfrm>
          <a:prstGeom prst="rect">
            <a:avLst/>
          </a:prstGeom>
          <a:noFill/>
        </p:spPr>
        <p:txBody>
          <a:bodyPr wrap="square">
            <a:spAutoFit/>
          </a:bodyPr>
          <a:lstStyle/>
          <a:p>
            <a:pPr marL="342900" lvl="0" indent="-342900" algn="just">
              <a:lnSpc>
                <a:spcPct val="107000"/>
              </a:lnSpc>
              <a:spcAft>
                <a:spcPts val="800"/>
              </a:spcAft>
              <a:buFont typeface="+mj-lt"/>
              <a:buAutoNum type="arabicPeriod"/>
            </a:pPr>
            <a:r>
              <a:rPr lang="en-GB" sz="1700" dirty="0">
                <a:solidFill>
                  <a:schemeClr val="bg1"/>
                </a:solidFill>
                <a:effectLst/>
                <a:latin typeface="Arial" panose="020B0604020202020204" pitchFamily="34" charset="0"/>
                <a:ea typeface="Calibri" panose="020F0502020204030204" pitchFamily="34" charset="0"/>
                <a:cs typeface="Arial" panose="020B0604020202020204" pitchFamily="34" charset="0"/>
              </a:rPr>
              <a:t>To prepare graduates for </a:t>
            </a:r>
            <a:r>
              <a:rPr lang="en-GB" sz="17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administrative careers </a:t>
            </a:r>
            <a:r>
              <a:rPr lang="en-GB" sz="1700" dirty="0">
                <a:solidFill>
                  <a:schemeClr val="bg1"/>
                </a:solidFill>
                <a:effectLst/>
                <a:latin typeface="Arial" panose="020B0604020202020204" pitchFamily="34" charset="0"/>
                <a:ea typeface="Calibri" panose="020F0502020204030204" pitchFamily="34" charset="0"/>
                <a:cs typeface="Arial" panose="020B0604020202020204" pitchFamily="34" charset="0"/>
              </a:rPr>
              <a:t>in the public, private or not-for-profit sector;</a:t>
            </a:r>
            <a:endParaRPr lang="en-GB" sz="17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07000"/>
              </a:lnSpc>
              <a:buFont typeface="+mj-lt"/>
              <a:buAutoNum type="arabicPeriod"/>
            </a:pPr>
            <a:r>
              <a:rPr lang="en-GB" sz="1700" dirty="0">
                <a:solidFill>
                  <a:schemeClr val="bg1"/>
                </a:solidFill>
                <a:effectLst/>
                <a:latin typeface="Arial" panose="020B0604020202020204" pitchFamily="34" charset="0"/>
                <a:ea typeface="Calibri" panose="020F0502020204030204" pitchFamily="34" charset="0"/>
                <a:cs typeface="Arial" panose="020B0604020202020204" pitchFamily="34" charset="0"/>
              </a:rPr>
              <a:t>To develop graduates’ understanding of </a:t>
            </a:r>
            <a:r>
              <a:rPr lang="en-GB" sz="17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organisations</a:t>
            </a:r>
            <a:r>
              <a:rPr lang="en-GB" sz="1700" dirty="0">
                <a:solidFill>
                  <a:schemeClr val="bg1"/>
                </a:solidFill>
                <a:effectLst/>
                <a:latin typeface="Arial" panose="020B0604020202020204" pitchFamily="34" charset="0"/>
                <a:ea typeface="Calibri" panose="020F0502020204030204" pitchFamily="34" charset="0"/>
                <a:cs typeface="Arial" panose="020B0604020202020204" pitchFamily="34" charset="0"/>
              </a:rPr>
              <a:t> (public, private, not-for-profit) in terms of purpose, operational structures and the manner in which external environments influence organisations and their management</a:t>
            </a:r>
            <a:r>
              <a:rPr lang="en-US" sz="1700" dirty="0">
                <a:solidFill>
                  <a:schemeClr val="bg1"/>
                </a:solidFill>
                <a:effectLst/>
                <a:latin typeface="Arial" panose="020B0604020202020204" pitchFamily="34" charset="0"/>
                <a:ea typeface="Calibri" panose="020F0502020204030204" pitchFamily="34" charset="0"/>
                <a:cs typeface="Arial" panose="020B0604020202020204" pitchFamily="34" charset="0"/>
              </a:rPr>
              <a:t>;</a:t>
            </a:r>
            <a:endParaRPr lang="en-GB" sz="17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07000"/>
              </a:lnSpc>
              <a:buFont typeface="+mj-lt"/>
              <a:buAutoNum type="arabicPeriod"/>
            </a:pPr>
            <a:r>
              <a:rPr lang="en-US" sz="1700" dirty="0">
                <a:solidFill>
                  <a:schemeClr val="bg1"/>
                </a:solidFill>
                <a:effectLst/>
                <a:latin typeface="Arial" panose="020B0604020202020204" pitchFamily="34" charset="0"/>
                <a:ea typeface="Calibri" panose="020F0502020204030204" pitchFamily="34" charset="0"/>
                <a:cs typeface="Arial" panose="020B0604020202020204" pitchFamily="34" charset="0"/>
              </a:rPr>
              <a:t>To enhance graduates’ general </a:t>
            </a:r>
            <a:r>
              <a:rPr lang="en-US" sz="17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transferable</a:t>
            </a:r>
            <a:r>
              <a:rPr lang="en-US" sz="1700" dirty="0">
                <a:solidFill>
                  <a:schemeClr val="bg1"/>
                </a:solidFill>
                <a:effectLst/>
                <a:latin typeface="Arial" panose="020B0604020202020204" pitchFamily="34" charset="0"/>
                <a:ea typeface="Calibri" panose="020F0502020204030204" pitchFamily="34" charset="0"/>
                <a:cs typeface="Arial" panose="020B0604020202020204" pitchFamily="34" charset="0"/>
              </a:rPr>
              <a:t> and </a:t>
            </a:r>
            <a:r>
              <a:rPr lang="en-US" sz="17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intellectual</a:t>
            </a:r>
            <a:r>
              <a:rPr lang="en-US" sz="1700" dirty="0">
                <a:solidFill>
                  <a:schemeClr val="bg1"/>
                </a:solidFill>
                <a:effectLst/>
                <a:latin typeface="Arial" panose="020B0604020202020204" pitchFamily="34" charset="0"/>
                <a:ea typeface="Calibri" panose="020F0502020204030204" pitchFamily="34" charset="0"/>
                <a:cs typeface="Arial" panose="020B0604020202020204" pitchFamily="34" charset="0"/>
              </a:rPr>
              <a:t> as well as </a:t>
            </a:r>
            <a:r>
              <a:rPr lang="en-US" sz="17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subject specific </a:t>
            </a:r>
            <a:r>
              <a:rPr lang="en-US" sz="1700" dirty="0">
                <a:solidFill>
                  <a:schemeClr val="bg1"/>
                </a:solidFill>
                <a:effectLst/>
                <a:latin typeface="Arial" panose="020B0604020202020204" pitchFamily="34" charset="0"/>
                <a:ea typeface="Calibri" panose="020F0502020204030204" pitchFamily="34" charset="0"/>
                <a:cs typeface="Arial" panose="020B0604020202020204" pitchFamily="34" charset="0"/>
              </a:rPr>
              <a:t>knowledge and skills, including conceptual thinking, critical analysis, research and problem-solving, reasoned argument, selection and synthesis;</a:t>
            </a:r>
            <a:endParaRPr lang="en-GB" sz="17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07000"/>
              </a:lnSpc>
              <a:buFont typeface="+mj-lt"/>
              <a:buAutoNum type="arabicPeriod"/>
            </a:pPr>
            <a:r>
              <a:rPr lang="en-GB" sz="1700" dirty="0">
                <a:solidFill>
                  <a:schemeClr val="bg1"/>
                </a:solidFill>
                <a:effectLst/>
                <a:latin typeface="Arial" panose="020B0604020202020204" pitchFamily="34" charset="0"/>
                <a:ea typeface="Calibri" panose="020F0502020204030204" pitchFamily="34" charset="0"/>
                <a:cs typeface="Arial" panose="020B0604020202020204" pitchFamily="34" charset="0"/>
              </a:rPr>
              <a:t>To cultivate students who can demonstrate the ability to act </a:t>
            </a:r>
            <a:r>
              <a:rPr lang="en-GB" sz="17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entrepreneurially</a:t>
            </a:r>
            <a:r>
              <a:rPr lang="en-GB" sz="17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GB" sz="17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commercial</a:t>
            </a:r>
            <a:r>
              <a:rPr lang="en-GB" sz="1700" dirty="0">
                <a:solidFill>
                  <a:schemeClr val="bg1"/>
                </a:solidFill>
                <a:effectLst/>
                <a:latin typeface="Arial" panose="020B0604020202020204" pitchFamily="34" charset="0"/>
                <a:ea typeface="Calibri" panose="020F0502020204030204" pitchFamily="34" charset="0"/>
                <a:cs typeface="Arial" panose="020B0604020202020204" pitchFamily="34" charset="0"/>
              </a:rPr>
              <a:t> acumen, numerical and </a:t>
            </a:r>
            <a:r>
              <a:rPr lang="en-GB" sz="17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communication skills </a:t>
            </a:r>
            <a:r>
              <a:rPr lang="en-GB" sz="1700" dirty="0">
                <a:solidFill>
                  <a:schemeClr val="bg1"/>
                </a:solidFill>
                <a:effectLst/>
                <a:latin typeface="Arial" panose="020B0604020202020204" pitchFamily="34" charset="0"/>
                <a:ea typeface="Calibri" panose="020F0502020204030204" pitchFamily="34" charset="0"/>
                <a:cs typeface="Arial" panose="020B0604020202020204" pitchFamily="34" charset="0"/>
              </a:rPr>
              <a:t>within a comprehensive range of sizes and structures of organisations including small and medium enterprises;</a:t>
            </a:r>
            <a:endParaRPr lang="en-GB" sz="17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07000"/>
              </a:lnSpc>
              <a:buFont typeface="+mj-lt"/>
              <a:buAutoNum type="arabicPeriod"/>
            </a:pPr>
            <a:r>
              <a:rPr lang="en-GB" sz="1700" dirty="0">
                <a:solidFill>
                  <a:schemeClr val="bg1"/>
                </a:solidFill>
                <a:effectLst/>
                <a:latin typeface="Arial" panose="020B0604020202020204" pitchFamily="34" charset="0"/>
                <a:ea typeface="Calibri" panose="020F0502020204030204" pitchFamily="34" charset="0"/>
                <a:cs typeface="Arial" panose="020B0604020202020204" pitchFamily="34" charset="0"/>
              </a:rPr>
              <a:t>To enable graduates to develop a wide range of </a:t>
            </a:r>
            <a:r>
              <a:rPr lang="en-US" sz="17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“hard” and “soft” skills </a:t>
            </a:r>
            <a:r>
              <a:rPr lang="en-US" sz="1700" dirty="0">
                <a:solidFill>
                  <a:schemeClr val="bg1"/>
                </a:solidFill>
                <a:effectLst/>
                <a:latin typeface="Arial" panose="020B0604020202020204" pitchFamily="34" charset="0"/>
                <a:ea typeface="Calibri" panose="020F0502020204030204" pitchFamily="34" charset="0"/>
                <a:cs typeface="Arial" panose="020B0604020202020204" pitchFamily="34" charset="0"/>
              </a:rPr>
              <a:t>and attributes</a:t>
            </a:r>
            <a:r>
              <a:rPr lang="en-GB" sz="1700" dirty="0">
                <a:solidFill>
                  <a:schemeClr val="bg1"/>
                </a:solidFill>
                <a:effectLst/>
                <a:latin typeface="Arial" panose="020B0604020202020204" pitchFamily="34" charset="0"/>
                <a:ea typeface="Calibri" panose="020F0502020204030204" pitchFamily="34" charset="0"/>
                <a:cs typeface="Arial" panose="020B0604020202020204" pitchFamily="34" charset="0"/>
              </a:rPr>
              <a:t>, such as the ability to work to deadlines, both individually and in teams, through self-reflection and self-management, develop effective interpersonal skills and a capacity for innovative approaches and adaptability while responding effectively to the professional demands of contemporary business administration; thus equipping graduates to become effective global citizens. </a:t>
            </a:r>
            <a:endParaRPr lang="en-GB" sz="17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052232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ctangle 443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28575"/>
            <a:ext cx="12192000" cy="6915150"/>
          </a:xfrm>
          <a:prstGeom prst="rect">
            <a:avLst/>
          </a:prstGeom>
        </p:spPr>
      </p:pic>
      <p:pic>
        <p:nvPicPr>
          <p:cNvPr id="3" name="Group 1070165620"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670800" y="0"/>
            <a:ext cx="4521200" cy="4845050"/>
          </a:xfrm>
          <a:prstGeom prst="rect">
            <a:avLst/>
          </a:prstGeom>
        </p:spPr>
      </p:pic>
      <p:pic>
        <p:nvPicPr>
          <p:cNvPr id="8" name="Rectangle 4434" descr="preencoded.png"/>
          <p:cNvPicPr>
            <a:picLocks noChangeAspect="1"/>
          </p:cNvPicPr>
          <p:nvPr/>
        </p:nvPicPr>
        <p:blipFill>
          <a:blip r:embed="rId7"/>
          <a:srcRect/>
          <a:stretch/>
        </p:blipFill>
        <p:spPr>
          <a:xfrm>
            <a:off x="0" y="4845050"/>
            <a:ext cx="12192000" cy="2070100"/>
          </a:xfrm>
          <a:prstGeom prst="rect">
            <a:avLst/>
          </a:prstGeom>
        </p:spPr>
      </p:pic>
      <p:sp>
        <p:nvSpPr>
          <p:cNvPr id="14" name="TextBox 13">
            <a:extLst>
              <a:ext uri="{FF2B5EF4-FFF2-40B4-BE49-F238E27FC236}">
                <a16:creationId xmlns:a16="http://schemas.microsoft.com/office/drawing/2014/main" id="{7A983F8B-7B26-4577-BCE6-5BAC079EFF94}"/>
              </a:ext>
            </a:extLst>
          </p:cNvPr>
          <p:cNvSpPr txBox="1"/>
          <p:nvPr/>
        </p:nvSpPr>
        <p:spPr>
          <a:xfrm>
            <a:off x="1507801" y="33463"/>
            <a:ext cx="10684199" cy="769441"/>
          </a:xfrm>
          <a:prstGeom prst="rect">
            <a:avLst/>
          </a:prstGeom>
          <a:noFill/>
        </p:spPr>
        <p:txBody>
          <a:bodyPr wrap="square" rtlCol="0">
            <a:spAutoFit/>
          </a:bodyPr>
          <a:lstStyle/>
          <a:p>
            <a:r>
              <a:rPr lang="en-US" sz="4400" dirty="0">
                <a:solidFill>
                  <a:schemeClr val="bg1"/>
                </a:solidFill>
                <a:latin typeface="Georgia (Headings)"/>
                <a:cs typeface="Arial" panose="020B0604020202020204" pitchFamily="34" charset="0"/>
              </a:rPr>
              <a:t>Academic Team – BBA with pathways</a:t>
            </a:r>
          </a:p>
        </p:txBody>
      </p:sp>
      <p:pic>
        <p:nvPicPr>
          <p:cNvPr id="1026" name="Picture 2" descr="Alisher Khasanov">
            <a:extLst>
              <a:ext uri="{FF2B5EF4-FFF2-40B4-BE49-F238E27FC236}">
                <a16:creationId xmlns:a16="http://schemas.microsoft.com/office/drawing/2014/main" id="{44D21CF6-065B-0422-389E-8C888F51748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8783" y="895515"/>
            <a:ext cx="1703876" cy="21270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rkhabo Nazarova">
            <a:extLst>
              <a:ext uri="{FF2B5EF4-FFF2-40B4-BE49-F238E27FC236}">
                <a16:creationId xmlns:a16="http://schemas.microsoft.com/office/drawing/2014/main" id="{4CAF0C90-143F-C768-8675-671741AF8E8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98884" y="903338"/>
            <a:ext cx="1703874" cy="211918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lnora Mirzalieva">
            <a:extLst>
              <a:ext uri="{FF2B5EF4-FFF2-40B4-BE49-F238E27FC236}">
                <a16:creationId xmlns:a16="http://schemas.microsoft.com/office/drawing/2014/main" id="{CD51E62F-BEC1-DD59-2354-B0BC902B8DD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56784" y="903337"/>
            <a:ext cx="1703874" cy="211918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zamat Nurmatov">
            <a:extLst>
              <a:ext uri="{FF2B5EF4-FFF2-40B4-BE49-F238E27FC236}">
                <a16:creationId xmlns:a16="http://schemas.microsoft.com/office/drawing/2014/main" id="{CF9C7F72-4415-231F-BB85-D483ACCC6AB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32724" y="903337"/>
            <a:ext cx="1703874" cy="211918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hristian Capone, PMP®">
            <a:extLst>
              <a:ext uri="{FF2B5EF4-FFF2-40B4-BE49-F238E27FC236}">
                <a16:creationId xmlns:a16="http://schemas.microsoft.com/office/drawing/2014/main" id="{78131597-49C2-B264-A8F3-D2CAD4AC16D3}"/>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r="10282"/>
          <a:stretch/>
        </p:blipFill>
        <p:spPr bwMode="auto">
          <a:xfrm rot="16200000">
            <a:off x="2052150" y="1110992"/>
            <a:ext cx="2119183" cy="170387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E93404A-6A7B-5134-4183-C8877642103B}"/>
              </a:ext>
            </a:extLst>
          </p:cNvPr>
          <p:cNvSpPr txBox="1"/>
          <p:nvPr/>
        </p:nvSpPr>
        <p:spPr>
          <a:xfrm>
            <a:off x="148978" y="3429000"/>
            <a:ext cx="1979414" cy="1323439"/>
          </a:xfrm>
          <a:prstGeom prst="rect">
            <a:avLst/>
          </a:prstGeom>
          <a:noFill/>
        </p:spPr>
        <p:txBody>
          <a:bodyPr wrap="square" rtlCol="0">
            <a:spAutoFit/>
          </a:bodyPr>
          <a:lstStyle/>
          <a:p>
            <a:r>
              <a:rPr lang="en-US" sz="1600" b="1" dirty="0">
                <a:solidFill>
                  <a:schemeClr val="bg1"/>
                </a:solidFill>
                <a:latin typeface="Arial" panose="020B0604020202020204" pitchFamily="34" charset="0"/>
                <a:cs typeface="Arial" panose="020B0604020202020204" pitchFamily="34" charset="0"/>
              </a:rPr>
              <a:t>Alisher Khasanov </a:t>
            </a:r>
            <a:r>
              <a:rPr lang="en-US" sz="1600" dirty="0">
                <a:solidFill>
                  <a:schemeClr val="bg1"/>
                </a:solidFill>
                <a:latin typeface="Arial" panose="020B0604020202020204" pitchFamily="34" charset="0"/>
                <a:cs typeface="Arial" panose="020B0604020202020204" pitchFamily="34" charset="0"/>
              </a:rPr>
              <a:t>- </a:t>
            </a:r>
            <a:r>
              <a:rPr lang="en-US" sz="1600" i="1" dirty="0">
                <a:solidFill>
                  <a:schemeClr val="bg1"/>
                </a:solidFill>
                <a:latin typeface="Arial" panose="020B0604020202020204" pitchFamily="34" charset="0"/>
                <a:cs typeface="Arial" panose="020B0604020202020204" pitchFamily="34" charset="0"/>
              </a:rPr>
              <a:t>Vice Rector – Academic, </a:t>
            </a:r>
            <a:r>
              <a:rPr lang="en-GB" sz="1600" i="1" dirty="0">
                <a:solidFill>
                  <a:schemeClr val="bg1"/>
                </a:solidFill>
                <a:latin typeface="Arial" panose="020B0604020202020204" pitchFamily="34" charset="0"/>
                <a:cs typeface="Arial" panose="020B0604020202020204" pitchFamily="34" charset="0"/>
              </a:rPr>
              <a:t>Senior Lecturer in Business Strategy</a:t>
            </a:r>
          </a:p>
        </p:txBody>
      </p:sp>
      <p:sp>
        <p:nvSpPr>
          <p:cNvPr id="7" name="TextBox 6">
            <a:extLst>
              <a:ext uri="{FF2B5EF4-FFF2-40B4-BE49-F238E27FC236}">
                <a16:creationId xmlns:a16="http://schemas.microsoft.com/office/drawing/2014/main" id="{64C3349B-3D71-FA13-3F7A-E5E31E6CBFC4}"/>
              </a:ext>
            </a:extLst>
          </p:cNvPr>
          <p:cNvSpPr txBox="1"/>
          <p:nvPr/>
        </p:nvSpPr>
        <p:spPr>
          <a:xfrm>
            <a:off x="2277370" y="3429000"/>
            <a:ext cx="1979414" cy="1077218"/>
          </a:xfrm>
          <a:prstGeom prst="rect">
            <a:avLst/>
          </a:prstGeom>
          <a:noFill/>
        </p:spPr>
        <p:txBody>
          <a:bodyPr wrap="square" rtlCol="0">
            <a:spAutoFit/>
          </a:bodyPr>
          <a:lstStyle/>
          <a:p>
            <a:r>
              <a:rPr lang="en-US" sz="1600" b="1" dirty="0">
                <a:solidFill>
                  <a:schemeClr val="bg1"/>
                </a:solidFill>
                <a:latin typeface="Arial" panose="020B0604020202020204" pitchFamily="34" charset="0"/>
                <a:cs typeface="Arial" panose="020B0604020202020204" pitchFamily="34" charset="0"/>
              </a:rPr>
              <a:t>Christian Capone, PMP ® - </a:t>
            </a:r>
            <a:r>
              <a:rPr lang="en-GB" sz="1600" i="1" dirty="0">
                <a:solidFill>
                  <a:schemeClr val="bg1"/>
                </a:solidFill>
                <a:latin typeface="Arial" panose="020B0604020202020204" pitchFamily="34" charset="0"/>
                <a:cs typeface="Arial" panose="020B0604020202020204" pitchFamily="34" charset="0"/>
              </a:rPr>
              <a:t>Senior Lecturer in Project Management </a:t>
            </a:r>
          </a:p>
        </p:txBody>
      </p:sp>
      <p:pic>
        <p:nvPicPr>
          <p:cNvPr id="1040" name="Picture 16" descr="Mariia Markova">
            <a:extLst>
              <a:ext uri="{FF2B5EF4-FFF2-40B4-BE49-F238E27FC236}">
                <a16:creationId xmlns:a16="http://schemas.microsoft.com/office/drawing/2014/main" id="{2AE9439C-7792-4C18-529F-F0B3CC84B41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162362" y="905798"/>
            <a:ext cx="1703874" cy="211672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A78A1FB-074D-8BF8-5955-1A3E4AF9041B}"/>
              </a:ext>
            </a:extLst>
          </p:cNvPr>
          <p:cNvSpPr txBox="1"/>
          <p:nvPr/>
        </p:nvSpPr>
        <p:spPr>
          <a:xfrm>
            <a:off x="4219470" y="3395175"/>
            <a:ext cx="1979414" cy="1077218"/>
          </a:xfrm>
          <a:prstGeom prst="rect">
            <a:avLst/>
          </a:prstGeom>
          <a:noFill/>
        </p:spPr>
        <p:txBody>
          <a:bodyPr wrap="square" rtlCol="0">
            <a:spAutoFit/>
          </a:bodyPr>
          <a:lstStyle/>
          <a:p>
            <a:r>
              <a:rPr lang="en-US" sz="1600" b="1" dirty="0">
                <a:solidFill>
                  <a:schemeClr val="bg1"/>
                </a:solidFill>
                <a:latin typeface="Arial" panose="020B0604020202020204" pitchFamily="34" charset="0"/>
                <a:cs typeface="Arial" panose="020B0604020202020204" pitchFamily="34" charset="0"/>
              </a:rPr>
              <a:t>Elnora </a:t>
            </a:r>
            <a:r>
              <a:rPr lang="en-US" sz="1600" b="1" dirty="0" err="1">
                <a:solidFill>
                  <a:schemeClr val="bg1"/>
                </a:solidFill>
                <a:latin typeface="Arial" panose="020B0604020202020204" pitchFamily="34" charset="0"/>
                <a:cs typeface="Arial" panose="020B0604020202020204" pitchFamily="34" charset="0"/>
              </a:rPr>
              <a:t>Mirzalieva</a:t>
            </a:r>
            <a:r>
              <a:rPr lang="en-US" sz="1600" b="1" dirty="0">
                <a:solidFill>
                  <a:schemeClr val="bg1"/>
                </a:solidFill>
                <a:latin typeface="Arial" panose="020B0604020202020204" pitchFamily="34" charset="0"/>
                <a:cs typeface="Arial" panose="020B0604020202020204" pitchFamily="34" charset="0"/>
              </a:rPr>
              <a:t> - </a:t>
            </a:r>
            <a:r>
              <a:rPr lang="en-GB" sz="1600" i="1" dirty="0">
                <a:solidFill>
                  <a:schemeClr val="bg1"/>
                </a:solidFill>
                <a:latin typeface="Arial" panose="020B0604020202020204" pitchFamily="34" charset="0"/>
                <a:cs typeface="Arial" panose="020B0604020202020204" pitchFamily="34" charset="0"/>
              </a:rPr>
              <a:t>Senior Lecturer in Human Resource Management</a:t>
            </a:r>
          </a:p>
        </p:txBody>
      </p:sp>
      <p:sp>
        <p:nvSpPr>
          <p:cNvPr id="10" name="TextBox 9">
            <a:extLst>
              <a:ext uri="{FF2B5EF4-FFF2-40B4-BE49-F238E27FC236}">
                <a16:creationId xmlns:a16="http://schemas.microsoft.com/office/drawing/2014/main" id="{BEF26F96-2F22-71E8-EFA5-CC92E029B960}"/>
              </a:ext>
            </a:extLst>
          </p:cNvPr>
          <p:cNvSpPr txBox="1"/>
          <p:nvPr/>
        </p:nvSpPr>
        <p:spPr>
          <a:xfrm>
            <a:off x="6198884" y="3361350"/>
            <a:ext cx="1979414" cy="1323439"/>
          </a:xfrm>
          <a:prstGeom prst="rect">
            <a:avLst/>
          </a:prstGeom>
          <a:noFill/>
        </p:spPr>
        <p:txBody>
          <a:bodyPr wrap="square" rtlCol="0">
            <a:spAutoFit/>
          </a:bodyPr>
          <a:lstStyle/>
          <a:p>
            <a:r>
              <a:rPr lang="en-US" sz="1600" b="1" dirty="0" err="1">
                <a:solidFill>
                  <a:schemeClr val="bg1"/>
                </a:solidFill>
                <a:latin typeface="Arial" panose="020B0604020202020204" pitchFamily="34" charset="0"/>
                <a:cs typeface="Arial" panose="020B0604020202020204" pitchFamily="34" charset="0"/>
              </a:rPr>
              <a:t>Markhabo</a:t>
            </a:r>
            <a:r>
              <a:rPr lang="en-US" sz="1600" b="1" dirty="0">
                <a:solidFill>
                  <a:schemeClr val="bg1"/>
                </a:solidFill>
                <a:latin typeface="Arial" panose="020B0604020202020204" pitchFamily="34" charset="0"/>
                <a:cs typeface="Arial" panose="020B0604020202020204" pitchFamily="34" charset="0"/>
              </a:rPr>
              <a:t> Nazarova –</a:t>
            </a:r>
            <a:r>
              <a:rPr lang="en-GB" sz="1600" i="1" dirty="0">
                <a:solidFill>
                  <a:schemeClr val="bg1"/>
                </a:solidFill>
                <a:latin typeface="Arial" panose="020B0604020202020204" pitchFamily="34" charset="0"/>
                <a:cs typeface="Arial" panose="020B0604020202020204" pitchFamily="34" charset="0"/>
              </a:rPr>
              <a:t>Lecturer in Business Law and Ethics</a:t>
            </a:r>
          </a:p>
        </p:txBody>
      </p:sp>
      <p:sp>
        <p:nvSpPr>
          <p:cNvPr id="11" name="TextBox 10">
            <a:extLst>
              <a:ext uri="{FF2B5EF4-FFF2-40B4-BE49-F238E27FC236}">
                <a16:creationId xmlns:a16="http://schemas.microsoft.com/office/drawing/2014/main" id="{4F145B19-786D-48A0-C115-09DAC8B52ED2}"/>
              </a:ext>
            </a:extLst>
          </p:cNvPr>
          <p:cNvSpPr txBox="1"/>
          <p:nvPr/>
        </p:nvSpPr>
        <p:spPr>
          <a:xfrm>
            <a:off x="8054733" y="3361350"/>
            <a:ext cx="1979414" cy="1077218"/>
          </a:xfrm>
          <a:prstGeom prst="rect">
            <a:avLst/>
          </a:prstGeom>
          <a:noFill/>
        </p:spPr>
        <p:txBody>
          <a:bodyPr wrap="square" rtlCol="0">
            <a:spAutoFit/>
          </a:bodyPr>
          <a:lstStyle/>
          <a:p>
            <a:r>
              <a:rPr lang="en-US" sz="1600" b="1" dirty="0">
                <a:solidFill>
                  <a:schemeClr val="bg1"/>
                </a:solidFill>
                <a:latin typeface="Arial" panose="020B0604020202020204" pitchFamily="34" charset="0"/>
                <a:cs typeface="Arial" panose="020B0604020202020204" pitchFamily="34" charset="0"/>
              </a:rPr>
              <a:t>Azamat </a:t>
            </a:r>
            <a:r>
              <a:rPr lang="en-US" sz="1600" b="1" dirty="0" err="1">
                <a:solidFill>
                  <a:schemeClr val="bg1"/>
                </a:solidFill>
                <a:latin typeface="Arial" panose="020B0604020202020204" pitchFamily="34" charset="0"/>
                <a:cs typeface="Arial" panose="020B0604020202020204" pitchFamily="34" charset="0"/>
              </a:rPr>
              <a:t>Nurmatov</a:t>
            </a:r>
            <a:r>
              <a:rPr lang="en-US" sz="1600" b="1" dirty="0">
                <a:solidFill>
                  <a:schemeClr val="bg1"/>
                </a:solidFill>
                <a:latin typeface="Arial" panose="020B0604020202020204" pitchFamily="34" charset="0"/>
                <a:cs typeface="Arial" panose="020B0604020202020204" pitchFamily="34" charset="0"/>
              </a:rPr>
              <a:t> – </a:t>
            </a:r>
            <a:r>
              <a:rPr lang="en-GB" sz="1600" i="1" dirty="0">
                <a:solidFill>
                  <a:schemeClr val="bg1"/>
                </a:solidFill>
                <a:latin typeface="Arial" panose="020B0604020202020204" pitchFamily="34" charset="0"/>
                <a:cs typeface="Arial" panose="020B0604020202020204" pitchFamily="34" charset="0"/>
              </a:rPr>
              <a:t>Lecturer in Business and Management</a:t>
            </a:r>
          </a:p>
        </p:txBody>
      </p:sp>
      <p:sp>
        <p:nvSpPr>
          <p:cNvPr id="12" name="TextBox 11">
            <a:extLst>
              <a:ext uri="{FF2B5EF4-FFF2-40B4-BE49-F238E27FC236}">
                <a16:creationId xmlns:a16="http://schemas.microsoft.com/office/drawing/2014/main" id="{D352830A-6B8C-9DCE-694A-A85A92F3B260}"/>
              </a:ext>
            </a:extLst>
          </p:cNvPr>
          <p:cNvSpPr txBox="1"/>
          <p:nvPr/>
        </p:nvSpPr>
        <p:spPr>
          <a:xfrm>
            <a:off x="10120398" y="3361350"/>
            <a:ext cx="1979414" cy="830997"/>
          </a:xfrm>
          <a:prstGeom prst="rect">
            <a:avLst/>
          </a:prstGeom>
          <a:noFill/>
        </p:spPr>
        <p:txBody>
          <a:bodyPr wrap="square" rtlCol="0">
            <a:spAutoFit/>
          </a:bodyPr>
          <a:lstStyle/>
          <a:p>
            <a:r>
              <a:rPr lang="en-US" sz="1600" b="1" dirty="0">
                <a:solidFill>
                  <a:schemeClr val="bg1"/>
                </a:solidFill>
                <a:latin typeface="Arial" panose="020B0604020202020204" pitchFamily="34" charset="0"/>
                <a:cs typeface="Arial" panose="020B0604020202020204" pitchFamily="34" charset="0"/>
              </a:rPr>
              <a:t>Maria Markova – </a:t>
            </a:r>
            <a:r>
              <a:rPr lang="en-GB" sz="1600" i="1" dirty="0">
                <a:solidFill>
                  <a:schemeClr val="bg1"/>
                </a:solidFill>
                <a:latin typeface="Arial" panose="020B0604020202020204" pitchFamily="34" charset="0"/>
                <a:cs typeface="Arial" panose="020B0604020202020204" pitchFamily="34" charset="0"/>
              </a:rPr>
              <a:t>Lecturer in Marketing </a:t>
            </a:r>
          </a:p>
        </p:txBody>
      </p:sp>
    </p:spTree>
    <p:extLst>
      <p:ext uri="{BB962C8B-B14F-4D97-AF65-F5344CB8AC3E}">
        <p14:creationId xmlns:p14="http://schemas.microsoft.com/office/powerpoint/2010/main" val="32548387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ctangle 443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0"/>
            <a:ext cx="12192000" cy="6915150"/>
          </a:xfrm>
          <a:prstGeom prst="rect">
            <a:avLst/>
          </a:prstGeom>
        </p:spPr>
      </p:pic>
      <p:pic>
        <p:nvPicPr>
          <p:cNvPr id="8" name="Rectangle 4434" descr="preencoded.png"/>
          <p:cNvPicPr>
            <a:picLocks noChangeAspect="1"/>
          </p:cNvPicPr>
          <p:nvPr/>
        </p:nvPicPr>
        <p:blipFill>
          <a:blip r:embed="rId5"/>
          <a:srcRect/>
          <a:stretch/>
        </p:blipFill>
        <p:spPr>
          <a:xfrm>
            <a:off x="0" y="4822119"/>
            <a:ext cx="12192000" cy="2070100"/>
          </a:xfrm>
          <a:prstGeom prst="rect">
            <a:avLst/>
          </a:prstGeom>
        </p:spPr>
      </p:pic>
      <p:graphicFrame>
        <p:nvGraphicFramePr>
          <p:cNvPr id="4" name="Table 4">
            <a:extLst>
              <a:ext uri="{FF2B5EF4-FFF2-40B4-BE49-F238E27FC236}">
                <a16:creationId xmlns:a16="http://schemas.microsoft.com/office/drawing/2014/main" id="{6889D667-7540-4BCA-8FF8-0774D369C1F0}"/>
              </a:ext>
            </a:extLst>
          </p:cNvPr>
          <p:cNvGraphicFramePr>
            <a:graphicFrameLocks noGrp="1"/>
          </p:cNvGraphicFramePr>
          <p:nvPr>
            <p:extLst>
              <p:ext uri="{D42A27DB-BD31-4B8C-83A1-F6EECF244321}">
                <p14:modId xmlns:p14="http://schemas.microsoft.com/office/powerpoint/2010/main" val="2454123171"/>
              </p:ext>
            </p:extLst>
          </p:nvPr>
        </p:nvGraphicFramePr>
        <p:xfrm>
          <a:off x="254000" y="1072249"/>
          <a:ext cx="11684000" cy="5618480"/>
        </p:xfrm>
        <a:graphic>
          <a:graphicData uri="http://schemas.openxmlformats.org/drawingml/2006/table">
            <a:tbl>
              <a:tblPr firstRow="1" bandRow="1">
                <a:tableStyleId>{616DA210-FB5B-4158-B5E0-FEB733F419BA}</a:tableStyleId>
              </a:tblPr>
              <a:tblGrid>
                <a:gridCol w="5308599">
                  <a:extLst>
                    <a:ext uri="{9D8B030D-6E8A-4147-A177-3AD203B41FA5}">
                      <a16:colId xmlns:a16="http://schemas.microsoft.com/office/drawing/2014/main" val="1732655776"/>
                    </a:ext>
                  </a:extLst>
                </a:gridCol>
                <a:gridCol w="6375401">
                  <a:extLst>
                    <a:ext uri="{9D8B030D-6E8A-4147-A177-3AD203B41FA5}">
                      <a16:colId xmlns:a16="http://schemas.microsoft.com/office/drawing/2014/main" val="503441541"/>
                    </a:ext>
                  </a:extLst>
                </a:gridCol>
              </a:tblGrid>
              <a:tr h="370840">
                <a:tc>
                  <a:txBody>
                    <a:bodyPr/>
                    <a:lstStyle/>
                    <a:p>
                      <a:pPr marL="0" marR="0" algn="ctr">
                        <a:spcBef>
                          <a:spcPts val="0"/>
                        </a:spcBef>
                        <a:spcAft>
                          <a:spcPts val="0"/>
                        </a:spcAft>
                      </a:pPr>
                      <a:r>
                        <a:rPr lang="en-GB" sz="2000" dirty="0">
                          <a:solidFill>
                            <a:schemeClr val="accent4">
                              <a:lumMod val="20000"/>
                              <a:lumOff val="80000"/>
                            </a:schemeClr>
                          </a:solidFill>
                          <a:effectLst/>
                          <a:latin typeface="Arial" panose="020B0604020202020204" pitchFamily="34" charset="0"/>
                          <a:cs typeface="Arial" panose="020B0604020202020204" pitchFamily="34" charset="0"/>
                        </a:rPr>
                        <a:t>Year 1 (Semester 1)</a:t>
                      </a:r>
                      <a:endParaRPr lang="en-US" sz="2000" dirty="0">
                        <a:solidFill>
                          <a:schemeClr val="accent4">
                            <a:lumMod val="20000"/>
                            <a:lumOff val="8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4">
                              <a:lumMod val="20000"/>
                              <a:lumOff val="80000"/>
                            </a:schemeClr>
                          </a:solidFill>
                          <a:effectLst/>
                          <a:latin typeface="Arial" panose="020B0604020202020204" pitchFamily="34" charset="0"/>
                          <a:cs typeface="Arial" panose="020B0604020202020204" pitchFamily="34" charset="0"/>
                        </a:rPr>
                        <a:t>Year 2 (Semester 1)</a:t>
                      </a:r>
                      <a:endParaRPr lang="en-US" sz="2000" dirty="0">
                        <a:solidFill>
                          <a:schemeClr val="accent4">
                            <a:lumMod val="20000"/>
                            <a:lumOff val="8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60106737"/>
                  </a:ext>
                </a:extLst>
              </a:tr>
              <a:tr h="370840">
                <a:tc>
                  <a:txBody>
                    <a:bodyPr/>
                    <a:lstStyle/>
                    <a:p>
                      <a:r>
                        <a:rPr lang="en-US" sz="2000" dirty="0">
                          <a:solidFill>
                            <a:schemeClr val="bg1"/>
                          </a:solidFill>
                          <a:latin typeface="Arial" panose="020B0604020202020204" pitchFamily="34" charset="0"/>
                          <a:cs typeface="Arial" panose="020B0604020202020204" pitchFamily="34" charset="0"/>
                        </a:rPr>
                        <a:t>Principles of Microeconomics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buNone/>
                      </a:pPr>
                      <a:r>
                        <a:rPr lang="en-GB" sz="2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Corporate and Business Law</a:t>
                      </a:r>
                      <a:endParaRPr lang="en-GB" sz="2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99864444"/>
                  </a:ext>
                </a:extLst>
              </a:tr>
              <a:tr h="370840">
                <a:tc>
                  <a:txBody>
                    <a:bodyPr/>
                    <a:lstStyle/>
                    <a:p>
                      <a:r>
                        <a:rPr lang="en-US" sz="2000" dirty="0">
                          <a:solidFill>
                            <a:schemeClr val="bg1"/>
                          </a:solidFill>
                          <a:latin typeface="Arial" panose="020B0604020202020204" pitchFamily="34" charset="0"/>
                          <a:cs typeface="Arial" panose="020B0604020202020204" pitchFamily="34" charset="0"/>
                        </a:rPr>
                        <a:t>Introduction to Accounting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buNone/>
                      </a:pPr>
                      <a:r>
                        <a:rPr lang="en-GB" sz="2000">
                          <a:solidFill>
                            <a:schemeClr val="bg1"/>
                          </a:solidFill>
                          <a:effectLst/>
                          <a:latin typeface="Arial" panose="020B0604020202020204" pitchFamily="34" charset="0"/>
                          <a:ea typeface="Times New Roman" panose="02020603050405020304" pitchFamily="18" charset="0"/>
                          <a:cs typeface="Arial" panose="020B0604020202020204" pitchFamily="34" charset="0"/>
                        </a:rPr>
                        <a:t>Business Communications</a:t>
                      </a:r>
                      <a:endParaRPr lang="en-GB" sz="20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1438791"/>
                  </a:ext>
                </a:extLst>
              </a:tr>
              <a:tr h="370840">
                <a:tc>
                  <a:txBody>
                    <a:bodyPr/>
                    <a:lstStyle/>
                    <a:p>
                      <a:r>
                        <a:rPr lang="en-US" sz="2000" dirty="0">
                          <a:solidFill>
                            <a:schemeClr val="bg1"/>
                          </a:solidFill>
                          <a:latin typeface="Arial" panose="020B0604020202020204" pitchFamily="34" charset="0"/>
                          <a:cs typeface="Arial" panose="020B0604020202020204" pitchFamily="34" charset="0"/>
                        </a:rPr>
                        <a:t>Introduction to Finance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buNone/>
                      </a:pPr>
                      <a:r>
                        <a:rPr lang="en-GB" sz="2000">
                          <a:solidFill>
                            <a:schemeClr val="bg1"/>
                          </a:solidFill>
                          <a:effectLst/>
                          <a:latin typeface="Arial" panose="020B0604020202020204" pitchFamily="34" charset="0"/>
                          <a:ea typeface="Times New Roman" panose="02020603050405020304" pitchFamily="18" charset="0"/>
                          <a:cs typeface="Arial" panose="020B0604020202020204" pitchFamily="34" charset="0"/>
                        </a:rPr>
                        <a:t>Foundations of Project Management</a:t>
                      </a:r>
                      <a:endParaRPr lang="en-GB" sz="20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8475030"/>
                  </a:ext>
                </a:extLst>
              </a:tr>
              <a:tr h="370840">
                <a:tc>
                  <a:txBody>
                    <a:bodyPr/>
                    <a:lstStyle/>
                    <a:p>
                      <a:r>
                        <a:rPr lang="en-US" sz="2000" dirty="0">
                          <a:solidFill>
                            <a:schemeClr val="bg1"/>
                          </a:solidFill>
                          <a:latin typeface="Arial" panose="020B0604020202020204" pitchFamily="34" charset="0"/>
                          <a:cs typeface="Arial" panose="020B0604020202020204" pitchFamily="34" charset="0"/>
                        </a:rPr>
                        <a:t>Elective (General Education)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buNone/>
                      </a:pPr>
                      <a:r>
                        <a:rPr lang="en-GB" sz="2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Entrepreneurship</a:t>
                      </a:r>
                      <a:endParaRPr lang="en-GB" sz="2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44337014"/>
                  </a:ext>
                </a:extLst>
              </a:tr>
              <a:tr h="370840">
                <a:tc>
                  <a:txBody>
                    <a:bodyPr/>
                    <a:lstStyle/>
                    <a:p>
                      <a:pPr marL="0" marR="0" algn="ctr">
                        <a:spcBef>
                          <a:spcPts val="0"/>
                        </a:spcBef>
                        <a:spcAft>
                          <a:spcPts val="0"/>
                        </a:spcAft>
                      </a:pPr>
                      <a:r>
                        <a:rPr lang="en-GB" sz="2000" b="1" dirty="0">
                          <a:solidFill>
                            <a:schemeClr val="accent4">
                              <a:lumMod val="20000"/>
                              <a:lumOff val="80000"/>
                            </a:schemeClr>
                          </a:solidFill>
                          <a:effectLst/>
                          <a:latin typeface="Arial" panose="020B0604020202020204" pitchFamily="34" charset="0"/>
                          <a:cs typeface="Arial" panose="020B0604020202020204" pitchFamily="34" charset="0"/>
                        </a:rPr>
                        <a:t>Year 1 (Semester 2)</a:t>
                      </a:r>
                      <a:endParaRPr lang="en-US" sz="2000" b="1" dirty="0">
                        <a:solidFill>
                          <a:schemeClr val="accent4">
                            <a:lumMod val="20000"/>
                            <a:lumOff val="8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4">
                              <a:lumMod val="20000"/>
                              <a:lumOff val="80000"/>
                            </a:schemeClr>
                          </a:solidFill>
                          <a:effectLst/>
                          <a:latin typeface="Arial" panose="020B0604020202020204" pitchFamily="34" charset="0"/>
                          <a:cs typeface="Arial" panose="020B0604020202020204" pitchFamily="34" charset="0"/>
                        </a:rPr>
                        <a:t>Year 2 (Semester 2)</a:t>
                      </a:r>
                      <a:endParaRPr lang="en-US" sz="2000" b="1" dirty="0">
                        <a:solidFill>
                          <a:schemeClr val="accent4">
                            <a:lumMod val="20000"/>
                            <a:lumOff val="8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065417453"/>
                  </a:ext>
                </a:extLst>
              </a:tr>
              <a:tr h="370840">
                <a:tc>
                  <a:txBody>
                    <a:bodyPr/>
                    <a:lstStyle/>
                    <a:p>
                      <a:r>
                        <a:rPr lang="en-US" sz="2000" dirty="0">
                          <a:solidFill>
                            <a:schemeClr val="bg1"/>
                          </a:solidFill>
                          <a:latin typeface="Arial" panose="020B0604020202020204" pitchFamily="34" charset="0"/>
                          <a:cs typeface="Arial" panose="020B0604020202020204" pitchFamily="34" charset="0"/>
                        </a:rPr>
                        <a:t>Principles of Macroeconomics</a:t>
                      </a:r>
                    </a:p>
                  </a:txBody>
                  <a:tcPr/>
                </a:tc>
                <a:tc>
                  <a:txBody>
                    <a:bodyPr/>
                    <a:lstStyle/>
                    <a:p>
                      <a:pPr algn="l">
                        <a:buNone/>
                      </a:pPr>
                      <a:r>
                        <a:rPr lang="en-GB" sz="2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Elective (from another pathway or from other degree programmes, see below)</a:t>
                      </a:r>
                      <a:endParaRPr lang="en-GB" sz="2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11244580"/>
                  </a:ext>
                </a:extLst>
              </a:tr>
              <a:tr h="370840">
                <a:tc>
                  <a:txBody>
                    <a:bodyPr/>
                    <a:lstStyle/>
                    <a:p>
                      <a:pPr algn="l">
                        <a:buNone/>
                      </a:pPr>
                      <a:r>
                        <a:rPr lang="en-GB" sz="2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Principles of Marketing </a:t>
                      </a:r>
                      <a:endParaRPr lang="en-GB" sz="2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buNone/>
                      </a:pPr>
                      <a:r>
                        <a:rPr lang="en-GB" sz="2000">
                          <a:solidFill>
                            <a:schemeClr val="bg1"/>
                          </a:solidFill>
                          <a:effectLst/>
                          <a:latin typeface="Arial" panose="020B0604020202020204" pitchFamily="34" charset="0"/>
                          <a:ea typeface="Times New Roman" panose="02020603050405020304" pitchFamily="18" charset="0"/>
                          <a:cs typeface="Arial" panose="020B0604020202020204" pitchFamily="34" charset="0"/>
                        </a:rPr>
                        <a:t>Global Business and Sustainability</a:t>
                      </a:r>
                      <a:endParaRPr lang="en-GB" sz="20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457663667"/>
                  </a:ext>
                </a:extLst>
              </a:tr>
              <a:tr h="370840">
                <a:tc>
                  <a:txBody>
                    <a:bodyPr/>
                    <a:lstStyle/>
                    <a:p>
                      <a:pPr algn="l">
                        <a:buNone/>
                      </a:pPr>
                      <a:r>
                        <a:rPr lang="en-GB" sz="2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Human Resource Management</a:t>
                      </a:r>
                      <a:endParaRPr lang="en-GB" sz="2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buNone/>
                      </a:pPr>
                      <a:r>
                        <a:rPr lang="en-GB" sz="2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Business Ethics and Professional Standards</a:t>
                      </a:r>
                      <a:endParaRPr lang="en-GB" sz="2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987870500"/>
                  </a:ext>
                </a:extLst>
              </a:tr>
              <a:tr h="370840">
                <a:tc>
                  <a:txBody>
                    <a:bodyPr/>
                    <a:lstStyle/>
                    <a:p>
                      <a:r>
                        <a:rPr lang="en-US" sz="2000" i="0" dirty="0">
                          <a:solidFill>
                            <a:schemeClr val="bg1"/>
                          </a:solidFill>
                          <a:latin typeface="Arial" panose="020B0604020202020204" pitchFamily="34" charset="0"/>
                          <a:cs typeface="Arial" panose="020B0604020202020204" pitchFamily="34" charset="0"/>
                        </a:rPr>
                        <a:t>Communication in Teams</a:t>
                      </a:r>
                      <a:r>
                        <a:rPr lang="ru-RU" sz="2000" i="0" dirty="0">
                          <a:solidFill>
                            <a:schemeClr val="bg1"/>
                          </a:solidFill>
                          <a:latin typeface="Arial" panose="020B0604020202020204" pitchFamily="34" charset="0"/>
                          <a:cs typeface="Arial" panose="020B0604020202020204" pitchFamily="34" charset="0"/>
                        </a:rPr>
                        <a:t> (</a:t>
                      </a:r>
                      <a:r>
                        <a:rPr lang="en-US" sz="2000" i="0" dirty="0">
                          <a:solidFill>
                            <a:schemeClr val="bg1"/>
                          </a:solidFill>
                          <a:latin typeface="Arial" panose="020B0604020202020204" pitchFamily="34" charset="0"/>
                          <a:cs typeface="Arial" panose="020B0604020202020204" pitchFamily="34" charset="0"/>
                        </a:rPr>
                        <a:t>PM)</a:t>
                      </a:r>
                    </a:p>
                  </a:txBody>
                  <a:tcPr/>
                </a:tc>
                <a:tc>
                  <a:txBody>
                    <a:bodyPr/>
                    <a:lstStyle/>
                    <a:p>
                      <a:r>
                        <a:rPr lang="en-US" sz="2000" dirty="0" err="1">
                          <a:solidFill>
                            <a:schemeClr val="bg1"/>
                          </a:solidFill>
                          <a:latin typeface="Arial" panose="020B0604020202020204" pitchFamily="34" charset="0"/>
                          <a:cs typeface="Arial" panose="020B0604020202020204" pitchFamily="34" charset="0"/>
                        </a:rPr>
                        <a:t>Organisational</a:t>
                      </a:r>
                      <a:r>
                        <a:rPr lang="en-US" sz="2000" dirty="0">
                          <a:solidFill>
                            <a:schemeClr val="bg1"/>
                          </a:solidFill>
                          <a:latin typeface="Arial" panose="020B0604020202020204" pitchFamily="34" charset="0"/>
                          <a:cs typeface="Arial" panose="020B0604020202020204" pitchFamily="34" charset="0"/>
                        </a:rPr>
                        <a:t> </a:t>
                      </a:r>
                      <a:r>
                        <a:rPr lang="en-US" sz="2000" dirty="0" err="1">
                          <a:solidFill>
                            <a:schemeClr val="bg1"/>
                          </a:solidFill>
                          <a:latin typeface="Arial" panose="020B0604020202020204" pitchFamily="34" charset="0"/>
                          <a:cs typeface="Arial" panose="020B0604020202020204" pitchFamily="34" charset="0"/>
                        </a:rPr>
                        <a:t>Behaviour</a:t>
                      </a:r>
                      <a:r>
                        <a:rPr lang="en-US" sz="2000" dirty="0">
                          <a:solidFill>
                            <a:schemeClr val="bg1"/>
                          </a:solidFill>
                          <a:latin typeface="Arial" panose="020B0604020202020204" pitchFamily="34" charset="0"/>
                          <a:cs typeface="Arial" panose="020B0604020202020204" pitchFamily="34" charset="0"/>
                        </a:rPr>
                        <a:t> (PM) </a:t>
                      </a:r>
                    </a:p>
                  </a:txBody>
                  <a:tcPr/>
                </a:tc>
                <a:extLst>
                  <a:ext uri="{0D108BD9-81ED-4DB2-BD59-A6C34878D82A}">
                    <a16:rowId xmlns:a16="http://schemas.microsoft.com/office/drawing/2014/main" val="1793985158"/>
                  </a:ext>
                </a:extLst>
              </a:tr>
              <a:tr h="370840">
                <a:tc>
                  <a:txBody>
                    <a:bodyPr/>
                    <a:lstStyle/>
                    <a:p>
                      <a:r>
                        <a:rPr lang="en-GB" sz="2000" i="0" dirty="0">
                          <a:solidFill>
                            <a:schemeClr val="bg1"/>
                          </a:solidFill>
                          <a:latin typeface="Arial" panose="020B0604020202020204" pitchFamily="34" charset="0"/>
                          <a:cs typeface="Arial" panose="020B0604020202020204" pitchFamily="34" charset="0"/>
                        </a:rPr>
                        <a:t>Introduction to Communications and PR (DME and PR)</a:t>
                      </a:r>
                      <a:endParaRPr lang="en-US" sz="2000" i="0" dirty="0">
                        <a:solidFill>
                          <a:schemeClr val="bg1"/>
                        </a:solidFill>
                        <a:latin typeface="Arial" panose="020B0604020202020204" pitchFamily="34" charset="0"/>
                        <a:cs typeface="Arial" panose="020B0604020202020204" pitchFamily="34" charset="0"/>
                      </a:endParaRPr>
                    </a:p>
                  </a:txBody>
                  <a:tcPr/>
                </a:tc>
                <a:tc>
                  <a:txBody>
                    <a:bodyPr/>
                    <a:lstStyle/>
                    <a:p>
                      <a:r>
                        <a:rPr lang="en-GB" sz="2000" dirty="0">
                          <a:solidFill>
                            <a:schemeClr val="bg1"/>
                          </a:solidFill>
                          <a:latin typeface="Arial" panose="020B0604020202020204" pitchFamily="34" charset="0"/>
                          <a:cs typeface="Arial" panose="020B0604020202020204" pitchFamily="34" charset="0"/>
                        </a:rPr>
                        <a:t>Principles of Supply Chain Management (LOG)</a:t>
                      </a:r>
                      <a:endParaRPr lang="en-US" sz="2000" dirty="0">
                        <a:solidFill>
                          <a:schemeClr val="bg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636119926"/>
                  </a:ext>
                </a:extLst>
              </a:tr>
              <a:tr h="300961">
                <a:tc>
                  <a:txBody>
                    <a:bodyPr/>
                    <a:lstStyle/>
                    <a:p>
                      <a:r>
                        <a:rPr lang="en-US" sz="2000" i="0" dirty="0">
                          <a:solidFill>
                            <a:schemeClr val="bg1"/>
                          </a:solidFill>
                          <a:latin typeface="Arial" panose="020B0604020202020204" pitchFamily="34" charset="0"/>
                          <a:cs typeface="Arial" panose="020B0604020202020204" pitchFamily="34" charset="0"/>
                        </a:rPr>
                        <a:t>Introduction to Sustainability (LOG)</a:t>
                      </a:r>
                    </a:p>
                  </a:txBody>
                  <a:tcPr/>
                </a:tc>
                <a:tc>
                  <a:txBody>
                    <a:bodyPr/>
                    <a:lstStyle/>
                    <a:p>
                      <a:r>
                        <a:rPr lang="en-US" sz="2000" dirty="0">
                          <a:solidFill>
                            <a:schemeClr val="bg1"/>
                          </a:solidFill>
                          <a:latin typeface="Arial" panose="020B0604020202020204" pitchFamily="34" charset="0"/>
                          <a:cs typeface="Arial" panose="020B0604020202020204" pitchFamily="34" charset="0"/>
                        </a:rPr>
                        <a:t>Communication Strategy (PR)</a:t>
                      </a:r>
                    </a:p>
                  </a:txBody>
                  <a:tcPr/>
                </a:tc>
                <a:extLst>
                  <a:ext uri="{0D108BD9-81ED-4DB2-BD59-A6C34878D82A}">
                    <a16:rowId xmlns:a16="http://schemas.microsoft.com/office/drawing/2014/main" val="144797103"/>
                  </a:ext>
                </a:extLst>
              </a:tr>
              <a:tr h="370840">
                <a:tc>
                  <a:txBody>
                    <a:bodyPr/>
                    <a:lstStyle/>
                    <a:p>
                      <a:endParaRPr lang="en-US" sz="2000" dirty="0">
                        <a:solidFill>
                          <a:schemeClr val="bg1"/>
                        </a:solidFill>
                        <a:latin typeface="Arial" panose="020B0604020202020204" pitchFamily="34" charset="0"/>
                        <a:cs typeface="Arial" panose="020B0604020202020204" pitchFamily="34" charset="0"/>
                      </a:endParaRPr>
                    </a:p>
                  </a:txBody>
                  <a:tcPr/>
                </a:tc>
                <a:tc>
                  <a:txBody>
                    <a:bodyPr/>
                    <a:lstStyle/>
                    <a:p>
                      <a:r>
                        <a:rPr lang="en-US" sz="2000" dirty="0">
                          <a:solidFill>
                            <a:schemeClr val="bg1"/>
                          </a:solidFill>
                          <a:latin typeface="Arial" panose="020B0604020202020204" pitchFamily="34" charset="0"/>
                          <a:cs typeface="Arial" panose="020B0604020202020204" pitchFamily="34" charset="0"/>
                        </a:rPr>
                        <a:t>Digital Marketing</a:t>
                      </a:r>
                      <a:r>
                        <a:rPr lang="ru-RU" sz="2000" dirty="0">
                          <a:solidFill>
                            <a:schemeClr val="bg1"/>
                          </a:solidFill>
                          <a:latin typeface="Arial" panose="020B0604020202020204" pitchFamily="34" charset="0"/>
                          <a:cs typeface="Arial" panose="020B0604020202020204" pitchFamily="34" charset="0"/>
                        </a:rPr>
                        <a:t> (</a:t>
                      </a:r>
                      <a:r>
                        <a:rPr lang="en-US" sz="2000" dirty="0">
                          <a:solidFill>
                            <a:schemeClr val="bg1"/>
                          </a:solidFill>
                          <a:latin typeface="Arial" panose="020B0604020202020204" pitchFamily="34" charset="0"/>
                          <a:cs typeface="Arial" panose="020B0604020202020204" pitchFamily="34" charset="0"/>
                        </a:rPr>
                        <a:t>DME)</a:t>
                      </a:r>
                    </a:p>
                  </a:txBody>
                  <a:tcPr/>
                </a:tc>
                <a:extLst>
                  <a:ext uri="{0D108BD9-81ED-4DB2-BD59-A6C34878D82A}">
                    <a16:rowId xmlns:a16="http://schemas.microsoft.com/office/drawing/2014/main" val="364375502"/>
                  </a:ext>
                </a:extLst>
              </a:tr>
            </a:tbl>
          </a:graphicData>
        </a:graphic>
      </p:graphicFrame>
      <p:pic>
        <p:nvPicPr>
          <p:cNvPr id="23" name="Group 1070165620" descr="preencoded.png">
            <a:extLst>
              <a:ext uri="{FF2B5EF4-FFF2-40B4-BE49-F238E27FC236}">
                <a16:creationId xmlns:a16="http://schemas.microsoft.com/office/drawing/2014/main" id="{37E39BA7-0C42-41E9-B360-4780071EB1E5}"/>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670800" y="0"/>
            <a:ext cx="4521200" cy="4845050"/>
          </a:xfrm>
          <a:prstGeom prst="rect">
            <a:avLst/>
          </a:prstGeom>
        </p:spPr>
      </p:pic>
      <p:sp>
        <p:nvSpPr>
          <p:cNvPr id="3" name="TextBox 2">
            <a:extLst>
              <a:ext uri="{FF2B5EF4-FFF2-40B4-BE49-F238E27FC236}">
                <a16:creationId xmlns:a16="http://schemas.microsoft.com/office/drawing/2014/main" id="{5D0C9B44-96B1-3961-3163-288605397D7A}"/>
              </a:ext>
            </a:extLst>
          </p:cNvPr>
          <p:cNvSpPr txBox="1"/>
          <p:nvPr/>
        </p:nvSpPr>
        <p:spPr>
          <a:xfrm>
            <a:off x="639601" y="167271"/>
            <a:ext cx="7763199" cy="769441"/>
          </a:xfrm>
          <a:prstGeom prst="rect">
            <a:avLst/>
          </a:prstGeom>
          <a:noFill/>
        </p:spPr>
        <p:txBody>
          <a:bodyPr wrap="square" rtlCol="0">
            <a:spAutoFit/>
          </a:bodyPr>
          <a:lstStyle/>
          <a:p>
            <a:r>
              <a:rPr lang="en-US" sz="4400" dirty="0">
                <a:solidFill>
                  <a:schemeClr val="bg1"/>
                </a:solidFill>
                <a:latin typeface="Georgia (Headings)"/>
                <a:cs typeface="Arial" panose="020B0604020202020204" pitchFamily="34" charset="0"/>
              </a:rPr>
              <a:t>Available Modules</a:t>
            </a:r>
          </a:p>
        </p:txBody>
      </p:sp>
    </p:spTree>
    <p:extLst>
      <p:ext uri="{BB962C8B-B14F-4D97-AF65-F5344CB8AC3E}">
        <p14:creationId xmlns:p14="http://schemas.microsoft.com/office/powerpoint/2010/main" val="31622076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ctangle 443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0"/>
            <a:ext cx="12192000" cy="6915150"/>
          </a:xfrm>
          <a:prstGeom prst="rect">
            <a:avLst/>
          </a:prstGeom>
        </p:spPr>
      </p:pic>
      <p:pic>
        <p:nvPicPr>
          <p:cNvPr id="3" name="Group 1070165620"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670800" y="0"/>
            <a:ext cx="4521200" cy="4845050"/>
          </a:xfrm>
          <a:prstGeom prst="rect">
            <a:avLst/>
          </a:prstGeom>
        </p:spPr>
      </p:pic>
      <p:pic>
        <p:nvPicPr>
          <p:cNvPr id="8" name="Rectangle 4434" descr="preencoded.png"/>
          <p:cNvPicPr>
            <a:picLocks noChangeAspect="1"/>
          </p:cNvPicPr>
          <p:nvPr/>
        </p:nvPicPr>
        <p:blipFill>
          <a:blip r:embed="rId7"/>
          <a:srcRect/>
          <a:stretch/>
        </p:blipFill>
        <p:spPr>
          <a:xfrm>
            <a:off x="0" y="4845050"/>
            <a:ext cx="12192000" cy="2070100"/>
          </a:xfrm>
          <a:prstGeom prst="rect">
            <a:avLst/>
          </a:prstGeom>
        </p:spPr>
      </p:pic>
      <p:sp>
        <p:nvSpPr>
          <p:cNvPr id="14" name="TextBox 13">
            <a:extLst>
              <a:ext uri="{FF2B5EF4-FFF2-40B4-BE49-F238E27FC236}">
                <a16:creationId xmlns:a16="http://schemas.microsoft.com/office/drawing/2014/main" id="{7A983F8B-7B26-4577-BCE6-5BAC079EFF94}"/>
              </a:ext>
            </a:extLst>
          </p:cNvPr>
          <p:cNvSpPr txBox="1"/>
          <p:nvPr/>
        </p:nvSpPr>
        <p:spPr>
          <a:xfrm>
            <a:off x="639601" y="105450"/>
            <a:ext cx="7763199" cy="769441"/>
          </a:xfrm>
          <a:prstGeom prst="rect">
            <a:avLst/>
          </a:prstGeom>
          <a:noFill/>
        </p:spPr>
        <p:txBody>
          <a:bodyPr wrap="square" rtlCol="0">
            <a:spAutoFit/>
          </a:bodyPr>
          <a:lstStyle/>
          <a:p>
            <a:r>
              <a:rPr lang="en-US" sz="4400" dirty="0">
                <a:solidFill>
                  <a:schemeClr val="bg1"/>
                </a:solidFill>
                <a:latin typeface="Georgia (Headings)"/>
                <a:cs typeface="Arial" panose="020B0604020202020204" pitchFamily="34" charset="0"/>
              </a:rPr>
              <a:t>Available Modules</a:t>
            </a:r>
          </a:p>
        </p:txBody>
      </p:sp>
      <p:graphicFrame>
        <p:nvGraphicFramePr>
          <p:cNvPr id="4" name="Table 4">
            <a:extLst>
              <a:ext uri="{FF2B5EF4-FFF2-40B4-BE49-F238E27FC236}">
                <a16:creationId xmlns:a16="http://schemas.microsoft.com/office/drawing/2014/main" id="{11A6B868-8B9E-954B-BE33-46F450E55101}"/>
              </a:ext>
            </a:extLst>
          </p:cNvPr>
          <p:cNvGraphicFramePr>
            <a:graphicFrameLocks noGrp="1"/>
          </p:cNvGraphicFramePr>
          <p:nvPr>
            <p:extLst>
              <p:ext uri="{D42A27DB-BD31-4B8C-83A1-F6EECF244321}">
                <p14:modId xmlns:p14="http://schemas.microsoft.com/office/powerpoint/2010/main" val="2565586309"/>
              </p:ext>
            </p:extLst>
          </p:nvPr>
        </p:nvGraphicFramePr>
        <p:xfrm>
          <a:off x="517000" y="1289986"/>
          <a:ext cx="11157999" cy="4363720"/>
        </p:xfrm>
        <a:graphic>
          <a:graphicData uri="http://schemas.openxmlformats.org/drawingml/2006/table">
            <a:tbl>
              <a:tblPr firstRow="1" bandRow="1">
                <a:tableStyleId>{616DA210-FB5B-4158-B5E0-FEB733F419BA}</a:tableStyleId>
              </a:tblPr>
              <a:tblGrid>
                <a:gridCol w="5392069">
                  <a:extLst>
                    <a:ext uri="{9D8B030D-6E8A-4147-A177-3AD203B41FA5}">
                      <a16:colId xmlns:a16="http://schemas.microsoft.com/office/drawing/2014/main" val="1732655776"/>
                    </a:ext>
                  </a:extLst>
                </a:gridCol>
                <a:gridCol w="5765930">
                  <a:extLst>
                    <a:ext uri="{9D8B030D-6E8A-4147-A177-3AD203B41FA5}">
                      <a16:colId xmlns:a16="http://schemas.microsoft.com/office/drawing/2014/main" val="503441541"/>
                    </a:ext>
                  </a:extLst>
                </a:gridCol>
              </a:tblGrid>
              <a:tr h="370840">
                <a:tc>
                  <a:txBody>
                    <a:bodyPr/>
                    <a:lstStyle/>
                    <a:p>
                      <a:pPr marL="0" marR="0" algn="ctr">
                        <a:spcBef>
                          <a:spcPts val="0"/>
                        </a:spcBef>
                        <a:spcAft>
                          <a:spcPts val="0"/>
                        </a:spcAft>
                      </a:pPr>
                      <a:r>
                        <a:rPr lang="en-GB" sz="2800" dirty="0">
                          <a:solidFill>
                            <a:schemeClr val="accent4">
                              <a:lumMod val="20000"/>
                              <a:lumOff val="80000"/>
                            </a:schemeClr>
                          </a:solidFill>
                          <a:effectLst/>
                          <a:latin typeface="Arial" panose="020B0604020202020204" pitchFamily="34" charset="0"/>
                          <a:cs typeface="Arial" panose="020B0604020202020204" pitchFamily="34" charset="0"/>
                        </a:rPr>
                        <a:t>Year 3 (Semester 1)</a:t>
                      </a:r>
                      <a:endParaRPr lang="en-US" sz="2800" dirty="0">
                        <a:solidFill>
                          <a:schemeClr val="accent4">
                            <a:lumMod val="20000"/>
                            <a:lumOff val="8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chemeClr val="accent4">
                              <a:lumMod val="20000"/>
                              <a:lumOff val="80000"/>
                            </a:schemeClr>
                          </a:solidFill>
                          <a:effectLst/>
                          <a:latin typeface="Arial" panose="020B0604020202020204" pitchFamily="34" charset="0"/>
                          <a:cs typeface="Arial" panose="020B0604020202020204" pitchFamily="34" charset="0"/>
                        </a:rPr>
                        <a:t>Year 3 (Semester 2)</a:t>
                      </a:r>
                      <a:endParaRPr lang="en-US" sz="2800" dirty="0">
                        <a:solidFill>
                          <a:schemeClr val="accent4">
                            <a:lumMod val="20000"/>
                            <a:lumOff val="80000"/>
                          </a:schemeClr>
                        </a:solidFill>
                        <a:effectLst/>
                        <a:latin typeface="Arial" panose="020B0604020202020204" pitchFamily="34" charset="0"/>
                        <a:ea typeface="Times New Roman" panose="02020603050405020304" pitchFamily="18" charset="0"/>
                        <a:cs typeface="Arial" panose="020B0604020202020204" pitchFamily="34" charset="0"/>
                      </a:endParaRP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60106737"/>
                  </a:ext>
                </a:extLst>
              </a:tr>
              <a:tr h="370840">
                <a:tc>
                  <a:txBody>
                    <a:bodyPr/>
                    <a:lstStyle/>
                    <a:p>
                      <a:pPr algn="l">
                        <a:buNone/>
                      </a:pPr>
                      <a:r>
                        <a:rPr lang="en-GB"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Cross-Cultural Leadership</a:t>
                      </a:r>
                      <a:endParaRPr lang="en-GB" sz="24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buNone/>
                      </a:pPr>
                      <a:r>
                        <a:rPr lang="en-GB"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Entrepreneurship at Scale</a:t>
                      </a:r>
                      <a:endParaRPr lang="en-GB" sz="24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99864444"/>
                  </a:ext>
                </a:extLst>
              </a:tr>
              <a:tr h="370840">
                <a:tc>
                  <a:txBody>
                    <a:bodyPr/>
                    <a:lstStyle/>
                    <a:p>
                      <a:pPr algn="l">
                        <a:buNone/>
                      </a:pPr>
                      <a:r>
                        <a:rPr lang="en-GB"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Elective (from another pathway or from other degree programmes)</a:t>
                      </a:r>
                      <a:endParaRPr lang="en-GB" sz="24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buNone/>
                      </a:pPr>
                      <a:r>
                        <a:rPr lang="en-GB" sz="2400">
                          <a:solidFill>
                            <a:schemeClr val="bg1"/>
                          </a:solidFill>
                          <a:effectLst/>
                          <a:latin typeface="Arial" panose="020B0604020202020204" pitchFamily="34" charset="0"/>
                          <a:ea typeface="Times New Roman" panose="02020603050405020304" pitchFamily="18" charset="0"/>
                          <a:cs typeface="Arial" panose="020B0604020202020204" pitchFamily="34" charset="0"/>
                        </a:rPr>
                        <a:t>Corporate Strategy</a:t>
                      </a:r>
                      <a:endParaRPr lang="en-GB" sz="24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1438791"/>
                  </a:ext>
                </a:extLst>
              </a:tr>
              <a:tr h="370840">
                <a:tc>
                  <a:txBody>
                    <a:bodyPr/>
                    <a:lstStyle/>
                    <a:p>
                      <a:pPr marL="342900" indent="-34290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Advanced Project Management (PM)</a:t>
                      </a:r>
                    </a:p>
                    <a:p>
                      <a:pPr marL="342900" indent="-34290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Logistics Solutions (LOG)</a:t>
                      </a:r>
                    </a:p>
                    <a:p>
                      <a:pPr marL="342900" indent="-34290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Crisis Communication (PR)</a:t>
                      </a:r>
                    </a:p>
                    <a:p>
                      <a:pPr marL="342900" indent="-34290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Managing an E-Business (DME)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buNone/>
                      </a:pPr>
                      <a:r>
                        <a:rPr lang="en-GB"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Elective (from another pathway or from other degree programmes, see below)</a:t>
                      </a:r>
                      <a:endParaRPr lang="en-GB" sz="24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8475030"/>
                  </a:ext>
                </a:extLst>
              </a:tr>
              <a:tr h="370840">
                <a:tc gridSpan="2">
                  <a:txBody>
                    <a:bodyPr/>
                    <a:lstStyle/>
                    <a:p>
                      <a:r>
                        <a:rPr lang="en-US" sz="2400" dirty="0">
                          <a:solidFill>
                            <a:schemeClr val="bg1"/>
                          </a:solidFill>
                          <a:latin typeface="Arial" panose="020B0604020202020204" pitchFamily="34" charset="0"/>
                          <a:cs typeface="Arial" panose="020B0604020202020204" pitchFamily="34" charset="0"/>
                        </a:rPr>
                        <a:t>Capstone Project (Business Consultancy Project or Dissertation)                    </a:t>
                      </a:r>
                      <a:r>
                        <a:rPr lang="en-US" sz="2400" i="1" dirty="0">
                          <a:solidFill>
                            <a:schemeClr val="bg1"/>
                          </a:solidFill>
                          <a:latin typeface="Arial" panose="020B0604020202020204" pitchFamily="34" charset="0"/>
                          <a:cs typeface="Arial" panose="020B0604020202020204" pitchFamily="34" charset="0"/>
                        </a:rPr>
                        <a:t>Year Long</a:t>
                      </a:r>
                    </a:p>
                  </a:txBody>
                  <a:tcPr>
                    <a:lnT w="12700" cap="flat" cmpd="sng" algn="ctr">
                      <a:solidFill>
                        <a:schemeClr val="tx1"/>
                      </a:solidFill>
                      <a:prstDash val="solid"/>
                      <a:round/>
                      <a:headEnd type="none" w="med" len="med"/>
                      <a:tailEnd type="none" w="med" len="med"/>
                    </a:lnT>
                  </a:tcPr>
                </a:tc>
                <a:tc hMerge="1">
                  <a:txBody>
                    <a:bodyPr/>
                    <a:lstStyle/>
                    <a:p>
                      <a:endParaRPr lang="en-US" sz="2600" dirty="0">
                        <a:solidFill>
                          <a:schemeClr val="bg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793985158"/>
                  </a:ext>
                </a:extLst>
              </a:tr>
            </a:tbl>
          </a:graphicData>
        </a:graphic>
      </p:graphicFrame>
    </p:spTree>
    <p:extLst>
      <p:ext uri="{BB962C8B-B14F-4D97-AF65-F5344CB8AC3E}">
        <p14:creationId xmlns:p14="http://schemas.microsoft.com/office/powerpoint/2010/main" val="7771527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ctangle 443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9135" y="0"/>
            <a:ext cx="12192000" cy="6915150"/>
          </a:xfrm>
          <a:prstGeom prst="rect">
            <a:avLst/>
          </a:prstGeom>
        </p:spPr>
      </p:pic>
      <p:pic>
        <p:nvPicPr>
          <p:cNvPr id="3" name="Group 1070165620"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670800" y="0"/>
            <a:ext cx="4521200" cy="4845050"/>
          </a:xfrm>
          <a:prstGeom prst="rect">
            <a:avLst/>
          </a:prstGeom>
        </p:spPr>
      </p:pic>
      <p:pic>
        <p:nvPicPr>
          <p:cNvPr id="8" name="Rectangle 4434" descr="preencoded.png"/>
          <p:cNvPicPr>
            <a:picLocks noChangeAspect="1"/>
          </p:cNvPicPr>
          <p:nvPr/>
        </p:nvPicPr>
        <p:blipFill>
          <a:blip r:embed="rId7"/>
          <a:srcRect/>
          <a:stretch/>
        </p:blipFill>
        <p:spPr>
          <a:xfrm>
            <a:off x="0" y="4845050"/>
            <a:ext cx="12192000" cy="2070100"/>
          </a:xfrm>
          <a:prstGeom prst="rect">
            <a:avLst/>
          </a:prstGeom>
        </p:spPr>
      </p:pic>
      <p:sp>
        <p:nvSpPr>
          <p:cNvPr id="14" name="TextBox 13">
            <a:extLst>
              <a:ext uri="{FF2B5EF4-FFF2-40B4-BE49-F238E27FC236}">
                <a16:creationId xmlns:a16="http://schemas.microsoft.com/office/drawing/2014/main" id="{7A983F8B-7B26-4577-BCE6-5BAC079EFF94}"/>
              </a:ext>
            </a:extLst>
          </p:cNvPr>
          <p:cNvSpPr txBox="1"/>
          <p:nvPr/>
        </p:nvSpPr>
        <p:spPr>
          <a:xfrm>
            <a:off x="548214" y="109652"/>
            <a:ext cx="3780672" cy="769441"/>
          </a:xfrm>
          <a:prstGeom prst="rect">
            <a:avLst/>
          </a:prstGeom>
          <a:noFill/>
        </p:spPr>
        <p:txBody>
          <a:bodyPr wrap="square" rtlCol="0">
            <a:spAutoFit/>
          </a:bodyPr>
          <a:lstStyle/>
          <a:p>
            <a:r>
              <a:rPr lang="en-US" sz="4400" dirty="0">
                <a:solidFill>
                  <a:schemeClr val="bg1"/>
                </a:solidFill>
                <a:effectLst>
                  <a:outerShdw blurRad="38100" dist="38100" dir="2700000" algn="tl">
                    <a:srgbClr val="000000">
                      <a:alpha val="43137"/>
                    </a:srgbClr>
                  </a:outerShdw>
                </a:effectLst>
                <a:latin typeface="Georgia (Headings)"/>
                <a:cs typeface="Arial" panose="020B0604020202020204" pitchFamily="34" charset="0"/>
              </a:rPr>
              <a:t>Dual Diploma</a:t>
            </a:r>
          </a:p>
        </p:txBody>
      </p:sp>
      <p:pic>
        <p:nvPicPr>
          <p:cNvPr id="41" name="Layer_1" descr="preencoded.png">
            <a:extLst>
              <a:ext uri="{FF2B5EF4-FFF2-40B4-BE49-F238E27FC236}">
                <a16:creationId xmlns:a16="http://schemas.microsoft.com/office/drawing/2014/main" id="{F9DA253B-CF27-4FAA-BCAB-F7ABA96CBAE4}"/>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2235814" y="1262881"/>
            <a:ext cx="3025464" cy="861152"/>
          </a:xfrm>
          <a:prstGeom prst="rect">
            <a:avLst/>
          </a:prstGeom>
        </p:spPr>
      </p:pic>
      <p:pic>
        <p:nvPicPr>
          <p:cNvPr id="10" name="diploma-3" descr="preencoded.png">
            <a:extLst>
              <a:ext uri="{FF2B5EF4-FFF2-40B4-BE49-F238E27FC236}">
                <a16:creationId xmlns:a16="http://schemas.microsoft.com/office/drawing/2014/main" id="{E96BECDA-0949-472A-BCC6-503941D6BB89}"/>
              </a:ext>
            </a:extLst>
          </p:cNvPr>
          <p:cNvPicPr>
            <a:picLocks noChangeAspect="1"/>
          </p:cNvPicPr>
          <p:nvPr/>
        </p:nvPicPr>
        <p:blipFill>
          <a:blip r:embed="rId10"/>
          <a:srcRect/>
          <a:stretch/>
        </p:blipFill>
        <p:spPr>
          <a:xfrm>
            <a:off x="707130" y="2364068"/>
            <a:ext cx="6043644" cy="4174559"/>
          </a:xfrm>
          <a:prstGeom prst="rect">
            <a:avLst/>
          </a:prstGeom>
          <a:ln w="38100">
            <a:solidFill>
              <a:srgbClr val="FF0000"/>
            </a:solidFill>
          </a:ln>
        </p:spPr>
      </p:pic>
      <p:pic>
        <p:nvPicPr>
          <p:cNvPr id="5" name="diploma-1" descr="preencoded.png">
            <a:extLst>
              <a:ext uri="{FF2B5EF4-FFF2-40B4-BE49-F238E27FC236}">
                <a16:creationId xmlns:a16="http://schemas.microsoft.com/office/drawing/2014/main" id="{B3BB2B7E-C492-33A6-7142-33D10B3AB1BB}"/>
              </a:ext>
            </a:extLst>
          </p:cNvPr>
          <p:cNvPicPr>
            <a:picLocks noChangeAspect="1"/>
          </p:cNvPicPr>
          <p:nvPr/>
        </p:nvPicPr>
        <p:blipFill>
          <a:blip r:embed="rId11"/>
          <a:srcRect/>
          <a:stretch/>
        </p:blipFill>
        <p:spPr>
          <a:xfrm>
            <a:off x="8087595" y="1985443"/>
            <a:ext cx="3201350" cy="4553184"/>
          </a:xfrm>
          <a:prstGeom prst="rect">
            <a:avLst/>
          </a:prstGeom>
          <a:ln w="38100">
            <a:solidFill>
              <a:srgbClr val="FF0000"/>
            </a:solidFill>
          </a:ln>
        </p:spPr>
      </p:pic>
      <p:pic>
        <p:nvPicPr>
          <p:cNvPr id="6" name="Group 1070165564" descr="preencoded.png">
            <a:extLst>
              <a:ext uri="{FF2B5EF4-FFF2-40B4-BE49-F238E27FC236}">
                <a16:creationId xmlns:a16="http://schemas.microsoft.com/office/drawing/2014/main" id="{9E67439D-A2DC-364C-B06B-AD7C045C510B}"/>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7945317" y="879093"/>
            <a:ext cx="3343628" cy="857341"/>
          </a:xfrm>
          <a:prstGeom prst="rect">
            <a:avLst/>
          </a:prstGeom>
        </p:spPr>
      </p:pic>
    </p:spTree>
    <p:extLst>
      <p:ext uri="{BB962C8B-B14F-4D97-AF65-F5344CB8AC3E}">
        <p14:creationId xmlns:p14="http://schemas.microsoft.com/office/powerpoint/2010/main" val="38399385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ctangle 443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21827"/>
            <a:ext cx="12192000" cy="6915150"/>
          </a:xfrm>
          <a:prstGeom prst="rect">
            <a:avLst/>
          </a:prstGeom>
        </p:spPr>
      </p:pic>
      <p:pic>
        <p:nvPicPr>
          <p:cNvPr id="3" name="Group 1070165620"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670800" y="0"/>
            <a:ext cx="4521200" cy="4845050"/>
          </a:xfrm>
          <a:prstGeom prst="rect">
            <a:avLst/>
          </a:prstGeom>
        </p:spPr>
      </p:pic>
      <p:pic>
        <p:nvPicPr>
          <p:cNvPr id="8" name="Rectangle 4434" descr="preencoded.png"/>
          <p:cNvPicPr>
            <a:picLocks noChangeAspect="1"/>
          </p:cNvPicPr>
          <p:nvPr/>
        </p:nvPicPr>
        <p:blipFill>
          <a:blip r:embed="rId7"/>
          <a:srcRect/>
          <a:stretch/>
        </p:blipFill>
        <p:spPr>
          <a:xfrm>
            <a:off x="0" y="4910531"/>
            <a:ext cx="12192000" cy="2026446"/>
          </a:xfrm>
          <a:prstGeom prst="rect">
            <a:avLst/>
          </a:prstGeom>
        </p:spPr>
      </p:pic>
      <p:sp>
        <p:nvSpPr>
          <p:cNvPr id="14" name="TextBox 13">
            <a:extLst>
              <a:ext uri="{FF2B5EF4-FFF2-40B4-BE49-F238E27FC236}">
                <a16:creationId xmlns:a16="http://schemas.microsoft.com/office/drawing/2014/main" id="{7A983F8B-7B26-4577-BCE6-5BAC079EFF94}"/>
              </a:ext>
            </a:extLst>
          </p:cNvPr>
          <p:cNvSpPr txBox="1"/>
          <p:nvPr/>
        </p:nvSpPr>
        <p:spPr>
          <a:xfrm>
            <a:off x="304665" y="144622"/>
            <a:ext cx="9012399" cy="769441"/>
          </a:xfrm>
          <a:prstGeom prst="rect">
            <a:avLst/>
          </a:prstGeom>
          <a:noFill/>
        </p:spPr>
        <p:txBody>
          <a:bodyPr wrap="square" rtlCol="0">
            <a:spAutoFit/>
          </a:bodyPr>
          <a:lstStyle/>
          <a:p>
            <a:r>
              <a:rPr lang="en-US" sz="4400" dirty="0" err="1">
                <a:solidFill>
                  <a:schemeClr val="bg1"/>
                </a:solidFill>
                <a:latin typeface="Georgia (Headings)"/>
                <a:cs typeface="Arial" panose="020B0604020202020204" pitchFamily="34" charset="0"/>
              </a:rPr>
              <a:t>Programme</a:t>
            </a:r>
            <a:r>
              <a:rPr lang="en-US" sz="4400" dirty="0">
                <a:solidFill>
                  <a:schemeClr val="bg1"/>
                </a:solidFill>
                <a:latin typeface="Georgia (Headings)"/>
                <a:cs typeface="Arial" panose="020B0604020202020204" pitchFamily="34" charset="0"/>
              </a:rPr>
              <a:t> Support </a:t>
            </a:r>
          </a:p>
        </p:txBody>
      </p:sp>
      <p:sp>
        <p:nvSpPr>
          <p:cNvPr id="4" name="TextBox 3">
            <a:extLst>
              <a:ext uri="{FF2B5EF4-FFF2-40B4-BE49-F238E27FC236}">
                <a16:creationId xmlns:a16="http://schemas.microsoft.com/office/drawing/2014/main" id="{D4071183-44EA-B6F3-0D57-33657899E114}"/>
              </a:ext>
            </a:extLst>
          </p:cNvPr>
          <p:cNvSpPr txBox="1"/>
          <p:nvPr/>
        </p:nvSpPr>
        <p:spPr>
          <a:xfrm>
            <a:off x="5565647" y="979544"/>
            <a:ext cx="6439104" cy="369332"/>
          </a:xfrm>
          <a:prstGeom prst="rect">
            <a:avLst/>
          </a:prstGeom>
          <a:noFill/>
        </p:spPr>
        <p:txBody>
          <a:bodyPr wrap="square" rtlCol="0">
            <a:spAutoFit/>
          </a:bodyPr>
          <a:lstStyle/>
          <a:p>
            <a:r>
              <a:rPr lang="en-US" dirty="0"/>
              <a:t> </a:t>
            </a:r>
            <a:endParaRPr lang="en-GB" dirty="0"/>
          </a:p>
        </p:txBody>
      </p:sp>
      <p:pic>
        <p:nvPicPr>
          <p:cNvPr id="2050" name="Picture 2" descr="Альтернативный текст для этого изображения не предоставлен">
            <a:extLst>
              <a:ext uri="{FF2B5EF4-FFF2-40B4-BE49-F238E27FC236}">
                <a16:creationId xmlns:a16="http://schemas.microsoft.com/office/drawing/2014/main" id="{DEA198FC-8A19-5182-EB7C-CC677B63BB7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11867"/>
          <a:stretch/>
        </p:blipFill>
        <p:spPr bwMode="auto">
          <a:xfrm>
            <a:off x="704697" y="1183452"/>
            <a:ext cx="4343502" cy="48450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3AD7769-F343-2713-C713-39F84BBC7F7F}"/>
              </a:ext>
            </a:extLst>
          </p:cNvPr>
          <p:cNvSpPr txBox="1"/>
          <p:nvPr/>
        </p:nvSpPr>
        <p:spPr>
          <a:xfrm>
            <a:off x="5752896" y="1148335"/>
            <a:ext cx="6197600" cy="4651979"/>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GB" sz="2000" b="1" dirty="0">
                <a:solidFill>
                  <a:schemeClr val="bg1"/>
                </a:solidFill>
                <a:latin typeface="Arial" panose="020B0604020202020204" pitchFamily="34" charset="0"/>
                <a:cs typeface="Arial" panose="020B0604020202020204" pitchFamily="34" charset="0"/>
              </a:rPr>
              <a:t>CAPM training </a:t>
            </a:r>
            <a:r>
              <a:rPr lang="en-GB" sz="2000" dirty="0">
                <a:solidFill>
                  <a:schemeClr val="bg1"/>
                </a:solidFill>
                <a:latin typeface="Arial" panose="020B0604020202020204" pitchFamily="34" charset="0"/>
                <a:cs typeface="Arial" panose="020B0604020202020204" pitchFamily="34" charset="0"/>
              </a:rPr>
              <a:t>and exam preparation (Certified Associate in Project Management)</a:t>
            </a:r>
          </a:p>
          <a:p>
            <a:pPr marL="342900" indent="-342900">
              <a:lnSpc>
                <a:spcPct val="150000"/>
              </a:lnSpc>
              <a:buFont typeface="Arial" panose="020B0604020202020204" pitchFamily="34" charset="0"/>
              <a:buChar char="•"/>
            </a:pPr>
            <a:r>
              <a:rPr lang="en-GB" sz="2000" b="1" dirty="0">
                <a:solidFill>
                  <a:schemeClr val="bg1"/>
                </a:solidFill>
                <a:latin typeface="Arial" panose="020B0604020202020204" pitchFamily="34" charset="0"/>
                <a:cs typeface="Arial" panose="020B0604020202020204" pitchFamily="34" charset="0"/>
              </a:rPr>
              <a:t>Career support </a:t>
            </a:r>
            <a:r>
              <a:rPr lang="en-GB" sz="2000" dirty="0">
                <a:solidFill>
                  <a:schemeClr val="bg1"/>
                </a:solidFill>
                <a:latin typeface="Arial" panose="020B0604020202020204" pitchFamily="34" charset="0"/>
                <a:cs typeface="Arial" panose="020B0604020202020204" pitchFamily="34" charset="0"/>
              </a:rPr>
              <a:t>and industry links, including a career fair and </a:t>
            </a:r>
            <a:r>
              <a:rPr lang="en-GB" sz="2000" b="1" dirty="0">
                <a:solidFill>
                  <a:schemeClr val="bg1"/>
                </a:solidFill>
                <a:latin typeface="Arial" panose="020B0604020202020204" pitchFamily="34" charset="0"/>
                <a:cs typeface="Arial" panose="020B0604020202020204" pitchFamily="34" charset="0"/>
              </a:rPr>
              <a:t>internship openings</a:t>
            </a:r>
          </a:p>
          <a:p>
            <a:pPr marL="342900" indent="-342900">
              <a:lnSpc>
                <a:spcPct val="150000"/>
              </a:lnSpc>
              <a:buFont typeface="Arial" panose="020B0604020202020204" pitchFamily="34" charset="0"/>
              <a:buChar char="•"/>
            </a:pPr>
            <a:r>
              <a:rPr lang="en-GB" sz="2000" b="1" dirty="0">
                <a:solidFill>
                  <a:schemeClr val="bg1"/>
                </a:solidFill>
                <a:latin typeface="Arial" panose="020B0604020202020204" pitchFamily="34" charset="0"/>
                <a:cs typeface="Arial" panose="020B0604020202020204" pitchFamily="34" charset="0"/>
              </a:rPr>
              <a:t>Field trips</a:t>
            </a:r>
            <a:r>
              <a:rPr lang="en-GB" sz="2000" dirty="0">
                <a:solidFill>
                  <a:schemeClr val="bg1"/>
                </a:solidFill>
                <a:latin typeface="Arial" panose="020B0604020202020204" pitchFamily="34" charset="0"/>
                <a:cs typeface="Arial" panose="020B0604020202020204" pitchFamily="34" charset="0"/>
              </a:rPr>
              <a:t>; past visits include Artel, GM Powertrain, and Hilton</a:t>
            </a:r>
          </a:p>
          <a:p>
            <a:pPr marL="342900" indent="-342900">
              <a:lnSpc>
                <a:spcPct val="150000"/>
              </a:lnSpc>
              <a:buFont typeface="Arial" panose="020B0604020202020204" pitchFamily="34" charset="0"/>
              <a:buChar char="•"/>
            </a:pPr>
            <a:r>
              <a:rPr lang="en-GB" sz="2000" b="1" dirty="0">
                <a:solidFill>
                  <a:schemeClr val="bg1"/>
                </a:solidFill>
                <a:latin typeface="Arial" panose="020B0604020202020204" pitchFamily="34" charset="0"/>
                <a:cs typeface="Arial" panose="020B0604020202020204" pitchFamily="34" charset="0"/>
              </a:rPr>
              <a:t>Guest lectures </a:t>
            </a:r>
            <a:r>
              <a:rPr lang="en-GB" sz="2000" dirty="0">
                <a:solidFill>
                  <a:schemeClr val="bg1"/>
                </a:solidFill>
                <a:latin typeface="Arial" panose="020B0604020202020204" pitchFamily="34" charset="0"/>
                <a:cs typeface="Arial" panose="020B0604020202020204" pitchFamily="34" charset="0"/>
              </a:rPr>
              <a:t>by firms such as </a:t>
            </a:r>
            <a:r>
              <a:rPr lang="en-GB" sz="2000" dirty="0" err="1">
                <a:solidFill>
                  <a:schemeClr val="bg1"/>
                </a:solidFill>
                <a:latin typeface="Arial" panose="020B0604020202020204" pitchFamily="34" charset="0"/>
                <a:cs typeface="Arial" panose="020B0604020202020204" pitchFamily="34" charset="0"/>
              </a:rPr>
              <a:t>Uzcard</a:t>
            </a:r>
            <a:r>
              <a:rPr lang="en-GB" sz="2000" dirty="0">
                <a:solidFill>
                  <a:schemeClr val="bg1"/>
                </a:solidFill>
                <a:latin typeface="Arial" panose="020B0604020202020204" pitchFamily="34" charset="0"/>
                <a:cs typeface="Arial" panose="020B0604020202020204" pitchFamily="34" charset="0"/>
              </a:rPr>
              <a:t> and </a:t>
            </a:r>
            <a:r>
              <a:rPr lang="en-GB" sz="2000" dirty="0" err="1">
                <a:solidFill>
                  <a:schemeClr val="bg1"/>
                </a:solidFill>
                <a:latin typeface="Arial" panose="020B0604020202020204" pitchFamily="34" charset="0"/>
                <a:cs typeface="Arial" panose="020B0604020202020204" pitchFamily="34" charset="0"/>
              </a:rPr>
              <a:t>Ipak</a:t>
            </a:r>
            <a:r>
              <a:rPr lang="en-GB" sz="2000" dirty="0">
                <a:solidFill>
                  <a:schemeClr val="bg1"/>
                </a:solidFill>
                <a:latin typeface="Arial" panose="020B0604020202020204" pitchFamily="34" charset="0"/>
                <a:cs typeface="Arial" panose="020B0604020202020204" pitchFamily="34" charset="0"/>
              </a:rPr>
              <a:t> Yuli Bank</a:t>
            </a:r>
          </a:p>
          <a:p>
            <a:pPr marL="342900" indent="-342900">
              <a:lnSpc>
                <a:spcPct val="150000"/>
              </a:lnSpc>
              <a:buFont typeface="Arial" panose="020B0604020202020204" pitchFamily="34" charset="0"/>
              <a:buChar char="•"/>
            </a:pPr>
            <a:r>
              <a:rPr lang="en-GB" sz="2000" dirty="0">
                <a:solidFill>
                  <a:schemeClr val="bg1"/>
                </a:solidFill>
                <a:latin typeface="Arial" panose="020B0604020202020204" pitchFamily="34" charset="0"/>
                <a:cs typeface="Arial" panose="020B0604020202020204" pitchFamily="34" charset="0"/>
              </a:rPr>
              <a:t>Structured help for students who join </a:t>
            </a:r>
            <a:r>
              <a:rPr lang="ru-RU" sz="2000" b="1" dirty="0">
                <a:solidFill>
                  <a:schemeClr val="bg1"/>
                </a:solidFill>
                <a:latin typeface="Arial" panose="020B0604020202020204" pitchFamily="34" charset="0"/>
                <a:cs typeface="Arial" panose="020B0604020202020204" pitchFamily="34" charset="0"/>
              </a:rPr>
              <a:t>С</a:t>
            </a:r>
            <a:r>
              <a:rPr lang="en-GB" sz="2000" b="1" dirty="0" err="1">
                <a:solidFill>
                  <a:schemeClr val="bg1"/>
                </a:solidFill>
                <a:latin typeface="Arial" panose="020B0604020202020204" pitchFamily="34" charset="0"/>
                <a:cs typeface="Arial" panose="020B0604020202020204" pitchFamily="34" charset="0"/>
              </a:rPr>
              <a:t>ase</a:t>
            </a:r>
            <a:r>
              <a:rPr lang="en-GB" sz="2000" b="1" dirty="0">
                <a:solidFill>
                  <a:schemeClr val="bg1"/>
                </a:solidFill>
                <a:latin typeface="Arial" panose="020B0604020202020204" pitchFamily="34" charset="0"/>
                <a:cs typeface="Arial" panose="020B0604020202020204" pitchFamily="34" charset="0"/>
              </a:rPr>
              <a:t> competitions</a:t>
            </a:r>
          </a:p>
        </p:txBody>
      </p:sp>
    </p:spTree>
    <p:extLst>
      <p:ext uri="{BB962C8B-B14F-4D97-AF65-F5344CB8AC3E}">
        <p14:creationId xmlns:p14="http://schemas.microsoft.com/office/powerpoint/2010/main" val="34195954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ctangle 443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0"/>
            <a:ext cx="12192000" cy="6915150"/>
          </a:xfrm>
          <a:prstGeom prst="rect">
            <a:avLst/>
          </a:prstGeom>
        </p:spPr>
      </p:pic>
      <p:pic>
        <p:nvPicPr>
          <p:cNvPr id="8" name="Rectangle 4434" descr="preencoded.png"/>
          <p:cNvPicPr>
            <a:picLocks noChangeAspect="1"/>
          </p:cNvPicPr>
          <p:nvPr/>
        </p:nvPicPr>
        <p:blipFill>
          <a:blip r:embed="rId5"/>
          <a:srcRect/>
          <a:stretch/>
        </p:blipFill>
        <p:spPr>
          <a:xfrm>
            <a:off x="0" y="4845050"/>
            <a:ext cx="12192000" cy="2070100"/>
          </a:xfrm>
          <a:prstGeom prst="rect">
            <a:avLst/>
          </a:prstGeom>
        </p:spPr>
      </p:pic>
      <p:sp>
        <p:nvSpPr>
          <p:cNvPr id="14" name="TextBox 13">
            <a:extLst>
              <a:ext uri="{FF2B5EF4-FFF2-40B4-BE49-F238E27FC236}">
                <a16:creationId xmlns:a16="http://schemas.microsoft.com/office/drawing/2014/main" id="{7A983F8B-7B26-4577-BCE6-5BAC079EFF94}"/>
              </a:ext>
            </a:extLst>
          </p:cNvPr>
          <p:cNvSpPr txBox="1"/>
          <p:nvPr/>
        </p:nvSpPr>
        <p:spPr>
          <a:xfrm>
            <a:off x="205779" y="10306"/>
            <a:ext cx="10480923" cy="707886"/>
          </a:xfrm>
          <a:prstGeom prst="rect">
            <a:avLst/>
          </a:prstGeom>
          <a:noFill/>
        </p:spPr>
        <p:txBody>
          <a:bodyPr wrap="square" rtlCol="0">
            <a:spAutoFit/>
          </a:bodyPr>
          <a:lstStyle/>
          <a:p>
            <a:r>
              <a:rPr lang="en-US" sz="4000" dirty="0">
                <a:solidFill>
                  <a:schemeClr val="bg1"/>
                </a:solidFill>
                <a:effectLst>
                  <a:outerShdw blurRad="38100" dist="38100" dir="2700000" algn="tl">
                    <a:srgbClr val="000000">
                      <a:alpha val="43137"/>
                    </a:srgbClr>
                  </a:outerShdw>
                </a:effectLst>
                <a:latin typeface="Georgia (Headings)"/>
                <a:cs typeface="Arial" panose="020B0604020202020204" pitchFamily="34" charset="0"/>
              </a:rPr>
              <a:t>Potential Careers (Uzbek market)</a:t>
            </a:r>
          </a:p>
        </p:txBody>
      </p:sp>
      <p:pic>
        <p:nvPicPr>
          <p:cNvPr id="11" name="Group 1070165620" descr="preencoded.png">
            <a:extLst>
              <a:ext uri="{FF2B5EF4-FFF2-40B4-BE49-F238E27FC236}">
                <a16:creationId xmlns:a16="http://schemas.microsoft.com/office/drawing/2014/main" id="{8F181EA2-997C-49C5-89A2-1D55E6B45EDF}"/>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8432800" y="0"/>
            <a:ext cx="3759200" cy="4394200"/>
          </a:xfrm>
          <a:prstGeom prst="rect">
            <a:avLst/>
          </a:prstGeom>
        </p:spPr>
      </p:pic>
      <p:graphicFrame>
        <p:nvGraphicFramePr>
          <p:cNvPr id="3" name="Table 2">
            <a:extLst>
              <a:ext uri="{FF2B5EF4-FFF2-40B4-BE49-F238E27FC236}">
                <a16:creationId xmlns:a16="http://schemas.microsoft.com/office/drawing/2014/main" id="{117CB802-51C8-360F-8D0E-A40254252C17}"/>
              </a:ext>
            </a:extLst>
          </p:cNvPr>
          <p:cNvGraphicFramePr>
            <a:graphicFrameLocks noGrp="1"/>
          </p:cNvGraphicFramePr>
          <p:nvPr>
            <p:extLst>
              <p:ext uri="{D42A27DB-BD31-4B8C-83A1-F6EECF244321}">
                <p14:modId xmlns:p14="http://schemas.microsoft.com/office/powerpoint/2010/main" val="3024944899"/>
              </p:ext>
            </p:extLst>
          </p:nvPr>
        </p:nvGraphicFramePr>
        <p:xfrm>
          <a:off x="584200" y="1057470"/>
          <a:ext cx="10680700" cy="5435908"/>
        </p:xfrm>
        <a:graphic>
          <a:graphicData uri="http://schemas.openxmlformats.org/drawingml/2006/table">
            <a:tbl>
              <a:tblPr firstRow="1" bandRow="1">
                <a:tableStyleId>{5C22544A-7EE6-4342-B048-85BDC9FD1C3A}</a:tableStyleId>
              </a:tblPr>
              <a:tblGrid>
                <a:gridCol w="2670175">
                  <a:extLst>
                    <a:ext uri="{9D8B030D-6E8A-4147-A177-3AD203B41FA5}">
                      <a16:colId xmlns:a16="http://schemas.microsoft.com/office/drawing/2014/main" val="4293723246"/>
                    </a:ext>
                  </a:extLst>
                </a:gridCol>
                <a:gridCol w="2670175">
                  <a:extLst>
                    <a:ext uri="{9D8B030D-6E8A-4147-A177-3AD203B41FA5}">
                      <a16:colId xmlns:a16="http://schemas.microsoft.com/office/drawing/2014/main" val="2794475003"/>
                    </a:ext>
                  </a:extLst>
                </a:gridCol>
                <a:gridCol w="2670175">
                  <a:extLst>
                    <a:ext uri="{9D8B030D-6E8A-4147-A177-3AD203B41FA5}">
                      <a16:colId xmlns:a16="http://schemas.microsoft.com/office/drawing/2014/main" val="749604884"/>
                    </a:ext>
                  </a:extLst>
                </a:gridCol>
                <a:gridCol w="2670175">
                  <a:extLst>
                    <a:ext uri="{9D8B030D-6E8A-4147-A177-3AD203B41FA5}">
                      <a16:colId xmlns:a16="http://schemas.microsoft.com/office/drawing/2014/main" val="4050980615"/>
                    </a:ext>
                  </a:extLst>
                </a:gridCol>
              </a:tblGrid>
              <a:tr h="1229668">
                <a:tc>
                  <a:txBody>
                    <a:bodyPr/>
                    <a:lstStyle/>
                    <a:p>
                      <a:r>
                        <a:rPr lang="en-US" sz="2000" dirty="0">
                          <a:latin typeface="Arial" panose="020B0604020202020204" pitchFamily="34" charset="0"/>
                          <a:cs typeface="Arial" panose="020B0604020202020204" pitchFamily="34" charset="0"/>
                        </a:rPr>
                        <a:t>BBA with Project Management</a:t>
                      </a:r>
                      <a:endParaRPr lang="en-GB" sz="2000" dirty="0">
                        <a:latin typeface="Arial" panose="020B0604020202020204" pitchFamily="34" charset="0"/>
                        <a:cs typeface="Arial" panose="020B0604020202020204" pitchFamily="34" charset="0"/>
                      </a:endParaRPr>
                    </a:p>
                  </a:txBody>
                  <a:tcPr/>
                </a:tc>
                <a:tc>
                  <a:txBody>
                    <a:bodyPr/>
                    <a:lstStyle/>
                    <a:p>
                      <a:r>
                        <a:rPr lang="en-US" sz="2000" dirty="0">
                          <a:latin typeface="Arial" panose="020B0604020202020204" pitchFamily="34" charset="0"/>
                          <a:cs typeface="Arial" panose="020B0604020202020204" pitchFamily="34" charset="0"/>
                        </a:rPr>
                        <a:t>BBA with Digital Marketing and E-business</a:t>
                      </a:r>
                      <a:endParaRPr lang="en-GB" sz="2000" dirty="0">
                        <a:latin typeface="Arial" panose="020B0604020202020204" pitchFamily="34" charset="0"/>
                        <a:cs typeface="Arial" panose="020B0604020202020204" pitchFamily="34" charset="0"/>
                      </a:endParaRPr>
                    </a:p>
                  </a:txBody>
                  <a:tcPr/>
                </a:tc>
                <a:tc>
                  <a:txBody>
                    <a:bodyPr/>
                    <a:lstStyle/>
                    <a:p>
                      <a:r>
                        <a:rPr lang="en-US" sz="2000" dirty="0">
                          <a:latin typeface="Arial" panose="020B0604020202020204" pitchFamily="34" charset="0"/>
                          <a:cs typeface="Arial" panose="020B0604020202020204" pitchFamily="34" charset="0"/>
                        </a:rPr>
                        <a:t>BBA with Logistics and Supply Chain Management </a:t>
                      </a:r>
                      <a:endParaRPr lang="en-GB" sz="2000" dirty="0">
                        <a:latin typeface="Arial" panose="020B0604020202020204" pitchFamily="34" charset="0"/>
                        <a:cs typeface="Arial" panose="020B0604020202020204" pitchFamily="34" charset="0"/>
                      </a:endParaRPr>
                    </a:p>
                  </a:txBody>
                  <a:tcPr/>
                </a:tc>
                <a:tc>
                  <a:txBody>
                    <a:bodyPr/>
                    <a:lstStyle/>
                    <a:p>
                      <a:r>
                        <a:rPr lang="en-US" sz="2000" dirty="0">
                          <a:latin typeface="Arial" panose="020B0604020202020204" pitchFamily="34" charset="0"/>
                          <a:cs typeface="Arial" panose="020B0604020202020204" pitchFamily="34" charset="0"/>
                        </a:rPr>
                        <a:t>BBA with PR and Communication </a:t>
                      </a:r>
                      <a:endParaRPr lang="en-GB"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033112517"/>
                  </a:ext>
                </a:extLst>
              </a:tr>
              <a:tr h="543371">
                <a:tc>
                  <a:txBody>
                    <a:bodyPr/>
                    <a:lstStyle/>
                    <a:p>
                      <a:r>
                        <a:rPr lang="en-GB" sz="1600" b="0" i="0" dirty="0">
                          <a:latin typeface="Arial" panose="020B0604020202020204" pitchFamily="34" charset="0"/>
                          <a:cs typeface="Arial" panose="020B0604020202020204" pitchFamily="34" charset="0"/>
                        </a:rPr>
                        <a:t>Project Assistant</a:t>
                      </a:r>
                    </a:p>
                  </a:txBody>
                  <a:tcPr/>
                </a:tc>
                <a:tc>
                  <a:txBody>
                    <a:bodyPr/>
                    <a:lstStyle/>
                    <a:p>
                      <a:r>
                        <a:rPr lang="en-GB" sz="1600" dirty="0">
                          <a:latin typeface="Arial" panose="020B0604020202020204" pitchFamily="34" charset="0"/>
                          <a:cs typeface="Arial" panose="020B0604020202020204" pitchFamily="34" charset="0"/>
                        </a:rPr>
                        <a:t>Digital Marketing Specialist (SMM, Content Creator)</a:t>
                      </a:r>
                    </a:p>
                  </a:txBody>
                  <a:tcPr/>
                </a:tc>
                <a:tc>
                  <a:txBody>
                    <a:bodyPr/>
                    <a:lstStyle/>
                    <a:p>
                      <a:r>
                        <a:rPr lang="en-GB" sz="1600" b="0" dirty="0">
                          <a:latin typeface="Arial" panose="020B0604020202020204" pitchFamily="34" charset="0"/>
                          <a:cs typeface="Arial" panose="020B0604020202020204" pitchFamily="34" charset="0"/>
                        </a:rPr>
                        <a:t>Logistics Specialist/Coordinator </a:t>
                      </a:r>
                    </a:p>
                  </a:txBody>
                  <a:tcPr/>
                </a:tc>
                <a:tc>
                  <a:txBody>
                    <a:bodyPr/>
                    <a:lstStyle/>
                    <a:p>
                      <a:r>
                        <a:rPr lang="en-GB" sz="1600" dirty="0">
                          <a:latin typeface="Arial" panose="020B0604020202020204" pitchFamily="34" charset="0"/>
                          <a:cs typeface="Arial" panose="020B0604020202020204" pitchFamily="34" charset="0"/>
                        </a:rPr>
                        <a:t>PR Specialist / PR Manager</a:t>
                      </a:r>
                    </a:p>
                  </a:txBody>
                  <a:tcPr/>
                </a:tc>
                <a:extLst>
                  <a:ext uri="{0D108BD9-81ED-4DB2-BD59-A6C34878D82A}">
                    <a16:rowId xmlns:a16="http://schemas.microsoft.com/office/drawing/2014/main" val="3968936644"/>
                  </a:ext>
                </a:extLst>
              </a:tr>
              <a:tr h="543371">
                <a:tc>
                  <a:txBody>
                    <a:bodyPr/>
                    <a:lstStyle/>
                    <a:p>
                      <a:r>
                        <a:rPr lang="en-GB" sz="1600" b="0" i="0" dirty="0">
                          <a:latin typeface="Arial" panose="020B0604020202020204" pitchFamily="34" charset="0"/>
                          <a:cs typeface="Arial" panose="020B0604020202020204" pitchFamily="34" charset="0"/>
                        </a:rPr>
                        <a:t>Project Coordinator</a:t>
                      </a:r>
                    </a:p>
                  </a:txBody>
                  <a:tcPr/>
                </a:tc>
                <a:tc>
                  <a:txBody>
                    <a:bodyPr/>
                    <a:lstStyle/>
                    <a:p>
                      <a:r>
                        <a:rPr lang="en-GB" sz="1600" dirty="0">
                          <a:latin typeface="Arial" panose="020B0604020202020204" pitchFamily="34" charset="0"/>
                          <a:cs typeface="Arial" panose="020B0604020202020204" pitchFamily="34" charset="0"/>
                        </a:rPr>
                        <a:t>SEO/PPC Specialist</a:t>
                      </a:r>
                    </a:p>
                  </a:txBody>
                  <a:tcPr/>
                </a:tc>
                <a:tc>
                  <a:txBody>
                    <a:bodyPr/>
                    <a:lstStyle/>
                    <a:p>
                      <a:r>
                        <a:rPr lang="en-GB" sz="1600" b="0" dirty="0">
                          <a:latin typeface="Arial" panose="020B0604020202020204" pitchFamily="34" charset="0"/>
                          <a:cs typeface="Arial" panose="020B0604020202020204" pitchFamily="34" charset="0"/>
                        </a:rPr>
                        <a:t>Procurement/Purchasing Manager</a:t>
                      </a:r>
                    </a:p>
                  </a:txBody>
                  <a:tcPr/>
                </a:tc>
                <a:tc>
                  <a:txBody>
                    <a:bodyPr/>
                    <a:lstStyle/>
                    <a:p>
                      <a:r>
                        <a:rPr lang="en-GB" sz="1600" dirty="0">
                          <a:latin typeface="Arial" panose="020B0604020202020204" pitchFamily="34" charset="0"/>
                          <a:cs typeface="Arial" panose="020B0604020202020204" pitchFamily="34" charset="0"/>
                        </a:rPr>
                        <a:t>Communications Officer</a:t>
                      </a:r>
                    </a:p>
                  </a:txBody>
                  <a:tcPr/>
                </a:tc>
                <a:extLst>
                  <a:ext uri="{0D108BD9-81ED-4DB2-BD59-A6C34878D82A}">
                    <a16:rowId xmlns:a16="http://schemas.microsoft.com/office/drawing/2014/main" val="3655893507"/>
                  </a:ext>
                </a:extLst>
              </a:tr>
              <a:tr h="772159">
                <a:tc>
                  <a:txBody>
                    <a:bodyPr/>
                    <a:lstStyle/>
                    <a:p>
                      <a:r>
                        <a:rPr lang="en-GB" sz="1600" b="0" i="0" dirty="0">
                          <a:latin typeface="Arial" panose="020B0604020202020204" pitchFamily="34" charset="0"/>
                          <a:cs typeface="Arial" panose="020B0604020202020204" pitchFamily="34" charset="0"/>
                        </a:rPr>
                        <a:t>Project Manager  ( IT, construction, government, finance etc.)</a:t>
                      </a:r>
                    </a:p>
                  </a:txBody>
                  <a:tcPr/>
                </a:tc>
                <a:tc>
                  <a:txBody>
                    <a:bodyPr/>
                    <a:lstStyle/>
                    <a:p>
                      <a:r>
                        <a:rPr lang="en-GB" sz="1600" dirty="0">
                          <a:latin typeface="Arial" panose="020B0604020202020204" pitchFamily="34" charset="0"/>
                          <a:cs typeface="Arial" panose="020B0604020202020204" pitchFamily="34" charset="0"/>
                        </a:rPr>
                        <a:t>Digital Marketing Analyst </a:t>
                      </a:r>
                    </a:p>
                  </a:txBody>
                  <a:tcPr/>
                </a:tc>
                <a:tc>
                  <a:txBody>
                    <a:bodyPr/>
                    <a:lstStyle/>
                    <a:p>
                      <a:r>
                        <a:rPr lang="en-GB" sz="1600" b="0" dirty="0">
                          <a:latin typeface="Arial" panose="020B0604020202020204" pitchFamily="34" charset="0"/>
                          <a:cs typeface="Arial" panose="020B0604020202020204" pitchFamily="34" charset="0"/>
                        </a:rPr>
                        <a:t>Customs Specialist/Logistics Broker </a:t>
                      </a:r>
                    </a:p>
                  </a:txBody>
                  <a:tcPr/>
                </a:tc>
                <a:tc>
                  <a:txBody>
                    <a:bodyPr/>
                    <a:lstStyle/>
                    <a:p>
                      <a:r>
                        <a:rPr lang="en-GB" sz="1600" dirty="0">
                          <a:latin typeface="Arial" panose="020B0604020202020204" pitchFamily="34" charset="0"/>
                          <a:cs typeface="Arial" panose="020B0604020202020204" pitchFamily="34" charset="0"/>
                        </a:rPr>
                        <a:t>Media Relations Manager</a:t>
                      </a:r>
                    </a:p>
                  </a:txBody>
                  <a:tcPr/>
                </a:tc>
                <a:extLst>
                  <a:ext uri="{0D108BD9-81ED-4DB2-BD59-A6C34878D82A}">
                    <a16:rowId xmlns:a16="http://schemas.microsoft.com/office/drawing/2014/main" val="3871650163"/>
                  </a:ext>
                </a:extLst>
              </a:tr>
              <a:tr h="543371">
                <a:tc>
                  <a:txBody>
                    <a:bodyPr/>
                    <a:lstStyle/>
                    <a:p>
                      <a:endParaRPr lang="en-GB" sz="1600" dirty="0">
                        <a:latin typeface="Arial" panose="020B0604020202020204" pitchFamily="34" charset="0"/>
                        <a:cs typeface="Arial" panose="020B0604020202020204" pitchFamily="34" charset="0"/>
                      </a:endParaRPr>
                    </a:p>
                  </a:txBody>
                  <a:tcPr/>
                </a:tc>
                <a:tc>
                  <a:txBody>
                    <a:bodyPr/>
                    <a:lstStyle/>
                    <a:p>
                      <a:r>
                        <a:rPr lang="en-GB" sz="1600" dirty="0">
                          <a:latin typeface="Arial" panose="020B0604020202020204" pitchFamily="34" charset="0"/>
                          <a:cs typeface="Arial" panose="020B0604020202020204" pitchFamily="34" charset="0"/>
                        </a:rPr>
                        <a:t>Digital Project Manager </a:t>
                      </a:r>
                    </a:p>
                  </a:txBody>
                  <a:tcPr/>
                </a:tc>
                <a:tc>
                  <a:txBody>
                    <a:bodyPr/>
                    <a:lstStyle/>
                    <a:p>
                      <a:r>
                        <a:rPr lang="en-GB" sz="1600" b="0" dirty="0">
                          <a:latin typeface="Arial" panose="020B0604020202020204" pitchFamily="34" charset="0"/>
                          <a:cs typeface="Arial" panose="020B0604020202020204" pitchFamily="34" charset="0"/>
                        </a:rPr>
                        <a:t>Supply Chain Manager</a:t>
                      </a:r>
                    </a:p>
                  </a:txBody>
                  <a:tcPr/>
                </a:tc>
                <a:tc>
                  <a:txBody>
                    <a:bodyPr/>
                    <a:lstStyle/>
                    <a:p>
                      <a:r>
                        <a:rPr lang="en-GB" sz="1600" dirty="0">
                          <a:latin typeface="Arial" panose="020B0604020202020204" pitchFamily="34" charset="0"/>
                          <a:cs typeface="Arial" panose="020B0604020202020204" pitchFamily="34" charset="0"/>
                        </a:rPr>
                        <a:t>Event Coordinator (PR events)</a:t>
                      </a:r>
                    </a:p>
                  </a:txBody>
                  <a:tcPr/>
                </a:tc>
                <a:extLst>
                  <a:ext uri="{0D108BD9-81ED-4DB2-BD59-A6C34878D82A}">
                    <a16:rowId xmlns:a16="http://schemas.microsoft.com/office/drawing/2014/main" val="1768300765"/>
                  </a:ext>
                </a:extLst>
              </a:tr>
              <a:tr h="543371">
                <a:tc>
                  <a:txBody>
                    <a:bodyPr/>
                    <a:lstStyle/>
                    <a:p>
                      <a:r>
                        <a:rPr lang="en-US" sz="1600" dirty="0">
                          <a:latin typeface="Arial" panose="020B0604020202020204" pitchFamily="34" charset="0"/>
                          <a:cs typeface="Arial" panose="020B0604020202020204" pitchFamily="34" charset="0"/>
                        </a:rPr>
                        <a:t>Around 1500 current vacancies in hh.uz </a:t>
                      </a:r>
                      <a:endParaRPr lang="en-GB" sz="1600" dirty="0">
                        <a:latin typeface="Arial" panose="020B0604020202020204" pitchFamily="34" charset="0"/>
                        <a:cs typeface="Arial" panose="020B0604020202020204" pitchFamily="34" charset="0"/>
                      </a:endParaRPr>
                    </a:p>
                  </a:txBody>
                  <a:tcPr/>
                </a:tc>
                <a:tc>
                  <a:txBody>
                    <a:bodyPr/>
                    <a:lstStyle/>
                    <a:p>
                      <a:r>
                        <a:rPr lang="en-US" sz="1600" dirty="0">
                          <a:latin typeface="Arial" panose="020B0604020202020204" pitchFamily="34" charset="0"/>
                          <a:cs typeface="Arial" panose="020B0604020202020204" pitchFamily="34" charset="0"/>
                        </a:rPr>
                        <a:t>Around 1000 current vacancies in hh.uz</a:t>
                      </a:r>
                      <a:endParaRPr lang="en-GB" sz="1600" dirty="0">
                        <a:latin typeface="Arial" panose="020B0604020202020204" pitchFamily="34" charset="0"/>
                        <a:cs typeface="Arial" panose="020B0604020202020204" pitchFamily="34" charset="0"/>
                      </a:endParaRPr>
                    </a:p>
                  </a:txBody>
                  <a:tcPr/>
                </a:tc>
                <a:tc>
                  <a:txBody>
                    <a:bodyPr/>
                    <a:lstStyle/>
                    <a:p>
                      <a:r>
                        <a:rPr lang="en-US" sz="1600" b="0" dirty="0">
                          <a:latin typeface="Arial" panose="020B0604020202020204" pitchFamily="34" charset="0"/>
                          <a:cs typeface="Arial" panose="020B0604020202020204" pitchFamily="34" charset="0"/>
                        </a:rPr>
                        <a:t>Around 500 current vacancies in hh.uz </a:t>
                      </a:r>
                      <a:endParaRPr lang="en-GB" sz="1600" b="0" dirty="0">
                        <a:latin typeface="Arial" panose="020B0604020202020204" pitchFamily="34" charset="0"/>
                        <a:cs typeface="Arial" panose="020B0604020202020204" pitchFamily="34" charset="0"/>
                      </a:endParaRPr>
                    </a:p>
                  </a:txBody>
                  <a:tcPr/>
                </a:tc>
                <a:tc>
                  <a:txBody>
                    <a:bodyPr/>
                    <a:lstStyle/>
                    <a:p>
                      <a:r>
                        <a:rPr lang="en-US" sz="1600" dirty="0">
                          <a:latin typeface="Arial" panose="020B0604020202020204" pitchFamily="34" charset="0"/>
                          <a:cs typeface="Arial" panose="020B0604020202020204" pitchFamily="34" charset="0"/>
                        </a:rPr>
                        <a:t>Around 200 current vacancies in hh.uz </a:t>
                      </a:r>
                      <a:endParaRPr lang="en-GB"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806949694"/>
                  </a:ext>
                </a:extLst>
              </a:tr>
              <a:tr h="1000947">
                <a:tc>
                  <a:txBody>
                    <a:bodyPr/>
                    <a:lstStyle/>
                    <a:p>
                      <a:r>
                        <a:rPr lang="en-US" sz="1600" dirty="0">
                          <a:latin typeface="Arial" panose="020B0604020202020204" pitchFamily="34" charset="0"/>
                          <a:cs typeface="Arial" panose="020B0604020202020204" pitchFamily="34" charset="0"/>
                        </a:rPr>
                        <a:t>Starting: $ 500 - $700</a:t>
                      </a:r>
                    </a:p>
                    <a:p>
                      <a:r>
                        <a:rPr lang="en-US" sz="1600" dirty="0">
                          <a:latin typeface="Arial" panose="020B0604020202020204" pitchFamily="34" charset="0"/>
                          <a:cs typeface="Arial" panose="020B0604020202020204" pitchFamily="34" charset="0"/>
                        </a:rPr>
                        <a:t>Mid: $1000 - $1500</a:t>
                      </a:r>
                    </a:p>
                    <a:p>
                      <a:r>
                        <a:rPr lang="en-US" sz="1600" dirty="0">
                          <a:latin typeface="Arial" panose="020B0604020202020204" pitchFamily="34" charset="0"/>
                          <a:cs typeface="Arial" panose="020B0604020202020204" pitchFamily="34" charset="0"/>
                        </a:rPr>
                        <a:t>Senior: $2500 – $3500 </a:t>
                      </a:r>
                    </a:p>
                    <a:p>
                      <a:r>
                        <a:rPr lang="en-GB" sz="1600" dirty="0">
                          <a:latin typeface="Arial" panose="020B0604020202020204" pitchFamily="34" charset="0"/>
                          <a:cs typeface="Arial" panose="020B0604020202020204" pitchFamily="34" charset="0"/>
                        </a:rPr>
                        <a:t>+KPI</a:t>
                      </a:r>
                    </a:p>
                  </a:txBody>
                  <a:tcPr/>
                </a:tc>
                <a:tc>
                  <a:txBody>
                    <a:bodyPr/>
                    <a:lstStyle/>
                    <a:p>
                      <a:r>
                        <a:rPr lang="en-US" sz="1600" dirty="0">
                          <a:latin typeface="Arial" panose="020B0604020202020204" pitchFamily="34" charset="0"/>
                          <a:cs typeface="Arial" panose="020B0604020202020204" pitchFamily="34" charset="0"/>
                        </a:rPr>
                        <a:t>Starting: $300 - $450</a:t>
                      </a:r>
                    </a:p>
                    <a:p>
                      <a:r>
                        <a:rPr lang="en-US" sz="1600" dirty="0">
                          <a:latin typeface="Arial" panose="020B0604020202020204" pitchFamily="34" charset="0"/>
                          <a:cs typeface="Arial" panose="020B0604020202020204" pitchFamily="34" charset="0"/>
                        </a:rPr>
                        <a:t>Mid: $800-$1200</a:t>
                      </a:r>
                    </a:p>
                    <a:p>
                      <a:r>
                        <a:rPr lang="en-US" sz="1600" dirty="0">
                          <a:latin typeface="Arial" panose="020B0604020202020204" pitchFamily="34" charset="0"/>
                          <a:cs typeface="Arial" panose="020B0604020202020204" pitchFamily="34" charset="0"/>
                        </a:rPr>
                        <a:t>Senior: $2000 - $2500</a:t>
                      </a:r>
                    </a:p>
                    <a:p>
                      <a:r>
                        <a:rPr lang="en-US" sz="1600" dirty="0">
                          <a:latin typeface="Arial" panose="020B0604020202020204" pitchFamily="34" charset="0"/>
                          <a:cs typeface="Arial" panose="020B0604020202020204" pitchFamily="34" charset="0"/>
                        </a:rPr>
                        <a:t>Executives: $5000+</a:t>
                      </a:r>
                      <a:endParaRPr lang="en-GB" sz="1600" dirty="0">
                        <a:latin typeface="Arial" panose="020B0604020202020204" pitchFamily="34" charset="0"/>
                        <a:cs typeface="Arial" panose="020B0604020202020204" pitchFamily="34" charset="0"/>
                      </a:endParaRPr>
                    </a:p>
                  </a:txBody>
                  <a:tcPr/>
                </a:tc>
                <a:tc>
                  <a:txBody>
                    <a:bodyPr/>
                    <a:lstStyle/>
                    <a:p>
                      <a:r>
                        <a:rPr lang="en-US" sz="1600" dirty="0">
                          <a:latin typeface="Arial" panose="020B0604020202020204" pitchFamily="34" charset="0"/>
                          <a:cs typeface="Arial" panose="020B0604020202020204" pitchFamily="34" charset="0"/>
                        </a:rPr>
                        <a:t>Starting: $400-$500</a:t>
                      </a:r>
                    </a:p>
                    <a:p>
                      <a:r>
                        <a:rPr lang="en-US" sz="1600" dirty="0">
                          <a:latin typeface="Arial" panose="020B0604020202020204" pitchFamily="34" charset="0"/>
                          <a:cs typeface="Arial" panose="020B0604020202020204" pitchFamily="34" charset="0"/>
                        </a:rPr>
                        <a:t>Mid: $ 1000</a:t>
                      </a:r>
                    </a:p>
                    <a:p>
                      <a:r>
                        <a:rPr lang="en-US" sz="1600" dirty="0">
                          <a:latin typeface="Arial" panose="020B0604020202020204" pitchFamily="34" charset="0"/>
                          <a:cs typeface="Arial" panose="020B0604020202020204" pitchFamily="34" charset="0"/>
                        </a:rPr>
                        <a:t>Senior: $2000</a:t>
                      </a:r>
                      <a:r>
                        <a:rPr lang="en-GB" sz="1600" dirty="0">
                          <a:latin typeface="Arial" panose="020B0604020202020204" pitchFamily="34" charset="0"/>
                          <a:cs typeface="Arial" panose="020B0604020202020204" pitchFamily="34" charset="0"/>
                        </a:rPr>
                        <a:t> - $3000</a:t>
                      </a:r>
                    </a:p>
                    <a:p>
                      <a:r>
                        <a:rPr lang="en-GB" sz="1600" dirty="0">
                          <a:latin typeface="Arial" panose="020B0604020202020204" pitchFamily="34" charset="0"/>
                          <a:cs typeface="Arial" panose="020B0604020202020204" pitchFamily="34" charset="0"/>
                        </a:rPr>
                        <a:t> + KPI</a:t>
                      </a:r>
                      <a:endParaRPr lang="en-US" sz="1600" dirty="0">
                        <a:latin typeface="Arial" panose="020B0604020202020204" pitchFamily="34" charset="0"/>
                        <a:cs typeface="Arial" panose="020B0604020202020204" pitchFamily="34" charset="0"/>
                      </a:endParaRPr>
                    </a:p>
                  </a:txBody>
                  <a:tcPr/>
                </a:tc>
                <a:tc>
                  <a:txBody>
                    <a:bodyPr/>
                    <a:lstStyle/>
                    <a:p>
                      <a:r>
                        <a:rPr lang="en-US" sz="1600" dirty="0">
                          <a:latin typeface="Arial" panose="020B0604020202020204" pitchFamily="34" charset="0"/>
                          <a:cs typeface="Arial" panose="020B0604020202020204" pitchFamily="34" charset="0"/>
                        </a:rPr>
                        <a:t>Starting: $500</a:t>
                      </a:r>
                    </a:p>
                    <a:p>
                      <a:r>
                        <a:rPr lang="en-US" sz="1600" dirty="0">
                          <a:latin typeface="Arial" panose="020B0604020202020204" pitchFamily="34" charset="0"/>
                          <a:cs typeface="Arial" panose="020B0604020202020204" pitchFamily="34" charset="0"/>
                        </a:rPr>
                        <a:t>Mid: $ 900 - $1200</a:t>
                      </a:r>
                    </a:p>
                    <a:p>
                      <a:r>
                        <a:rPr lang="en-US" sz="1600" dirty="0">
                          <a:latin typeface="Arial" panose="020B0604020202020204" pitchFamily="34" charset="0"/>
                          <a:cs typeface="Arial" panose="020B0604020202020204" pitchFamily="34" charset="0"/>
                        </a:rPr>
                        <a:t>Senior: $ 1800 - $2000 </a:t>
                      </a:r>
                    </a:p>
                    <a:p>
                      <a:r>
                        <a:rPr lang="en-US" sz="1600" dirty="0">
                          <a:latin typeface="Arial" panose="020B0604020202020204" pitchFamily="34" charset="0"/>
                          <a:cs typeface="Arial" panose="020B0604020202020204" pitchFamily="34" charset="0"/>
                        </a:rPr>
                        <a:t>+ Recognition </a:t>
                      </a:r>
                      <a:endParaRPr lang="en-GB"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026003652"/>
                  </a:ext>
                </a:extLst>
              </a:tr>
            </a:tbl>
          </a:graphicData>
        </a:graphic>
      </p:graphicFrame>
      <p:sp>
        <p:nvSpPr>
          <p:cNvPr id="4" name="TextBox 3">
            <a:extLst>
              <a:ext uri="{FF2B5EF4-FFF2-40B4-BE49-F238E27FC236}">
                <a16:creationId xmlns:a16="http://schemas.microsoft.com/office/drawing/2014/main" id="{ACC9BCED-0993-1C71-DFCB-DCE167C38BA4}"/>
              </a:ext>
            </a:extLst>
          </p:cNvPr>
          <p:cNvSpPr txBox="1"/>
          <p:nvPr/>
        </p:nvSpPr>
        <p:spPr>
          <a:xfrm>
            <a:off x="584200" y="6519056"/>
            <a:ext cx="3822700" cy="369332"/>
          </a:xfrm>
          <a:prstGeom prst="rect">
            <a:avLst/>
          </a:prstGeom>
          <a:noFill/>
        </p:spPr>
        <p:txBody>
          <a:bodyPr wrap="square" rtlCol="0">
            <a:spAutoFit/>
          </a:bodyPr>
          <a:lstStyle/>
          <a:p>
            <a:r>
              <a:rPr lang="en-US" dirty="0">
                <a:solidFill>
                  <a:schemeClr val="bg1"/>
                </a:solidFill>
              </a:rPr>
              <a:t>Source: ishhaqi.uz / hh.uz</a:t>
            </a:r>
            <a:endParaRPr lang="en-GB" dirty="0">
              <a:solidFill>
                <a:schemeClr val="bg1"/>
              </a:solidFill>
            </a:endParaRPr>
          </a:p>
        </p:txBody>
      </p:sp>
    </p:spTree>
    <p:extLst>
      <p:ext uri="{BB962C8B-B14F-4D97-AF65-F5344CB8AC3E}">
        <p14:creationId xmlns:p14="http://schemas.microsoft.com/office/powerpoint/2010/main" val="510101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ctangle 443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0"/>
            <a:ext cx="12192000" cy="6915150"/>
          </a:xfrm>
          <a:prstGeom prst="rect">
            <a:avLst/>
          </a:prstGeom>
        </p:spPr>
      </p:pic>
      <p:pic>
        <p:nvPicPr>
          <p:cNvPr id="3" name="Group 1070165620"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670800" y="0"/>
            <a:ext cx="4521200" cy="4845050"/>
          </a:xfrm>
          <a:prstGeom prst="rect">
            <a:avLst/>
          </a:prstGeom>
        </p:spPr>
      </p:pic>
      <p:pic>
        <p:nvPicPr>
          <p:cNvPr id="8" name="Rectangle 4434" descr="preencoded.png"/>
          <p:cNvPicPr>
            <a:picLocks noChangeAspect="1"/>
          </p:cNvPicPr>
          <p:nvPr/>
        </p:nvPicPr>
        <p:blipFill>
          <a:blip r:embed="rId7"/>
          <a:srcRect/>
          <a:stretch/>
        </p:blipFill>
        <p:spPr>
          <a:xfrm>
            <a:off x="0" y="4845050"/>
            <a:ext cx="12192000" cy="2070100"/>
          </a:xfrm>
          <a:prstGeom prst="rect">
            <a:avLst/>
          </a:prstGeom>
        </p:spPr>
      </p:pic>
      <p:sp>
        <p:nvSpPr>
          <p:cNvPr id="14" name="TextBox 13">
            <a:extLst>
              <a:ext uri="{FF2B5EF4-FFF2-40B4-BE49-F238E27FC236}">
                <a16:creationId xmlns:a16="http://schemas.microsoft.com/office/drawing/2014/main" id="{7A983F8B-7B26-4577-BCE6-5BAC079EFF94}"/>
              </a:ext>
            </a:extLst>
          </p:cNvPr>
          <p:cNvSpPr txBox="1"/>
          <p:nvPr/>
        </p:nvSpPr>
        <p:spPr>
          <a:xfrm>
            <a:off x="304665" y="144622"/>
            <a:ext cx="10630035" cy="769441"/>
          </a:xfrm>
          <a:prstGeom prst="rect">
            <a:avLst/>
          </a:prstGeom>
          <a:noFill/>
        </p:spPr>
        <p:txBody>
          <a:bodyPr wrap="square" rtlCol="0">
            <a:spAutoFit/>
          </a:bodyPr>
          <a:lstStyle/>
          <a:p>
            <a:r>
              <a:rPr lang="en-US" sz="4400" dirty="0">
                <a:solidFill>
                  <a:schemeClr val="bg1"/>
                </a:solidFill>
                <a:latin typeface="Georgia (Headings)"/>
                <a:cs typeface="Arial" panose="020B0604020202020204" pitchFamily="34" charset="0"/>
              </a:rPr>
              <a:t>Top Industries Graduates Are Working In</a:t>
            </a:r>
          </a:p>
        </p:txBody>
      </p:sp>
      <p:graphicFrame>
        <p:nvGraphicFramePr>
          <p:cNvPr id="4" name="Chart 3">
            <a:extLst>
              <a:ext uri="{FF2B5EF4-FFF2-40B4-BE49-F238E27FC236}">
                <a16:creationId xmlns:a16="http://schemas.microsoft.com/office/drawing/2014/main" id="{60B1817B-CDB5-CBB6-B072-3C3FBF8AD807}"/>
              </a:ext>
            </a:extLst>
          </p:cNvPr>
          <p:cNvGraphicFramePr>
            <a:graphicFrameLocks/>
          </p:cNvGraphicFramePr>
          <p:nvPr>
            <p:extLst>
              <p:ext uri="{D42A27DB-BD31-4B8C-83A1-F6EECF244321}">
                <p14:modId xmlns:p14="http://schemas.microsoft.com/office/powerpoint/2010/main" val="2503554068"/>
              </p:ext>
            </p:extLst>
          </p:nvPr>
        </p:nvGraphicFramePr>
        <p:xfrm>
          <a:off x="1257300" y="914063"/>
          <a:ext cx="8801100" cy="5799315"/>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0027504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ey Partners"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35000" y="520700"/>
            <a:ext cx="8470900" cy="857250"/>
          </a:xfrm>
          <a:prstGeom prst="rect">
            <a:avLst/>
          </a:prstGeom>
        </p:spPr>
      </p:pic>
      <p:pic>
        <p:nvPicPr>
          <p:cNvPr id="3" name="Group 1070165599"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34820" y="4448386"/>
            <a:ext cx="1816100" cy="482600"/>
          </a:xfrm>
          <a:prstGeom prst="rect">
            <a:avLst/>
          </a:prstGeom>
        </p:spPr>
      </p:pic>
      <p:pic>
        <p:nvPicPr>
          <p:cNvPr id="4" name="Group 1070165601"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4387850" y="4038600"/>
            <a:ext cx="1327150" cy="1327150"/>
          </a:xfrm>
          <a:prstGeom prst="rect">
            <a:avLst/>
          </a:prstGeom>
        </p:spPr>
      </p:pic>
      <p:pic>
        <p:nvPicPr>
          <p:cNvPr id="5" name="Group 1070165603"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0814050" y="2774950"/>
            <a:ext cx="939800" cy="355600"/>
          </a:xfrm>
          <a:prstGeom prst="rect">
            <a:avLst/>
          </a:prstGeom>
        </p:spPr>
      </p:pic>
      <p:pic>
        <p:nvPicPr>
          <p:cNvPr id="6" name="Group 1070165604" descr="preencoded.png"/>
          <p:cNvPicPr>
            <a:picLocks noChangeAspect="1"/>
          </p:cNvPicPr>
          <p:nvPr/>
        </p:nvPicPr>
        <p:blipFill>
          <a:blip r:embed="rId11"/>
          <a:srcRect/>
          <a:stretch/>
        </p:blipFill>
        <p:spPr>
          <a:xfrm>
            <a:off x="1682798" y="5256324"/>
            <a:ext cx="1955800" cy="882650"/>
          </a:xfrm>
          <a:prstGeom prst="rect">
            <a:avLst/>
          </a:prstGeom>
        </p:spPr>
      </p:pic>
      <p:pic>
        <p:nvPicPr>
          <p:cNvPr id="7" name="enter-engineering" descr="preencoded.png"/>
          <p:cNvPicPr>
            <a:picLocks noChangeAspect="1"/>
          </p:cNvPicPr>
          <p:nvPr/>
        </p:nvPicPr>
        <p:blipFill>
          <a:blip r:embed="rId12"/>
          <a:srcRect/>
          <a:stretch/>
        </p:blipFill>
        <p:spPr>
          <a:xfrm>
            <a:off x="9899650" y="4533900"/>
            <a:ext cx="1460500" cy="349250"/>
          </a:xfrm>
          <a:prstGeom prst="rect">
            <a:avLst/>
          </a:prstGeom>
        </p:spPr>
      </p:pic>
      <p:pic>
        <p:nvPicPr>
          <p:cNvPr id="8" name="Group 1070165605"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4203700" y="5446180"/>
            <a:ext cx="1270000" cy="361950"/>
          </a:xfrm>
          <a:prstGeom prst="rect">
            <a:avLst/>
          </a:prstGeom>
        </p:spPr>
      </p:pic>
      <p:pic>
        <p:nvPicPr>
          <p:cNvPr id="9" name="Group 1070165608"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681658" y="2855925"/>
            <a:ext cx="1314450" cy="247650"/>
          </a:xfrm>
          <a:prstGeom prst="rect">
            <a:avLst/>
          </a:prstGeom>
        </p:spPr>
      </p:pic>
      <p:pic>
        <p:nvPicPr>
          <p:cNvPr id="10" name="Group 1070165609"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5975350" y="4470400"/>
            <a:ext cx="1898650" cy="469900"/>
          </a:xfrm>
          <a:prstGeom prst="rect">
            <a:avLst/>
          </a:prstGeom>
        </p:spPr>
      </p:pic>
      <p:pic>
        <p:nvPicPr>
          <p:cNvPr id="11" name="Group 1070165602"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687511" y="5150942"/>
            <a:ext cx="965200" cy="742950"/>
          </a:xfrm>
          <a:prstGeom prst="rect">
            <a:avLst/>
          </a:prstGeom>
        </p:spPr>
      </p:pic>
      <p:pic>
        <p:nvPicPr>
          <p:cNvPr id="12" name="Group 1070165613" descr="preencoded.png"/>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2391208" y="2879347"/>
            <a:ext cx="1797050" cy="254000"/>
          </a:xfrm>
          <a:prstGeom prst="rect">
            <a:avLst/>
          </a:prstGeom>
        </p:spPr>
      </p:pic>
      <p:pic>
        <p:nvPicPr>
          <p:cNvPr id="13" name="logotwo 1" descr="preencoded.png"/>
          <p:cNvPicPr>
            <a:picLocks noChangeAspect="1"/>
          </p:cNvPicPr>
          <p:nvPr/>
        </p:nvPicPr>
        <p:blipFill>
          <a:blip r:embed="rId23"/>
          <a:srcRect/>
          <a:stretch/>
        </p:blipFill>
        <p:spPr>
          <a:xfrm>
            <a:off x="7320804" y="2680290"/>
            <a:ext cx="1238250" cy="565150"/>
          </a:xfrm>
          <a:prstGeom prst="rect">
            <a:avLst/>
          </a:prstGeom>
        </p:spPr>
      </p:pic>
      <p:pic>
        <p:nvPicPr>
          <p:cNvPr id="14" name="image 21" descr="preencoded.png"/>
          <p:cNvPicPr>
            <a:picLocks noChangeAspect="1"/>
          </p:cNvPicPr>
          <p:nvPr/>
        </p:nvPicPr>
        <p:blipFill>
          <a:blip r:embed="rId24"/>
          <a:srcRect/>
          <a:stretch/>
        </p:blipFill>
        <p:spPr>
          <a:xfrm>
            <a:off x="482600" y="3488228"/>
            <a:ext cx="1924050" cy="615950"/>
          </a:xfrm>
          <a:prstGeom prst="rect">
            <a:avLst/>
          </a:prstGeom>
        </p:spPr>
      </p:pic>
      <p:pic>
        <p:nvPicPr>
          <p:cNvPr id="15" name="Boston-Consulting-Group-Logo 1" descr="preencoded.png"/>
          <p:cNvPicPr>
            <a:picLocks noChangeAspect="1"/>
          </p:cNvPicPr>
          <p:nvPr/>
        </p:nvPicPr>
        <p:blipFill>
          <a:blip r:embed="rId25"/>
          <a:srcRect/>
          <a:stretch/>
        </p:blipFill>
        <p:spPr>
          <a:xfrm>
            <a:off x="8299450" y="5213350"/>
            <a:ext cx="1390650" cy="781050"/>
          </a:xfrm>
          <a:prstGeom prst="rect">
            <a:avLst/>
          </a:prstGeom>
        </p:spPr>
      </p:pic>
      <p:pic>
        <p:nvPicPr>
          <p:cNvPr id="16" name="ipotekabank-01 1" descr="preencoded.png"/>
          <p:cNvPicPr>
            <a:picLocks noChangeAspect="1"/>
          </p:cNvPicPr>
          <p:nvPr/>
        </p:nvPicPr>
        <p:blipFill>
          <a:blip r:embed="rId26"/>
          <a:srcRect/>
          <a:stretch/>
        </p:blipFill>
        <p:spPr>
          <a:xfrm>
            <a:off x="2565400" y="3581899"/>
            <a:ext cx="1924050" cy="520700"/>
          </a:xfrm>
          <a:prstGeom prst="rect">
            <a:avLst/>
          </a:prstGeom>
        </p:spPr>
      </p:pic>
      <p:pic>
        <p:nvPicPr>
          <p:cNvPr id="17" name="Group 1070165614" descr="preencoded.png"/>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4851400" y="3617026"/>
            <a:ext cx="1695450" cy="400050"/>
          </a:xfrm>
          <a:prstGeom prst="rect">
            <a:avLst/>
          </a:prstGeom>
        </p:spPr>
      </p:pic>
      <p:pic>
        <p:nvPicPr>
          <p:cNvPr id="18" name="image 22" descr="preencoded.png"/>
          <p:cNvPicPr>
            <a:picLocks noChangeAspect="1"/>
          </p:cNvPicPr>
          <p:nvPr/>
        </p:nvPicPr>
        <p:blipFill>
          <a:blip r:embed="rId29"/>
          <a:srcRect/>
          <a:stretch/>
        </p:blipFill>
        <p:spPr>
          <a:xfrm>
            <a:off x="6883400" y="3587294"/>
            <a:ext cx="1428750" cy="469900"/>
          </a:xfrm>
          <a:prstGeom prst="rect">
            <a:avLst/>
          </a:prstGeom>
        </p:spPr>
      </p:pic>
      <p:pic>
        <p:nvPicPr>
          <p:cNvPr id="19" name="Group 1070165612" descr="preencoded.png"/>
          <p:cNvPicPr>
            <a:picLocks noChangeAspect="1"/>
          </p:cNvPicPr>
          <p:nvPr/>
        </p:nvPicPr>
        <p:blipFill>
          <a:blip r:embed="rId30">
            <a:extLst>
              <a:ext uri="{96DAC541-7B7A-43D3-8B79-37D633B846F1}">
                <asvg:svgBlip xmlns:asvg="http://schemas.microsoft.com/office/drawing/2016/SVG/main" r:embed="rId31"/>
              </a:ext>
            </a:extLst>
          </a:blip>
          <a:srcRect/>
          <a:stretch/>
        </p:blipFill>
        <p:spPr>
          <a:xfrm>
            <a:off x="5994400" y="5373415"/>
            <a:ext cx="1847850" cy="438150"/>
          </a:xfrm>
          <a:prstGeom prst="rect">
            <a:avLst/>
          </a:prstGeom>
        </p:spPr>
      </p:pic>
      <p:pic>
        <p:nvPicPr>
          <p:cNvPr id="20" name="Group 1070165616" descr="preencoded.png"/>
          <p:cNvPicPr>
            <a:picLocks noChangeAspect="1"/>
          </p:cNvPicPr>
          <p:nvPr/>
        </p:nvPicPr>
        <p:blipFill>
          <a:blip r:embed="rId32">
            <a:extLst>
              <a:ext uri="{96DAC541-7B7A-43D3-8B79-37D633B846F1}">
                <asvg:svgBlip xmlns:asvg="http://schemas.microsoft.com/office/drawing/2016/SVG/main" r:embed="rId33"/>
              </a:ext>
            </a:extLst>
          </a:blip>
          <a:srcRect/>
          <a:stretch/>
        </p:blipFill>
        <p:spPr>
          <a:xfrm>
            <a:off x="2820172" y="4483513"/>
            <a:ext cx="1168400" cy="457200"/>
          </a:xfrm>
          <a:prstGeom prst="rect">
            <a:avLst/>
          </a:prstGeom>
        </p:spPr>
      </p:pic>
      <p:pic>
        <p:nvPicPr>
          <p:cNvPr id="21" name="Group 1070165621" descr="preencoded.png"/>
          <p:cNvPicPr>
            <a:picLocks noChangeAspect="1"/>
          </p:cNvPicPr>
          <p:nvPr/>
        </p:nvPicPr>
        <p:blipFill>
          <a:blip r:embed="rId34">
            <a:extLst>
              <a:ext uri="{96DAC541-7B7A-43D3-8B79-37D633B846F1}">
                <asvg:svgBlip xmlns:asvg="http://schemas.microsoft.com/office/drawing/2016/SVG/main" r:embed="rId35"/>
              </a:ext>
            </a:extLst>
          </a:blip>
          <a:srcRect/>
          <a:stretch/>
        </p:blipFill>
        <p:spPr>
          <a:xfrm>
            <a:off x="4727204" y="2709559"/>
            <a:ext cx="2051050" cy="419100"/>
          </a:xfrm>
          <a:prstGeom prst="rect">
            <a:avLst/>
          </a:prstGeom>
        </p:spPr>
      </p:pic>
      <p:pic>
        <p:nvPicPr>
          <p:cNvPr id="22" name="image 447" descr="preencoded.png"/>
          <p:cNvPicPr>
            <a:picLocks noChangeAspect="1"/>
          </p:cNvPicPr>
          <p:nvPr/>
        </p:nvPicPr>
        <p:blipFill>
          <a:blip r:embed="rId36"/>
          <a:srcRect/>
          <a:stretch/>
        </p:blipFill>
        <p:spPr>
          <a:xfrm>
            <a:off x="10725150" y="3517900"/>
            <a:ext cx="1117600" cy="469900"/>
          </a:xfrm>
          <a:prstGeom prst="rect">
            <a:avLst/>
          </a:prstGeom>
        </p:spPr>
      </p:pic>
      <p:pic>
        <p:nvPicPr>
          <p:cNvPr id="23" name="image 442" descr="preencoded.png"/>
          <p:cNvPicPr>
            <a:picLocks noChangeAspect="1"/>
          </p:cNvPicPr>
          <p:nvPr/>
        </p:nvPicPr>
        <p:blipFill>
          <a:blip r:embed="rId37"/>
          <a:srcRect/>
          <a:stretch/>
        </p:blipFill>
        <p:spPr>
          <a:xfrm>
            <a:off x="8820084" y="2715415"/>
            <a:ext cx="1708150" cy="647700"/>
          </a:xfrm>
          <a:prstGeom prst="rect">
            <a:avLst/>
          </a:prstGeom>
        </p:spPr>
      </p:pic>
      <p:pic>
        <p:nvPicPr>
          <p:cNvPr id="24" name="image 443" descr="preencoded.png"/>
          <p:cNvPicPr>
            <a:picLocks noChangeAspect="1"/>
          </p:cNvPicPr>
          <p:nvPr/>
        </p:nvPicPr>
        <p:blipFill>
          <a:blip r:embed="rId38"/>
          <a:srcRect/>
          <a:stretch/>
        </p:blipFill>
        <p:spPr>
          <a:xfrm>
            <a:off x="10471150" y="2077774"/>
            <a:ext cx="1282700" cy="349250"/>
          </a:xfrm>
          <a:prstGeom prst="rect">
            <a:avLst/>
          </a:prstGeom>
        </p:spPr>
      </p:pic>
      <p:pic>
        <p:nvPicPr>
          <p:cNvPr id="25" name="Group 1070165631" descr="preencoded.png"/>
          <p:cNvPicPr>
            <a:picLocks noChangeAspect="1"/>
          </p:cNvPicPr>
          <p:nvPr/>
        </p:nvPicPr>
        <p:blipFill>
          <a:blip r:embed="rId39">
            <a:extLst>
              <a:ext uri="{96DAC541-7B7A-43D3-8B79-37D633B846F1}">
                <asvg:svgBlip xmlns:asvg="http://schemas.microsoft.com/office/drawing/2016/SVG/main" r:embed="rId40"/>
              </a:ext>
            </a:extLst>
          </a:blip>
          <a:srcRect/>
          <a:stretch/>
        </p:blipFill>
        <p:spPr>
          <a:xfrm>
            <a:off x="664093" y="2113093"/>
            <a:ext cx="1066800" cy="266700"/>
          </a:xfrm>
          <a:prstGeom prst="rect">
            <a:avLst/>
          </a:prstGeom>
        </p:spPr>
      </p:pic>
      <p:pic>
        <p:nvPicPr>
          <p:cNvPr id="26" name="Group 1070165632" descr="preencoded.png"/>
          <p:cNvPicPr>
            <a:picLocks noChangeAspect="1"/>
          </p:cNvPicPr>
          <p:nvPr/>
        </p:nvPicPr>
        <p:blipFill>
          <a:blip r:embed="rId41">
            <a:extLst>
              <a:ext uri="{96DAC541-7B7A-43D3-8B79-37D633B846F1}">
                <asvg:svgBlip xmlns:asvg="http://schemas.microsoft.com/office/drawing/2016/SVG/main" r:embed="rId42"/>
              </a:ext>
            </a:extLst>
          </a:blip>
          <a:srcRect/>
          <a:stretch/>
        </p:blipFill>
        <p:spPr>
          <a:xfrm>
            <a:off x="2127750" y="2104579"/>
            <a:ext cx="2127250" cy="355600"/>
          </a:xfrm>
          <a:prstGeom prst="rect">
            <a:avLst/>
          </a:prstGeom>
        </p:spPr>
      </p:pic>
      <p:pic>
        <p:nvPicPr>
          <p:cNvPr id="27" name="_Ð¡Ð»Ð¾Ð¹_1" descr="preencoded.png"/>
          <p:cNvPicPr>
            <a:picLocks noChangeAspect="1"/>
          </p:cNvPicPr>
          <p:nvPr/>
        </p:nvPicPr>
        <p:blipFill>
          <a:blip r:embed="rId43">
            <a:extLst>
              <a:ext uri="{96DAC541-7B7A-43D3-8B79-37D633B846F1}">
                <asvg:svgBlip xmlns:asvg="http://schemas.microsoft.com/office/drawing/2016/SVG/main" r:embed="rId44"/>
              </a:ext>
            </a:extLst>
          </a:blip>
          <a:srcRect/>
          <a:stretch/>
        </p:blipFill>
        <p:spPr>
          <a:xfrm>
            <a:off x="4713107" y="2117645"/>
            <a:ext cx="977900" cy="317500"/>
          </a:xfrm>
          <a:prstGeom prst="rect">
            <a:avLst/>
          </a:prstGeom>
        </p:spPr>
      </p:pic>
      <p:pic>
        <p:nvPicPr>
          <p:cNvPr id="28" name="Layer_1" descr="preencoded.png"/>
          <p:cNvPicPr>
            <a:picLocks noChangeAspect="1"/>
          </p:cNvPicPr>
          <p:nvPr/>
        </p:nvPicPr>
        <p:blipFill>
          <a:blip r:embed="rId45">
            <a:extLst>
              <a:ext uri="{96DAC541-7B7A-43D3-8B79-37D633B846F1}">
                <asvg:svgBlip xmlns:asvg="http://schemas.microsoft.com/office/drawing/2016/SVG/main" r:embed="rId46"/>
              </a:ext>
            </a:extLst>
          </a:blip>
          <a:srcRect/>
          <a:stretch/>
        </p:blipFill>
        <p:spPr>
          <a:xfrm>
            <a:off x="7543280" y="1936750"/>
            <a:ext cx="2470150" cy="628650"/>
          </a:xfrm>
          <a:prstGeom prst="rect">
            <a:avLst/>
          </a:prstGeom>
        </p:spPr>
      </p:pic>
      <p:pic>
        <p:nvPicPr>
          <p:cNvPr id="29" name="undp-logo 1" descr="preencoded.png"/>
          <p:cNvPicPr>
            <a:picLocks noChangeAspect="1"/>
          </p:cNvPicPr>
          <p:nvPr/>
        </p:nvPicPr>
        <p:blipFill>
          <a:blip r:embed="rId47"/>
          <a:srcRect/>
          <a:stretch/>
        </p:blipFill>
        <p:spPr>
          <a:xfrm>
            <a:off x="6185006" y="2015400"/>
            <a:ext cx="889000" cy="438150"/>
          </a:xfrm>
          <a:prstGeom prst="rect">
            <a:avLst/>
          </a:prstGeom>
        </p:spPr>
      </p:pic>
      <p:pic>
        <p:nvPicPr>
          <p:cNvPr id="30" name="image 446" descr="preencoded.png"/>
          <p:cNvPicPr>
            <a:picLocks noChangeAspect="1"/>
          </p:cNvPicPr>
          <p:nvPr/>
        </p:nvPicPr>
        <p:blipFill>
          <a:blip r:embed="rId48"/>
          <a:srcRect/>
          <a:stretch/>
        </p:blipFill>
        <p:spPr>
          <a:xfrm>
            <a:off x="8242300" y="4495434"/>
            <a:ext cx="1162050" cy="438150"/>
          </a:xfrm>
          <a:prstGeom prst="rect">
            <a:avLst/>
          </a:prstGeom>
        </p:spPr>
      </p:pic>
      <p:pic>
        <p:nvPicPr>
          <p:cNvPr id="31" name="Ministry_of_Finance_of_Uzbekistan_Uzbek_logo 1" descr="preencoded.png"/>
          <p:cNvPicPr>
            <a:picLocks noChangeAspect="1"/>
          </p:cNvPicPr>
          <p:nvPr/>
        </p:nvPicPr>
        <p:blipFill>
          <a:blip r:embed="rId49"/>
          <a:srcRect/>
          <a:stretch/>
        </p:blipFill>
        <p:spPr>
          <a:xfrm>
            <a:off x="8769350" y="3551913"/>
            <a:ext cx="1498600" cy="609600"/>
          </a:xfrm>
          <a:prstGeom prst="rect">
            <a:avLst/>
          </a:prstGeom>
        </p:spPr>
      </p:pic>
      <p:pic>
        <p:nvPicPr>
          <p:cNvPr id="32" name="image 448" descr="preencoded.png"/>
          <p:cNvPicPr>
            <a:picLocks noChangeAspect="1"/>
          </p:cNvPicPr>
          <p:nvPr/>
        </p:nvPicPr>
        <p:blipFill>
          <a:blip r:embed="rId50"/>
          <a:srcRect/>
          <a:stretch/>
        </p:blipFill>
        <p:spPr>
          <a:xfrm>
            <a:off x="10090150" y="5207000"/>
            <a:ext cx="552450" cy="5588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ctangle 443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0"/>
            <a:ext cx="12192000" cy="6915150"/>
          </a:xfrm>
          <a:prstGeom prst="rect">
            <a:avLst/>
          </a:prstGeom>
        </p:spPr>
      </p:pic>
      <p:pic>
        <p:nvPicPr>
          <p:cNvPr id="3" name="Group 1070165620"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670800" y="0"/>
            <a:ext cx="4521200" cy="4845050"/>
          </a:xfrm>
          <a:prstGeom prst="rect">
            <a:avLst/>
          </a:prstGeom>
        </p:spPr>
      </p:pic>
      <p:pic>
        <p:nvPicPr>
          <p:cNvPr id="8" name="Rectangle 4434" descr="preencoded.png"/>
          <p:cNvPicPr>
            <a:picLocks noChangeAspect="1"/>
          </p:cNvPicPr>
          <p:nvPr/>
        </p:nvPicPr>
        <p:blipFill>
          <a:blip r:embed="rId7"/>
          <a:srcRect/>
          <a:stretch/>
        </p:blipFill>
        <p:spPr>
          <a:xfrm>
            <a:off x="0" y="4845050"/>
            <a:ext cx="12192000" cy="2070100"/>
          </a:xfrm>
          <a:prstGeom prst="rect">
            <a:avLst/>
          </a:prstGeom>
        </p:spPr>
      </p:pic>
      <p:sp>
        <p:nvSpPr>
          <p:cNvPr id="14" name="TextBox 13">
            <a:extLst>
              <a:ext uri="{FF2B5EF4-FFF2-40B4-BE49-F238E27FC236}">
                <a16:creationId xmlns:a16="http://schemas.microsoft.com/office/drawing/2014/main" id="{7A983F8B-7B26-4577-BCE6-5BAC079EFF94}"/>
              </a:ext>
            </a:extLst>
          </p:cNvPr>
          <p:cNvSpPr txBox="1"/>
          <p:nvPr/>
        </p:nvSpPr>
        <p:spPr>
          <a:xfrm>
            <a:off x="639601" y="105450"/>
            <a:ext cx="7763199" cy="769441"/>
          </a:xfrm>
          <a:prstGeom prst="rect">
            <a:avLst/>
          </a:prstGeom>
          <a:noFill/>
        </p:spPr>
        <p:txBody>
          <a:bodyPr wrap="square" rtlCol="0">
            <a:spAutoFit/>
          </a:bodyPr>
          <a:lstStyle/>
          <a:p>
            <a:r>
              <a:rPr lang="en-US" sz="4400" dirty="0">
                <a:solidFill>
                  <a:schemeClr val="bg1"/>
                </a:solidFill>
                <a:latin typeface="Georgia (Headings)"/>
                <a:cs typeface="Arial" panose="020B0604020202020204" pitchFamily="34" charset="0"/>
              </a:rPr>
              <a:t>Available Modules</a:t>
            </a:r>
          </a:p>
        </p:txBody>
      </p:sp>
      <p:graphicFrame>
        <p:nvGraphicFramePr>
          <p:cNvPr id="4" name="Table 4">
            <a:extLst>
              <a:ext uri="{FF2B5EF4-FFF2-40B4-BE49-F238E27FC236}">
                <a16:creationId xmlns:a16="http://schemas.microsoft.com/office/drawing/2014/main" id="{11A6B868-8B9E-954B-BE33-46F450E55101}"/>
              </a:ext>
            </a:extLst>
          </p:cNvPr>
          <p:cNvGraphicFramePr>
            <a:graphicFrameLocks noGrp="1"/>
          </p:cNvGraphicFramePr>
          <p:nvPr/>
        </p:nvGraphicFramePr>
        <p:xfrm>
          <a:off x="401125" y="1799141"/>
          <a:ext cx="11157999" cy="3657600"/>
        </p:xfrm>
        <a:graphic>
          <a:graphicData uri="http://schemas.openxmlformats.org/drawingml/2006/table">
            <a:tbl>
              <a:tblPr firstRow="1" bandRow="1">
                <a:tableStyleId>{616DA210-FB5B-4158-B5E0-FEB733F419BA}</a:tableStyleId>
              </a:tblPr>
              <a:tblGrid>
                <a:gridCol w="5392069">
                  <a:extLst>
                    <a:ext uri="{9D8B030D-6E8A-4147-A177-3AD203B41FA5}">
                      <a16:colId xmlns:a16="http://schemas.microsoft.com/office/drawing/2014/main" val="1732655776"/>
                    </a:ext>
                  </a:extLst>
                </a:gridCol>
                <a:gridCol w="5765930">
                  <a:extLst>
                    <a:ext uri="{9D8B030D-6E8A-4147-A177-3AD203B41FA5}">
                      <a16:colId xmlns:a16="http://schemas.microsoft.com/office/drawing/2014/main" val="503441541"/>
                    </a:ext>
                  </a:extLst>
                </a:gridCol>
              </a:tblGrid>
              <a:tr h="370840">
                <a:tc>
                  <a:txBody>
                    <a:bodyPr/>
                    <a:lstStyle/>
                    <a:p>
                      <a:pPr marL="0" marR="0" algn="ctr">
                        <a:spcBef>
                          <a:spcPts val="0"/>
                        </a:spcBef>
                        <a:spcAft>
                          <a:spcPts val="0"/>
                        </a:spcAft>
                      </a:pPr>
                      <a:r>
                        <a:rPr lang="en-GB" sz="2800" dirty="0">
                          <a:solidFill>
                            <a:schemeClr val="bg1"/>
                          </a:solidFill>
                          <a:effectLst/>
                          <a:latin typeface="Arial" panose="020B0604020202020204" pitchFamily="34" charset="0"/>
                          <a:cs typeface="Arial" panose="020B0604020202020204" pitchFamily="34" charset="0"/>
                        </a:rPr>
                        <a:t>Year 3 (Semester 1)</a:t>
                      </a:r>
                      <a:endParaRPr lang="en-US" sz="2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chemeClr val="bg1"/>
                          </a:solidFill>
                          <a:effectLst/>
                          <a:latin typeface="Arial" panose="020B0604020202020204" pitchFamily="34" charset="0"/>
                          <a:cs typeface="Arial" panose="020B0604020202020204" pitchFamily="34" charset="0"/>
                        </a:rPr>
                        <a:t>Year 3 (Semester 2)</a:t>
                      </a:r>
                      <a:endParaRPr lang="en-US" sz="2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60106737"/>
                  </a:ext>
                </a:extLst>
              </a:tr>
              <a:tr h="370840">
                <a:tc>
                  <a:txBody>
                    <a:bodyPr/>
                    <a:lstStyle/>
                    <a:p>
                      <a:r>
                        <a:rPr lang="en-US" sz="2600" dirty="0">
                          <a:solidFill>
                            <a:schemeClr val="bg1"/>
                          </a:solidFill>
                          <a:latin typeface="Arial" panose="020B0604020202020204" pitchFamily="34" charset="0"/>
                          <a:cs typeface="Arial" panose="020B0604020202020204" pitchFamily="34" charset="0"/>
                        </a:rPr>
                        <a:t>Valuation and Securities Analysis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600" dirty="0">
                          <a:solidFill>
                            <a:schemeClr val="bg1"/>
                          </a:solidFill>
                          <a:latin typeface="Arial" panose="020B0604020202020204" pitchFamily="34" charset="0"/>
                          <a:cs typeface="Arial" panose="020B0604020202020204" pitchFamily="34" charset="0"/>
                        </a:rPr>
                        <a:t>International Financial Management and Banking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99864444"/>
                  </a:ext>
                </a:extLst>
              </a:tr>
              <a:tr h="370840">
                <a:tc>
                  <a:txBody>
                    <a:bodyPr/>
                    <a:lstStyle/>
                    <a:p>
                      <a:r>
                        <a:rPr lang="en-US" sz="2600" dirty="0">
                          <a:solidFill>
                            <a:schemeClr val="bg1"/>
                          </a:solidFill>
                          <a:latin typeface="Arial" panose="020B0604020202020204" pitchFamily="34" charset="0"/>
                          <a:cs typeface="Arial" panose="020B0604020202020204" pitchFamily="34" charset="0"/>
                        </a:rPr>
                        <a:t>Derivatives and Financial Risk Management in Banking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600" dirty="0">
                          <a:solidFill>
                            <a:schemeClr val="bg1"/>
                          </a:solidFill>
                          <a:latin typeface="Arial" panose="020B0604020202020204" pitchFamily="34" charset="0"/>
                          <a:cs typeface="Arial" panose="020B0604020202020204" pitchFamily="34" charset="0"/>
                        </a:rPr>
                        <a:t>Corporate Strategy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1438791"/>
                  </a:ext>
                </a:extLst>
              </a:tr>
              <a:tr h="370840">
                <a:tc>
                  <a:txBody>
                    <a:bodyPr/>
                    <a:lstStyle/>
                    <a:p>
                      <a:r>
                        <a:rPr lang="en-US" sz="2600" dirty="0">
                          <a:solidFill>
                            <a:schemeClr val="bg1"/>
                          </a:solidFill>
                          <a:latin typeface="Arial" panose="020B0604020202020204" pitchFamily="34" charset="0"/>
                          <a:cs typeface="Arial" panose="020B0604020202020204" pitchFamily="34" charset="0"/>
                        </a:rPr>
                        <a:t>Elective (from other programmes)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600" dirty="0">
                          <a:solidFill>
                            <a:schemeClr val="bg1"/>
                          </a:solidFill>
                          <a:latin typeface="Arial" panose="020B0604020202020204" pitchFamily="34" charset="0"/>
                          <a:cs typeface="Arial" panose="020B0604020202020204" pitchFamily="34" charset="0"/>
                        </a:rPr>
                        <a:t>Elective (from other programmes)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8475030"/>
                  </a:ext>
                </a:extLst>
              </a:tr>
              <a:tr h="370840">
                <a:tc gridSpan="2">
                  <a:txBody>
                    <a:bodyPr/>
                    <a:lstStyle/>
                    <a:p>
                      <a:r>
                        <a:rPr lang="en-US" sz="2600" dirty="0">
                          <a:solidFill>
                            <a:schemeClr val="bg1"/>
                          </a:solidFill>
                          <a:latin typeface="Arial" panose="020B0604020202020204" pitchFamily="34" charset="0"/>
                          <a:cs typeface="Arial" panose="020B0604020202020204" pitchFamily="34" charset="0"/>
                        </a:rPr>
                        <a:t>Capstone Project (Business Consultancy Project or Dissertation)                    </a:t>
                      </a:r>
                      <a:r>
                        <a:rPr lang="en-US" sz="2600" i="1" dirty="0">
                          <a:solidFill>
                            <a:schemeClr val="bg1"/>
                          </a:solidFill>
                          <a:latin typeface="Arial" panose="020B0604020202020204" pitchFamily="34" charset="0"/>
                          <a:cs typeface="Arial" panose="020B0604020202020204" pitchFamily="34" charset="0"/>
                        </a:rPr>
                        <a:t>Year Long</a:t>
                      </a:r>
                    </a:p>
                  </a:txBody>
                  <a:tcPr>
                    <a:lnT w="12700" cap="flat" cmpd="sng" algn="ctr">
                      <a:solidFill>
                        <a:schemeClr val="tx1"/>
                      </a:solidFill>
                      <a:prstDash val="solid"/>
                      <a:round/>
                      <a:headEnd type="none" w="med" len="med"/>
                      <a:tailEnd type="none" w="med" len="med"/>
                    </a:lnT>
                  </a:tcPr>
                </a:tc>
                <a:tc hMerge="1">
                  <a:txBody>
                    <a:bodyPr/>
                    <a:lstStyle/>
                    <a:p>
                      <a:endParaRPr lang="en-US" sz="2600" dirty="0">
                        <a:solidFill>
                          <a:schemeClr val="bg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793985158"/>
                  </a:ext>
                </a:extLst>
              </a:tr>
            </a:tbl>
          </a:graphicData>
        </a:graphic>
      </p:graphicFrame>
    </p:spTree>
    <p:extLst>
      <p:ext uri="{BB962C8B-B14F-4D97-AF65-F5344CB8AC3E}">
        <p14:creationId xmlns:p14="http://schemas.microsoft.com/office/powerpoint/2010/main" val="5073169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ctangle 443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0"/>
            <a:ext cx="12192000" cy="6915150"/>
          </a:xfrm>
          <a:prstGeom prst="rect">
            <a:avLst/>
          </a:prstGeom>
        </p:spPr>
      </p:pic>
      <p:pic>
        <p:nvPicPr>
          <p:cNvPr id="3" name="Group 1070165620"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670800" y="0"/>
            <a:ext cx="4521200" cy="4845050"/>
          </a:xfrm>
          <a:prstGeom prst="rect">
            <a:avLst/>
          </a:prstGeom>
        </p:spPr>
      </p:pic>
      <p:pic>
        <p:nvPicPr>
          <p:cNvPr id="8" name="Rectangle 4434" descr="preencoded.png"/>
          <p:cNvPicPr>
            <a:picLocks noChangeAspect="1"/>
          </p:cNvPicPr>
          <p:nvPr/>
        </p:nvPicPr>
        <p:blipFill>
          <a:blip r:embed="rId7"/>
          <a:srcRect/>
          <a:stretch/>
        </p:blipFill>
        <p:spPr>
          <a:xfrm>
            <a:off x="0" y="4845050"/>
            <a:ext cx="12192000" cy="2070100"/>
          </a:xfrm>
          <a:prstGeom prst="rect">
            <a:avLst/>
          </a:prstGeom>
        </p:spPr>
      </p:pic>
      <p:sp>
        <p:nvSpPr>
          <p:cNvPr id="14" name="TextBox 13">
            <a:extLst>
              <a:ext uri="{FF2B5EF4-FFF2-40B4-BE49-F238E27FC236}">
                <a16:creationId xmlns:a16="http://schemas.microsoft.com/office/drawing/2014/main" id="{7A983F8B-7B26-4577-BCE6-5BAC079EFF94}"/>
              </a:ext>
            </a:extLst>
          </p:cNvPr>
          <p:cNvSpPr txBox="1"/>
          <p:nvPr/>
        </p:nvSpPr>
        <p:spPr>
          <a:xfrm>
            <a:off x="304665" y="144622"/>
            <a:ext cx="9012399" cy="769441"/>
          </a:xfrm>
          <a:prstGeom prst="rect">
            <a:avLst/>
          </a:prstGeom>
          <a:noFill/>
        </p:spPr>
        <p:txBody>
          <a:bodyPr wrap="square" rtlCol="0">
            <a:spAutoFit/>
          </a:bodyPr>
          <a:lstStyle/>
          <a:p>
            <a:r>
              <a:rPr lang="en-US" sz="4400" dirty="0">
                <a:solidFill>
                  <a:schemeClr val="bg1"/>
                </a:solidFill>
                <a:latin typeface="Georgia (Headings)"/>
                <a:cs typeface="Arial" panose="020B0604020202020204" pitchFamily="34" charset="0"/>
              </a:rPr>
              <a:t>Join to Our Success Stories</a:t>
            </a:r>
          </a:p>
        </p:txBody>
      </p:sp>
      <p:sp>
        <p:nvSpPr>
          <p:cNvPr id="4" name="TextBox 3">
            <a:extLst>
              <a:ext uri="{FF2B5EF4-FFF2-40B4-BE49-F238E27FC236}">
                <a16:creationId xmlns:a16="http://schemas.microsoft.com/office/drawing/2014/main" id="{4DD449F4-CF90-3B29-9785-D9A17EC1DCEF}"/>
              </a:ext>
            </a:extLst>
          </p:cNvPr>
          <p:cNvSpPr txBox="1"/>
          <p:nvPr/>
        </p:nvSpPr>
        <p:spPr>
          <a:xfrm>
            <a:off x="1249679" y="1818640"/>
            <a:ext cx="6231775" cy="1938992"/>
          </a:xfrm>
          <a:prstGeom prst="rect">
            <a:avLst/>
          </a:prstGeom>
          <a:noFill/>
        </p:spPr>
        <p:txBody>
          <a:bodyPr wrap="square" rtlCol="0">
            <a:spAutoFit/>
          </a:bodyPr>
          <a:lstStyle/>
          <a:p>
            <a:pPr marL="342900" indent="-342900">
              <a:buAutoNum type="arabicPeriod"/>
            </a:pPr>
            <a:r>
              <a:rPr lang="en-US" sz="2400" dirty="0">
                <a:solidFill>
                  <a:schemeClr val="bg1"/>
                </a:solidFill>
                <a:latin typeface="Arial" panose="020B0604020202020204" pitchFamily="34" charset="0"/>
                <a:cs typeface="Arial" panose="020B0604020202020204" pitchFamily="34" charset="0"/>
              </a:rPr>
              <a:t>Video by Ekaterina (Class of 2024) – Founder of her own English School</a:t>
            </a:r>
          </a:p>
          <a:p>
            <a:pPr marL="342900" indent="-342900">
              <a:buFontTx/>
              <a:buAutoNum type="arabicPeriod"/>
            </a:pPr>
            <a:r>
              <a:rPr lang="en-US" sz="2400" dirty="0">
                <a:solidFill>
                  <a:schemeClr val="bg1"/>
                </a:solidFill>
                <a:latin typeface="Arial" panose="020B0604020202020204" pitchFamily="34" charset="0"/>
                <a:cs typeface="Arial" panose="020B0604020202020204" pitchFamily="34" charset="0"/>
              </a:rPr>
              <a:t>Video by </a:t>
            </a:r>
            <a:r>
              <a:rPr lang="en-US" sz="2400" dirty="0" err="1">
                <a:solidFill>
                  <a:schemeClr val="bg1"/>
                </a:solidFill>
                <a:latin typeface="Arial" panose="020B0604020202020204" pitchFamily="34" charset="0"/>
                <a:cs typeface="Arial" panose="020B0604020202020204" pitchFamily="34" charset="0"/>
              </a:rPr>
              <a:t>Akromkhuja</a:t>
            </a:r>
            <a:r>
              <a:rPr lang="en-US" sz="2400" dirty="0">
                <a:solidFill>
                  <a:schemeClr val="bg1"/>
                </a:solidFill>
                <a:latin typeface="Arial" panose="020B0604020202020204" pitchFamily="34" charset="0"/>
                <a:cs typeface="Arial" panose="020B0604020202020204" pitchFamily="34" charset="0"/>
              </a:rPr>
              <a:t> (Class of 2024) – Project Manager at KPMG </a:t>
            </a:r>
          </a:p>
          <a:p>
            <a:pPr marL="342900" indent="-342900">
              <a:buAutoNum type="arabicPeriod"/>
            </a:pPr>
            <a:r>
              <a:rPr lang="en-US" sz="2400" dirty="0">
                <a:solidFill>
                  <a:schemeClr val="bg1"/>
                </a:solidFill>
                <a:latin typeface="Arial" panose="020B0604020202020204" pitchFamily="34" charset="0"/>
                <a:cs typeface="Arial" panose="020B0604020202020204" pitchFamily="34" charset="0"/>
              </a:rPr>
              <a:t>Speech by Dildora, graduating student </a:t>
            </a:r>
            <a:endParaRPr lang="en-GB"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20146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ctangle 443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0"/>
            <a:ext cx="12192000" cy="6915150"/>
          </a:xfrm>
          <a:prstGeom prst="rect">
            <a:avLst/>
          </a:prstGeom>
        </p:spPr>
      </p:pic>
      <p:pic>
        <p:nvPicPr>
          <p:cNvPr id="3" name="Group 1070165620"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670800" y="0"/>
            <a:ext cx="4521200" cy="4845050"/>
          </a:xfrm>
          <a:prstGeom prst="rect">
            <a:avLst/>
          </a:prstGeom>
        </p:spPr>
      </p:pic>
      <p:pic>
        <p:nvPicPr>
          <p:cNvPr id="8" name="Rectangle 4434" descr="preencoded.png"/>
          <p:cNvPicPr>
            <a:picLocks noChangeAspect="1"/>
          </p:cNvPicPr>
          <p:nvPr/>
        </p:nvPicPr>
        <p:blipFill>
          <a:blip r:embed="rId7"/>
          <a:srcRect/>
          <a:stretch/>
        </p:blipFill>
        <p:spPr>
          <a:xfrm>
            <a:off x="0" y="4845050"/>
            <a:ext cx="12192000" cy="2070100"/>
          </a:xfrm>
          <a:prstGeom prst="rect">
            <a:avLst/>
          </a:prstGeom>
        </p:spPr>
      </p:pic>
      <p:sp>
        <p:nvSpPr>
          <p:cNvPr id="14" name="TextBox 13">
            <a:extLst>
              <a:ext uri="{FF2B5EF4-FFF2-40B4-BE49-F238E27FC236}">
                <a16:creationId xmlns:a16="http://schemas.microsoft.com/office/drawing/2014/main" id="{7A983F8B-7B26-4577-BCE6-5BAC079EFF94}"/>
              </a:ext>
            </a:extLst>
          </p:cNvPr>
          <p:cNvSpPr txBox="1"/>
          <p:nvPr/>
        </p:nvSpPr>
        <p:spPr>
          <a:xfrm>
            <a:off x="431665" y="366901"/>
            <a:ext cx="9012399" cy="769441"/>
          </a:xfrm>
          <a:prstGeom prst="rect">
            <a:avLst/>
          </a:prstGeom>
          <a:noFill/>
        </p:spPr>
        <p:txBody>
          <a:bodyPr wrap="square" rtlCol="0">
            <a:spAutoFit/>
          </a:bodyPr>
          <a:lstStyle/>
          <a:p>
            <a:r>
              <a:rPr lang="en-US" sz="4400" dirty="0">
                <a:solidFill>
                  <a:schemeClr val="bg1"/>
                </a:solidFill>
                <a:latin typeface="Georgia (Headings)"/>
                <a:cs typeface="Arial" panose="020B0604020202020204" pitchFamily="34" charset="0"/>
              </a:rPr>
              <a:t>Your Questions, Our Answers</a:t>
            </a:r>
          </a:p>
        </p:txBody>
      </p:sp>
      <p:sp>
        <p:nvSpPr>
          <p:cNvPr id="15" name="TextBox 14">
            <a:extLst>
              <a:ext uri="{FF2B5EF4-FFF2-40B4-BE49-F238E27FC236}">
                <a16:creationId xmlns:a16="http://schemas.microsoft.com/office/drawing/2014/main" id="{DE007E2E-6771-4ACD-AAD7-E075CFB8C1C2}"/>
              </a:ext>
            </a:extLst>
          </p:cNvPr>
          <p:cNvSpPr txBox="1"/>
          <p:nvPr/>
        </p:nvSpPr>
        <p:spPr>
          <a:xfrm>
            <a:off x="431665" y="1312684"/>
            <a:ext cx="11582669" cy="2554545"/>
          </a:xfrm>
          <a:prstGeom prst="rect">
            <a:avLst/>
          </a:prstGeom>
          <a:noFill/>
        </p:spPr>
        <p:txBody>
          <a:bodyPr wrap="square" rtlCol="0">
            <a:spAutoFit/>
          </a:bodyPr>
          <a:lstStyle/>
          <a:p>
            <a:endParaRPr lang="en-US" sz="3200" dirty="0">
              <a:solidFill>
                <a:schemeClr val="bg1"/>
              </a:solidFill>
              <a:latin typeface="Arial" panose="020B0604020202020204" pitchFamily="34" charset="0"/>
              <a:cs typeface="Arial" panose="020B0604020202020204" pitchFamily="34" charset="0"/>
            </a:endParaRPr>
          </a:p>
          <a:p>
            <a:endParaRPr lang="en-US" sz="3200" dirty="0">
              <a:solidFill>
                <a:schemeClr val="bg1"/>
              </a:solidFill>
              <a:latin typeface="Arial" panose="020B0604020202020204" pitchFamily="34" charset="0"/>
              <a:cs typeface="Arial" panose="020B0604020202020204" pitchFamily="34" charset="0"/>
            </a:endParaRPr>
          </a:p>
          <a:p>
            <a:endParaRPr lang="en-US" sz="3200" dirty="0">
              <a:solidFill>
                <a:schemeClr val="bg1"/>
              </a:solidFill>
              <a:latin typeface="Arial" panose="020B0604020202020204" pitchFamily="34" charset="0"/>
              <a:cs typeface="Arial" panose="020B0604020202020204" pitchFamily="34" charset="0"/>
            </a:endParaRPr>
          </a:p>
          <a:p>
            <a:r>
              <a:rPr lang="en-US" sz="3600" dirty="0">
                <a:solidFill>
                  <a:schemeClr val="bg1"/>
                </a:solidFill>
                <a:effectLst>
                  <a:outerShdw blurRad="38100" dist="38100" dir="2700000" algn="tl">
                    <a:srgbClr val="000000">
                      <a:alpha val="43137"/>
                    </a:srgbClr>
                  </a:outerShdw>
                </a:effectLst>
                <a:latin typeface="Georgia (Headings)"/>
                <a:cs typeface="Arial" panose="020B0604020202020204" pitchFamily="34" charset="0"/>
              </a:rPr>
              <a:t>Questions &amp; Answers Session</a:t>
            </a:r>
          </a:p>
          <a:p>
            <a:pPr algn="ctr"/>
            <a:endParaRPr lang="en-US" sz="2800"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6526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ctangle 4" descr="preencoded.png"/>
          <p:cNvPicPr>
            <a:picLocks noChangeAspect="1"/>
          </p:cNvPicPr>
          <p:nvPr/>
        </p:nvPicPr>
        <p:blipFill>
          <a:blip r:embed="rId3"/>
          <a:srcRect/>
          <a:stretch/>
        </p:blipFill>
        <p:spPr>
          <a:xfrm>
            <a:off x="0" y="0"/>
            <a:ext cx="12192000" cy="6858000"/>
          </a:xfrm>
          <a:prstGeom prst="rect">
            <a:avLst/>
          </a:prstGeom>
        </p:spPr>
      </p:pic>
      <p:pic>
        <p:nvPicPr>
          <p:cNvPr id="3" name="Group"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57446" y="-78638"/>
            <a:ext cx="6216849" cy="6858000"/>
          </a:xfrm>
          <a:prstGeom prst="rect">
            <a:avLst/>
          </a:prstGeom>
        </p:spPr>
      </p:pic>
      <p:pic>
        <p:nvPicPr>
          <p:cNvPr id="4" name="Layer_1"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82443" y="1044220"/>
            <a:ext cx="3236572" cy="914107"/>
          </a:xfrm>
          <a:prstGeom prst="rect">
            <a:avLst/>
          </a:prstGeom>
        </p:spPr>
      </p:pic>
      <p:pic>
        <p:nvPicPr>
          <p:cNvPr id="8" name="multi 3" descr="preencoded.png"/>
          <p:cNvPicPr>
            <a:picLocks noChangeAspect="1"/>
          </p:cNvPicPr>
          <p:nvPr/>
        </p:nvPicPr>
        <p:blipFill>
          <a:blip r:embed="rId8"/>
          <a:srcRect/>
          <a:stretch/>
        </p:blipFill>
        <p:spPr>
          <a:xfrm>
            <a:off x="5399509" y="0"/>
            <a:ext cx="6949937" cy="6858000"/>
          </a:xfrm>
          <a:prstGeom prst="rect">
            <a:avLst/>
          </a:prstGeom>
        </p:spPr>
      </p:pic>
      <p:sp>
        <p:nvSpPr>
          <p:cNvPr id="9" name="TextBox 8">
            <a:extLst>
              <a:ext uri="{FF2B5EF4-FFF2-40B4-BE49-F238E27FC236}">
                <a16:creationId xmlns:a16="http://schemas.microsoft.com/office/drawing/2014/main" id="{ED0083F7-E6EC-446C-9A20-F850E3F3BDAC}"/>
              </a:ext>
            </a:extLst>
          </p:cNvPr>
          <p:cNvSpPr txBox="1"/>
          <p:nvPr/>
        </p:nvSpPr>
        <p:spPr>
          <a:xfrm>
            <a:off x="523217" y="2837825"/>
            <a:ext cx="6315201" cy="1446550"/>
          </a:xfrm>
          <a:prstGeom prst="rect">
            <a:avLst/>
          </a:prstGeom>
          <a:noFill/>
        </p:spPr>
        <p:txBody>
          <a:bodyPr wrap="square" rtlCol="0">
            <a:spAutoFit/>
          </a:bodyPr>
          <a:lstStyle/>
          <a:p>
            <a:pPr algn="ctr"/>
            <a:r>
              <a:rPr lang="en-US" sz="4400" dirty="0">
                <a:solidFill>
                  <a:schemeClr val="bg1"/>
                </a:solidFill>
                <a:latin typeface="Arial" panose="020B0604020202020204" pitchFamily="34" charset="0"/>
                <a:cs typeface="Arial" panose="020B0604020202020204" pitchFamily="34" charset="0"/>
              </a:rPr>
              <a:t>Elective:</a:t>
            </a:r>
          </a:p>
          <a:p>
            <a:pPr algn="ctr"/>
            <a:r>
              <a:rPr lang="en-US" sz="4400" dirty="0">
                <a:solidFill>
                  <a:schemeClr val="bg1"/>
                </a:solidFill>
                <a:latin typeface="Arial" panose="020B0604020202020204" pitchFamily="34" charset="0"/>
                <a:cs typeface="Arial" panose="020B0604020202020204" pitchFamily="34" charset="0"/>
              </a:rPr>
              <a:t>English Literature </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ctangle 443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91877"/>
            <a:ext cx="12192000" cy="6915150"/>
          </a:xfrm>
          <a:prstGeom prst="rect">
            <a:avLst/>
          </a:prstGeom>
        </p:spPr>
      </p:pic>
      <p:pic>
        <p:nvPicPr>
          <p:cNvPr id="3" name="Group 1070165620"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670800" y="0"/>
            <a:ext cx="4521200" cy="4845050"/>
          </a:xfrm>
          <a:prstGeom prst="rect">
            <a:avLst/>
          </a:prstGeom>
        </p:spPr>
      </p:pic>
      <p:pic>
        <p:nvPicPr>
          <p:cNvPr id="8" name="Rectangle 4434" descr="preencoded.png"/>
          <p:cNvPicPr>
            <a:picLocks noChangeAspect="1"/>
          </p:cNvPicPr>
          <p:nvPr/>
        </p:nvPicPr>
        <p:blipFill>
          <a:blip r:embed="rId7"/>
          <a:srcRect/>
          <a:stretch/>
        </p:blipFill>
        <p:spPr>
          <a:xfrm>
            <a:off x="0" y="4845050"/>
            <a:ext cx="12192000" cy="2070100"/>
          </a:xfrm>
          <a:prstGeom prst="rect">
            <a:avLst/>
          </a:prstGeom>
        </p:spPr>
      </p:pic>
      <p:sp>
        <p:nvSpPr>
          <p:cNvPr id="14" name="TextBox 13">
            <a:extLst>
              <a:ext uri="{FF2B5EF4-FFF2-40B4-BE49-F238E27FC236}">
                <a16:creationId xmlns:a16="http://schemas.microsoft.com/office/drawing/2014/main" id="{7A983F8B-7B26-4577-BCE6-5BAC079EFF94}"/>
              </a:ext>
            </a:extLst>
          </p:cNvPr>
          <p:cNvSpPr txBox="1"/>
          <p:nvPr/>
        </p:nvSpPr>
        <p:spPr>
          <a:xfrm>
            <a:off x="947729" y="274927"/>
            <a:ext cx="10684199" cy="769441"/>
          </a:xfrm>
          <a:prstGeom prst="rect">
            <a:avLst/>
          </a:prstGeom>
          <a:noFill/>
        </p:spPr>
        <p:txBody>
          <a:bodyPr wrap="square" rtlCol="0">
            <a:spAutoFit/>
          </a:bodyPr>
          <a:lstStyle/>
          <a:p>
            <a:r>
              <a:rPr lang="en-US" sz="4400" dirty="0">
                <a:solidFill>
                  <a:schemeClr val="bg1"/>
                </a:solidFill>
                <a:latin typeface="Georgia (Headings)"/>
                <a:cs typeface="Arial" panose="020B0604020202020204" pitchFamily="34" charset="0"/>
              </a:rPr>
              <a:t>Module leader – English Literature</a:t>
            </a:r>
          </a:p>
        </p:txBody>
      </p:sp>
      <p:sp>
        <p:nvSpPr>
          <p:cNvPr id="19" name="TextBox 18">
            <a:extLst>
              <a:ext uri="{FF2B5EF4-FFF2-40B4-BE49-F238E27FC236}">
                <a16:creationId xmlns:a16="http://schemas.microsoft.com/office/drawing/2014/main" id="{BDE7954C-57F7-93D6-AF2A-82FFCB69F781}"/>
              </a:ext>
            </a:extLst>
          </p:cNvPr>
          <p:cNvSpPr txBox="1"/>
          <p:nvPr/>
        </p:nvSpPr>
        <p:spPr>
          <a:xfrm>
            <a:off x="3071210" y="4303913"/>
            <a:ext cx="5404195" cy="2554545"/>
          </a:xfrm>
          <a:prstGeom prst="rect">
            <a:avLst/>
          </a:prstGeom>
          <a:noFill/>
        </p:spPr>
        <p:txBody>
          <a:bodyPr wrap="square" rtlCol="0">
            <a:spAutoFit/>
          </a:bodyPr>
          <a:lstStyle/>
          <a:p>
            <a:pPr algn="ctr"/>
            <a:r>
              <a:rPr lang="en-US" sz="2400" b="1" dirty="0">
                <a:solidFill>
                  <a:schemeClr val="bg1"/>
                </a:solidFill>
              </a:rPr>
              <a:t>Katherine Rick</a:t>
            </a:r>
          </a:p>
          <a:p>
            <a:pPr algn="ctr"/>
            <a:r>
              <a:rPr lang="en-US" sz="2400" b="1" dirty="0">
                <a:solidFill>
                  <a:schemeClr val="bg1"/>
                </a:solidFill>
              </a:rPr>
              <a:t>Master of Applied Linguistics (TESOL), Cambridge CELTA, Graduate Diploma in Tertiary Teaching &amp; Learning</a:t>
            </a:r>
          </a:p>
          <a:p>
            <a:pPr algn="ctr"/>
            <a:r>
              <a:rPr lang="en-US" sz="2400" b="1" dirty="0">
                <a:solidFill>
                  <a:schemeClr val="bg1"/>
                </a:solidFill>
              </a:rPr>
              <a:t>Senior Lecturer in English Language</a:t>
            </a:r>
          </a:p>
          <a:p>
            <a:pPr algn="ctr"/>
            <a:r>
              <a:rPr lang="en-US" sz="1600" b="1" i="1" dirty="0">
                <a:solidFill>
                  <a:schemeClr val="bg1"/>
                </a:solidFill>
              </a:rPr>
              <a:t>k.rick@bmu-edu.uz </a:t>
            </a:r>
          </a:p>
          <a:p>
            <a:pPr algn="ctr"/>
            <a:endParaRPr lang="en-US" sz="2400" b="1" dirty="0">
              <a:solidFill>
                <a:schemeClr val="bg1"/>
              </a:solidFill>
            </a:endParaRPr>
          </a:p>
        </p:txBody>
      </p:sp>
      <p:pic>
        <p:nvPicPr>
          <p:cNvPr id="4098" name="Picture 2" descr="Katherine Rick">
            <a:extLst>
              <a:ext uri="{FF2B5EF4-FFF2-40B4-BE49-F238E27FC236}">
                <a16:creationId xmlns:a16="http://schemas.microsoft.com/office/drawing/2014/main" id="{2DFDDE5C-5695-4F38-82FE-50BB7827E84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65408" y="1411172"/>
            <a:ext cx="2060533" cy="2745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87906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ctangle 443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0"/>
            <a:ext cx="12192000" cy="6915150"/>
          </a:xfrm>
          <a:prstGeom prst="rect">
            <a:avLst/>
          </a:prstGeom>
        </p:spPr>
      </p:pic>
      <p:pic>
        <p:nvPicPr>
          <p:cNvPr id="3" name="Group 1070165620"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670800" y="0"/>
            <a:ext cx="4521200" cy="4845050"/>
          </a:xfrm>
          <a:prstGeom prst="rect">
            <a:avLst/>
          </a:prstGeom>
        </p:spPr>
      </p:pic>
      <p:pic>
        <p:nvPicPr>
          <p:cNvPr id="8" name="Rectangle 4434" descr="preencoded.png"/>
          <p:cNvPicPr>
            <a:picLocks noChangeAspect="1"/>
          </p:cNvPicPr>
          <p:nvPr/>
        </p:nvPicPr>
        <p:blipFill>
          <a:blip r:embed="rId7"/>
          <a:srcRect/>
          <a:stretch/>
        </p:blipFill>
        <p:spPr>
          <a:xfrm>
            <a:off x="0" y="4845050"/>
            <a:ext cx="12192000" cy="2070100"/>
          </a:xfrm>
          <a:prstGeom prst="rect">
            <a:avLst/>
          </a:prstGeom>
        </p:spPr>
      </p:pic>
      <p:sp>
        <p:nvSpPr>
          <p:cNvPr id="14" name="TextBox 13">
            <a:extLst>
              <a:ext uri="{FF2B5EF4-FFF2-40B4-BE49-F238E27FC236}">
                <a16:creationId xmlns:a16="http://schemas.microsoft.com/office/drawing/2014/main" id="{7A983F8B-7B26-4577-BCE6-5BAC079EFF94}"/>
              </a:ext>
            </a:extLst>
          </p:cNvPr>
          <p:cNvSpPr txBox="1"/>
          <p:nvPr/>
        </p:nvSpPr>
        <p:spPr>
          <a:xfrm>
            <a:off x="822001" y="289243"/>
            <a:ext cx="10150799" cy="769441"/>
          </a:xfrm>
          <a:prstGeom prst="rect">
            <a:avLst/>
          </a:prstGeom>
          <a:noFill/>
        </p:spPr>
        <p:txBody>
          <a:bodyPr wrap="square" rtlCol="0">
            <a:spAutoFit/>
          </a:bodyPr>
          <a:lstStyle/>
          <a:p>
            <a:r>
              <a:rPr lang="en-US" sz="4400" dirty="0">
                <a:solidFill>
                  <a:schemeClr val="bg1"/>
                </a:solidFill>
                <a:latin typeface="Georgia (Headings)"/>
                <a:cs typeface="Arial" panose="020B0604020202020204" pitchFamily="34" charset="0"/>
              </a:rPr>
              <a:t>English Literature Module Objectives</a:t>
            </a:r>
          </a:p>
        </p:txBody>
      </p:sp>
      <p:sp>
        <p:nvSpPr>
          <p:cNvPr id="15" name="TextBox 14">
            <a:extLst>
              <a:ext uri="{FF2B5EF4-FFF2-40B4-BE49-F238E27FC236}">
                <a16:creationId xmlns:a16="http://schemas.microsoft.com/office/drawing/2014/main" id="{DE007E2E-6771-4ACD-AAD7-E075CFB8C1C2}"/>
              </a:ext>
            </a:extLst>
          </p:cNvPr>
          <p:cNvSpPr txBox="1"/>
          <p:nvPr/>
        </p:nvSpPr>
        <p:spPr>
          <a:xfrm>
            <a:off x="239301" y="1249445"/>
            <a:ext cx="10847799" cy="4524315"/>
          </a:xfrm>
          <a:prstGeom prst="rect">
            <a:avLst/>
          </a:prstGeom>
          <a:noFill/>
        </p:spPr>
        <p:txBody>
          <a:bodyPr wrap="square" rtlCol="0">
            <a:spAutoFit/>
          </a:bodyPr>
          <a:lstStyle/>
          <a:p>
            <a:pPr marL="457200" indent="-457200">
              <a:buFont typeface="Arial" panose="020B0604020202020204" pitchFamily="34" charset="0"/>
              <a:buChar char="•"/>
            </a:pPr>
            <a:r>
              <a:rPr lang="en-US" sz="3200" dirty="0">
                <a:solidFill>
                  <a:schemeClr val="bg1"/>
                </a:solidFill>
                <a:latin typeface="Arial" panose="020B0604020202020204" pitchFamily="34" charset="0"/>
                <a:cs typeface="Arial" panose="020B0604020202020204" pitchFamily="34" charset="0"/>
              </a:rPr>
              <a:t>The primary aim is to help students develop their reading proficiency by engaging a range of literary texts in order to decipher meaning and reflect on deeper themes through classroom discussions and essay prompts. </a:t>
            </a:r>
          </a:p>
          <a:p>
            <a:pPr marL="457200" indent="-457200">
              <a:buFont typeface="Arial" panose="020B0604020202020204" pitchFamily="34" charset="0"/>
              <a:buChar char="•"/>
            </a:pPr>
            <a:r>
              <a:rPr lang="en-US" sz="3200" dirty="0">
                <a:solidFill>
                  <a:schemeClr val="bg1"/>
                </a:solidFill>
                <a:latin typeface="Arial" panose="020B0604020202020204" pitchFamily="34" charset="0"/>
                <a:cs typeface="Arial" panose="020B0604020202020204" pitchFamily="34" charset="0"/>
              </a:rPr>
              <a:t>The secondary aim of this course is to generate students’ interest and appreciation of literature arts as a tool for personal and social transformation through written reflection.</a:t>
            </a:r>
          </a:p>
        </p:txBody>
      </p:sp>
      <p:pic>
        <p:nvPicPr>
          <p:cNvPr id="16" name="Layer_1" descr="preencoded.png">
            <a:extLst>
              <a:ext uri="{FF2B5EF4-FFF2-40B4-BE49-F238E27FC236}">
                <a16:creationId xmlns:a16="http://schemas.microsoft.com/office/drawing/2014/main" id="{84348CAC-3A26-4B56-9FC9-898162CA4B26}"/>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9218335" y="5822828"/>
            <a:ext cx="2486081" cy="707625"/>
          </a:xfrm>
          <a:prstGeom prst="rect">
            <a:avLst/>
          </a:prstGeom>
        </p:spPr>
      </p:pic>
    </p:spTree>
    <p:extLst>
      <p:ext uri="{BB962C8B-B14F-4D97-AF65-F5344CB8AC3E}">
        <p14:creationId xmlns:p14="http://schemas.microsoft.com/office/powerpoint/2010/main" val="29153517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ctangle 443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0"/>
            <a:ext cx="12192000" cy="6915150"/>
          </a:xfrm>
          <a:prstGeom prst="rect">
            <a:avLst/>
          </a:prstGeom>
        </p:spPr>
      </p:pic>
      <p:pic>
        <p:nvPicPr>
          <p:cNvPr id="3" name="Group 1070165620"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670800" y="0"/>
            <a:ext cx="4521200" cy="4845050"/>
          </a:xfrm>
          <a:prstGeom prst="rect">
            <a:avLst/>
          </a:prstGeom>
        </p:spPr>
      </p:pic>
      <p:pic>
        <p:nvPicPr>
          <p:cNvPr id="8" name="Rectangle 4434" descr="preencoded.png"/>
          <p:cNvPicPr>
            <a:picLocks noChangeAspect="1"/>
          </p:cNvPicPr>
          <p:nvPr/>
        </p:nvPicPr>
        <p:blipFill>
          <a:blip r:embed="rId7"/>
          <a:srcRect/>
          <a:stretch/>
        </p:blipFill>
        <p:spPr>
          <a:xfrm>
            <a:off x="0" y="4845050"/>
            <a:ext cx="12192000" cy="2070100"/>
          </a:xfrm>
          <a:prstGeom prst="rect">
            <a:avLst/>
          </a:prstGeom>
        </p:spPr>
      </p:pic>
      <p:sp>
        <p:nvSpPr>
          <p:cNvPr id="14" name="TextBox 13">
            <a:extLst>
              <a:ext uri="{FF2B5EF4-FFF2-40B4-BE49-F238E27FC236}">
                <a16:creationId xmlns:a16="http://schemas.microsoft.com/office/drawing/2014/main" id="{7A983F8B-7B26-4577-BCE6-5BAC079EFF94}"/>
              </a:ext>
            </a:extLst>
          </p:cNvPr>
          <p:cNvSpPr txBox="1"/>
          <p:nvPr/>
        </p:nvSpPr>
        <p:spPr>
          <a:xfrm>
            <a:off x="639601" y="105450"/>
            <a:ext cx="9733431" cy="769441"/>
          </a:xfrm>
          <a:prstGeom prst="rect">
            <a:avLst/>
          </a:prstGeom>
          <a:noFill/>
        </p:spPr>
        <p:txBody>
          <a:bodyPr wrap="square" rtlCol="0">
            <a:spAutoFit/>
          </a:bodyPr>
          <a:lstStyle/>
          <a:p>
            <a:r>
              <a:rPr lang="en-US" sz="4400" dirty="0">
                <a:solidFill>
                  <a:schemeClr val="bg1"/>
                </a:solidFill>
                <a:latin typeface="Georgia (Headings)"/>
                <a:cs typeface="Arial" panose="020B0604020202020204" pitchFamily="34" charset="0"/>
              </a:rPr>
              <a:t>Learning Outcomes</a:t>
            </a:r>
          </a:p>
        </p:txBody>
      </p:sp>
      <p:sp>
        <p:nvSpPr>
          <p:cNvPr id="15" name="TextBox 14">
            <a:extLst>
              <a:ext uri="{FF2B5EF4-FFF2-40B4-BE49-F238E27FC236}">
                <a16:creationId xmlns:a16="http://schemas.microsoft.com/office/drawing/2014/main" id="{DE007E2E-6771-4ACD-AAD7-E075CFB8C1C2}"/>
              </a:ext>
            </a:extLst>
          </p:cNvPr>
          <p:cNvSpPr txBox="1"/>
          <p:nvPr/>
        </p:nvSpPr>
        <p:spPr>
          <a:xfrm>
            <a:off x="304665" y="1058684"/>
            <a:ext cx="11582669" cy="3970318"/>
          </a:xfrm>
          <a:prstGeom prst="rect">
            <a:avLst/>
          </a:prstGeom>
          <a:noFill/>
        </p:spPr>
        <p:txBody>
          <a:bodyPr wrap="square" rtlCol="0">
            <a:spAutoFit/>
          </a:bodyPr>
          <a:lstStyle/>
          <a:p>
            <a:pPr marL="514350" indent="-514350">
              <a:buFont typeface="+mj-lt"/>
              <a:buAutoNum type="arabicPeriod"/>
            </a:pPr>
            <a:r>
              <a:rPr lang="en-US" sz="2800" dirty="0">
                <a:solidFill>
                  <a:schemeClr val="bg1"/>
                </a:solidFill>
                <a:latin typeface="Arial" panose="020B0604020202020204" pitchFamily="34" charset="0"/>
                <a:cs typeface="Arial" panose="020B0604020202020204" pitchFamily="34" charset="0"/>
              </a:rPr>
              <a:t>Interpret and </a:t>
            </a:r>
            <a:r>
              <a:rPr lang="en-US" sz="2800" dirty="0" err="1">
                <a:solidFill>
                  <a:schemeClr val="bg1"/>
                </a:solidFill>
                <a:latin typeface="Arial" panose="020B0604020202020204" pitchFamily="34" charset="0"/>
                <a:cs typeface="Arial" panose="020B0604020202020204" pitchFamily="34" charset="0"/>
              </a:rPr>
              <a:t>analyse</a:t>
            </a:r>
            <a:r>
              <a:rPr lang="en-US" sz="2800" dirty="0">
                <a:solidFill>
                  <a:schemeClr val="bg1"/>
                </a:solidFill>
                <a:latin typeface="Arial" panose="020B0604020202020204" pitchFamily="34" charset="0"/>
                <a:cs typeface="Arial" panose="020B0604020202020204" pitchFamily="34" charset="0"/>
              </a:rPr>
              <a:t> a range of literary texts (prose and poetry) </a:t>
            </a:r>
          </a:p>
          <a:p>
            <a:pPr marL="514350" indent="-514350">
              <a:buFont typeface="+mj-lt"/>
              <a:buAutoNum type="arabicPeriod"/>
            </a:pPr>
            <a:endParaRPr lang="en-US" sz="2800" dirty="0">
              <a:solidFill>
                <a:schemeClr val="bg1"/>
              </a:solidFill>
              <a:latin typeface="Arial" panose="020B0604020202020204" pitchFamily="34" charset="0"/>
              <a:cs typeface="Arial" panose="020B0604020202020204" pitchFamily="34" charset="0"/>
            </a:endParaRPr>
          </a:p>
          <a:p>
            <a:pPr marL="514350" indent="-514350">
              <a:buFont typeface="+mj-lt"/>
              <a:buAutoNum type="arabicPeriod"/>
            </a:pPr>
            <a:r>
              <a:rPr lang="en-US" sz="2800" dirty="0">
                <a:solidFill>
                  <a:schemeClr val="bg1"/>
                </a:solidFill>
                <a:latin typeface="Arial" panose="020B0604020202020204" pitchFamily="34" charset="0"/>
                <a:cs typeface="Arial" panose="020B0604020202020204" pitchFamily="34" charset="0"/>
              </a:rPr>
              <a:t>Cite from the text to support analysis in written responses</a:t>
            </a:r>
          </a:p>
          <a:p>
            <a:pPr marL="514350" indent="-514350">
              <a:buFont typeface="+mj-lt"/>
              <a:buAutoNum type="arabicPeriod"/>
            </a:pPr>
            <a:endParaRPr lang="en-US" sz="2800" dirty="0">
              <a:solidFill>
                <a:schemeClr val="bg1"/>
              </a:solidFill>
              <a:latin typeface="Arial" panose="020B0604020202020204" pitchFamily="34" charset="0"/>
              <a:cs typeface="Arial" panose="020B0604020202020204" pitchFamily="34" charset="0"/>
            </a:endParaRPr>
          </a:p>
          <a:p>
            <a:pPr marL="514350" indent="-514350">
              <a:buFont typeface="+mj-lt"/>
              <a:buAutoNum type="arabicPeriod"/>
            </a:pPr>
            <a:r>
              <a:rPr lang="en-US" sz="2800" dirty="0">
                <a:solidFill>
                  <a:schemeClr val="bg1"/>
                </a:solidFill>
                <a:latin typeface="Arial" panose="020B0604020202020204" pitchFamily="34" charset="0"/>
                <a:cs typeface="Arial" panose="020B0604020202020204" pitchFamily="34" charset="0"/>
              </a:rPr>
              <a:t>Participate in classroom discussion on the elements and themes of a text </a:t>
            </a:r>
          </a:p>
          <a:p>
            <a:pPr marL="514350" indent="-514350">
              <a:buFont typeface="+mj-lt"/>
              <a:buAutoNum type="arabicPeriod"/>
            </a:pPr>
            <a:endParaRPr lang="en-US" sz="2800" dirty="0">
              <a:solidFill>
                <a:schemeClr val="bg1"/>
              </a:solidFill>
              <a:latin typeface="Arial" panose="020B0604020202020204" pitchFamily="34" charset="0"/>
              <a:cs typeface="Arial" panose="020B0604020202020204" pitchFamily="34" charset="0"/>
            </a:endParaRPr>
          </a:p>
          <a:p>
            <a:pPr marL="514350" indent="-514350">
              <a:buFont typeface="+mj-lt"/>
              <a:buAutoNum type="arabicPeriod"/>
            </a:pPr>
            <a:r>
              <a:rPr lang="en-US" sz="2800" dirty="0">
                <a:solidFill>
                  <a:schemeClr val="bg1"/>
                </a:solidFill>
                <a:latin typeface="Arial" panose="020B0604020202020204" pitchFamily="34" charset="0"/>
                <a:cs typeface="Arial" panose="020B0604020202020204" pitchFamily="34" charset="0"/>
              </a:rPr>
              <a:t>Demonstrate written reflection of various texts and how they relate to the real-world. </a:t>
            </a:r>
          </a:p>
        </p:txBody>
      </p:sp>
    </p:spTree>
    <p:extLst>
      <p:ext uri="{BB962C8B-B14F-4D97-AF65-F5344CB8AC3E}">
        <p14:creationId xmlns:p14="http://schemas.microsoft.com/office/powerpoint/2010/main" val="313200473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ctangle 443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0"/>
            <a:ext cx="12192000" cy="6915150"/>
          </a:xfrm>
          <a:prstGeom prst="rect">
            <a:avLst/>
          </a:prstGeom>
        </p:spPr>
      </p:pic>
      <p:pic>
        <p:nvPicPr>
          <p:cNvPr id="3" name="Group 1070165620"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670800" y="0"/>
            <a:ext cx="4521200" cy="4845050"/>
          </a:xfrm>
          <a:prstGeom prst="rect">
            <a:avLst/>
          </a:prstGeom>
        </p:spPr>
      </p:pic>
      <p:pic>
        <p:nvPicPr>
          <p:cNvPr id="8" name="Rectangle 4434" descr="preencoded.png"/>
          <p:cNvPicPr>
            <a:picLocks noChangeAspect="1"/>
          </p:cNvPicPr>
          <p:nvPr/>
        </p:nvPicPr>
        <p:blipFill>
          <a:blip r:embed="rId7"/>
          <a:srcRect/>
          <a:stretch/>
        </p:blipFill>
        <p:spPr>
          <a:xfrm>
            <a:off x="0" y="4845050"/>
            <a:ext cx="12192000" cy="2070100"/>
          </a:xfrm>
          <a:prstGeom prst="rect">
            <a:avLst/>
          </a:prstGeom>
        </p:spPr>
      </p:pic>
      <p:sp>
        <p:nvSpPr>
          <p:cNvPr id="14" name="TextBox 13">
            <a:extLst>
              <a:ext uri="{FF2B5EF4-FFF2-40B4-BE49-F238E27FC236}">
                <a16:creationId xmlns:a16="http://schemas.microsoft.com/office/drawing/2014/main" id="{7A983F8B-7B26-4577-BCE6-5BAC079EFF94}"/>
              </a:ext>
            </a:extLst>
          </p:cNvPr>
          <p:cNvSpPr txBox="1"/>
          <p:nvPr/>
        </p:nvSpPr>
        <p:spPr>
          <a:xfrm>
            <a:off x="639601" y="105450"/>
            <a:ext cx="9733431" cy="769441"/>
          </a:xfrm>
          <a:prstGeom prst="rect">
            <a:avLst/>
          </a:prstGeom>
          <a:noFill/>
        </p:spPr>
        <p:txBody>
          <a:bodyPr wrap="square" rtlCol="0">
            <a:spAutoFit/>
          </a:bodyPr>
          <a:lstStyle/>
          <a:p>
            <a:r>
              <a:rPr lang="en-US" sz="4400" dirty="0">
                <a:solidFill>
                  <a:schemeClr val="bg1"/>
                </a:solidFill>
                <a:latin typeface="Georgia (Headings)"/>
                <a:cs typeface="Arial" panose="020B0604020202020204" pitchFamily="34" charset="0"/>
              </a:rPr>
              <a:t>Contact hours and Learning Materials</a:t>
            </a:r>
          </a:p>
        </p:txBody>
      </p:sp>
      <p:sp>
        <p:nvSpPr>
          <p:cNvPr id="15" name="TextBox 14">
            <a:extLst>
              <a:ext uri="{FF2B5EF4-FFF2-40B4-BE49-F238E27FC236}">
                <a16:creationId xmlns:a16="http://schemas.microsoft.com/office/drawing/2014/main" id="{DE007E2E-6771-4ACD-AAD7-E075CFB8C1C2}"/>
              </a:ext>
            </a:extLst>
          </p:cNvPr>
          <p:cNvSpPr txBox="1"/>
          <p:nvPr/>
        </p:nvSpPr>
        <p:spPr>
          <a:xfrm>
            <a:off x="304665" y="1058684"/>
            <a:ext cx="11582669" cy="4832092"/>
          </a:xfrm>
          <a:prstGeom prst="rect">
            <a:avLst/>
          </a:prstGeom>
          <a:noFill/>
        </p:spPr>
        <p:txBody>
          <a:bodyPr wrap="square" rtlCol="0">
            <a:spAutoFit/>
          </a:bodyPr>
          <a:lstStyle/>
          <a:p>
            <a:pPr marL="514350" indent="-514350">
              <a:buFont typeface="+mj-lt"/>
              <a:buAutoNum type="arabicPeriod"/>
            </a:pPr>
            <a:r>
              <a:rPr lang="en-US" sz="2800" dirty="0">
                <a:solidFill>
                  <a:schemeClr val="bg1"/>
                </a:solidFill>
                <a:latin typeface="Arial" panose="020B0604020202020204" pitchFamily="34" charset="0"/>
                <a:cs typeface="Arial" panose="020B0604020202020204" pitchFamily="34" charset="0"/>
              </a:rPr>
              <a:t>Seminars (18 hours) </a:t>
            </a:r>
          </a:p>
          <a:p>
            <a:pPr marL="514350" indent="-514350">
              <a:buFont typeface="+mj-lt"/>
              <a:buAutoNum type="arabicPeriod"/>
            </a:pPr>
            <a:r>
              <a:rPr lang="en-US" sz="2800" dirty="0">
                <a:solidFill>
                  <a:schemeClr val="bg1"/>
                </a:solidFill>
                <a:latin typeface="Arial" panose="020B0604020202020204" pitchFamily="34" charset="0"/>
                <a:cs typeface="Arial" panose="020B0604020202020204" pitchFamily="34" charset="0"/>
              </a:rPr>
              <a:t>Students will have in class reading sessions and discussion circles (18 hours) </a:t>
            </a:r>
          </a:p>
          <a:p>
            <a:pPr marL="514350" indent="-514350">
              <a:buFont typeface="+mj-lt"/>
              <a:buAutoNum type="arabicPeriod"/>
            </a:pPr>
            <a:r>
              <a:rPr lang="en-US" sz="2800" dirty="0">
                <a:solidFill>
                  <a:schemeClr val="bg1"/>
                </a:solidFill>
                <a:latin typeface="Arial" panose="020B0604020202020204" pitchFamily="34" charset="0"/>
                <a:cs typeface="Arial" panose="020B0604020202020204" pitchFamily="34" charset="0"/>
              </a:rPr>
              <a:t>Guided independent study (164 hours)</a:t>
            </a:r>
          </a:p>
          <a:p>
            <a:endParaRPr lang="en-US" sz="2800" dirty="0">
              <a:solidFill>
                <a:schemeClr val="bg1"/>
              </a:solidFill>
              <a:latin typeface="Arial" panose="020B0604020202020204" pitchFamily="34" charset="0"/>
              <a:cs typeface="Arial" panose="020B0604020202020204" pitchFamily="34" charset="0"/>
            </a:endParaRPr>
          </a:p>
          <a:p>
            <a:r>
              <a:rPr lang="en-US" sz="2800" dirty="0">
                <a:solidFill>
                  <a:schemeClr val="bg1"/>
                </a:solidFill>
                <a:latin typeface="Arial" panose="020B0604020202020204" pitchFamily="34" charset="0"/>
                <a:cs typeface="Arial" panose="020B0604020202020204" pitchFamily="34" charset="0"/>
              </a:rPr>
              <a:t>Main Texts </a:t>
            </a:r>
          </a:p>
          <a:p>
            <a:endParaRPr lang="en-US" sz="2800" dirty="0">
              <a:solidFill>
                <a:schemeClr val="bg1"/>
              </a:solidFill>
              <a:latin typeface="Arial" panose="020B0604020202020204" pitchFamily="34" charset="0"/>
              <a:cs typeface="Arial" panose="020B0604020202020204" pitchFamily="34" charset="0"/>
            </a:endParaRPr>
          </a:p>
          <a:p>
            <a:pPr marL="514350" indent="-514350">
              <a:buFont typeface="+mj-lt"/>
              <a:buAutoNum type="arabicPeriod"/>
            </a:pPr>
            <a:r>
              <a:rPr lang="en-US" sz="2800" dirty="0">
                <a:solidFill>
                  <a:schemeClr val="bg1"/>
                </a:solidFill>
                <a:latin typeface="Arial" panose="020B0604020202020204" pitchFamily="34" charset="0"/>
                <a:cs typeface="Arial" panose="020B0604020202020204" pitchFamily="34" charset="0"/>
              </a:rPr>
              <a:t>Eliot, T.S. (2001). The Waste Land (M. North, Ed.). WW Norton.  </a:t>
            </a:r>
          </a:p>
          <a:p>
            <a:pPr marL="514350" indent="-514350">
              <a:buFont typeface="+mj-lt"/>
              <a:buAutoNum type="arabicPeriod"/>
            </a:pPr>
            <a:r>
              <a:rPr lang="en-US" sz="2800" dirty="0">
                <a:solidFill>
                  <a:schemeClr val="bg1"/>
                </a:solidFill>
                <a:latin typeface="Arial" panose="020B0604020202020204" pitchFamily="34" charset="0"/>
                <a:cs typeface="Arial" panose="020B0604020202020204" pitchFamily="34" charset="0"/>
              </a:rPr>
              <a:t>Shakespeare, W., </a:t>
            </a:r>
            <a:r>
              <a:rPr lang="en-US" sz="2800" dirty="0" err="1">
                <a:solidFill>
                  <a:schemeClr val="bg1"/>
                </a:solidFill>
                <a:latin typeface="Arial" panose="020B0604020202020204" pitchFamily="34" charset="0"/>
                <a:cs typeface="Arial" panose="020B0604020202020204" pitchFamily="34" charset="0"/>
              </a:rPr>
              <a:t>Courteaux</a:t>
            </a:r>
            <a:r>
              <a:rPr lang="en-US" sz="2800" dirty="0">
                <a:solidFill>
                  <a:schemeClr val="bg1"/>
                </a:solidFill>
                <a:latin typeface="Arial" panose="020B0604020202020204" pitchFamily="34" charset="0"/>
                <a:cs typeface="Arial" panose="020B0604020202020204" pitchFamily="34" charset="0"/>
              </a:rPr>
              <a:t>, W. (2017).  Hamlet. </a:t>
            </a:r>
            <a:r>
              <a:rPr lang="en-US" sz="2800" dirty="0" err="1">
                <a:solidFill>
                  <a:schemeClr val="bg1"/>
                </a:solidFill>
                <a:latin typeface="Arial" panose="020B0604020202020204" pitchFamily="34" charset="0"/>
                <a:cs typeface="Arial" panose="020B0604020202020204" pitchFamily="34" charset="0"/>
              </a:rPr>
              <a:t>Meulenhoff</a:t>
            </a:r>
            <a:r>
              <a:rPr lang="en-US" sz="2800" dirty="0">
                <a:solidFill>
                  <a:schemeClr val="bg1"/>
                </a:solidFill>
                <a:latin typeface="Arial" panose="020B0604020202020204" pitchFamily="34" charset="0"/>
                <a:cs typeface="Arial" panose="020B0604020202020204" pitchFamily="34" charset="0"/>
              </a:rPr>
              <a:t>  </a:t>
            </a:r>
          </a:p>
          <a:p>
            <a:pPr marL="514350" indent="-514350">
              <a:buFont typeface="+mj-lt"/>
              <a:buAutoNum type="arabicPeriod"/>
            </a:pPr>
            <a:r>
              <a:rPr lang="en-US" sz="2800" dirty="0">
                <a:solidFill>
                  <a:schemeClr val="bg1"/>
                </a:solidFill>
                <a:latin typeface="Arial" panose="020B0604020202020204" pitchFamily="34" charset="0"/>
                <a:cs typeface="Arial" panose="020B0604020202020204" pitchFamily="34" charset="0"/>
              </a:rPr>
              <a:t>Shelley, M. (2012). Frankenstein. Penguin Classics.   </a:t>
            </a:r>
          </a:p>
          <a:p>
            <a:pPr marL="514350" indent="-514350">
              <a:buFont typeface="+mj-lt"/>
              <a:buAutoNum type="arabicPeriod"/>
            </a:pPr>
            <a:r>
              <a:rPr lang="en-US" sz="2800" dirty="0">
                <a:solidFill>
                  <a:schemeClr val="bg1"/>
                </a:solidFill>
                <a:latin typeface="Arial" panose="020B0604020202020204" pitchFamily="34" charset="0"/>
                <a:cs typeface="Arial" panose="020B0604020202020204" pitchFamily="34" charset="0"/>
              </a:rPr>
              <a:t>Wordsworth, W. (1807). I Wandered Lonely as a Cloud.</a:t>
            </a:r>
          </a:p>
        </p:txBody>
      </p:sp>
    </p:spTree>
    <p:extLst>
      <p:ext uri="{BB962C8B-B14F-4D97-AF65-F5344CB8AC3E}">
        <p14:creationId xmlns:p14="http://schemas.microsoft.com/office/powerpoint/2010/main" val="358499302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ctangle 443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0"/>
            <a:ext cx="12192000" cy="6915150"/>
          </a:xfrm>
          <a:prstGeom prst="rect">
            <a:avLst/>
          </a:prstGeom>
        </p:spPr>
      </p:pic>
      <p:pic>
        <p:nvPicPr>
          <p:cNvPr id="3" name="Group 1070165620"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670800" y="0"/>
            <a:ext cx="4521200" cy="4845050"/>
          </a:xfrm>
          <a:prstGeom prst="rect">
            <a:avLst/>
          </a:prstGeom>
        </p:spPr>
      </p:pic>
      <p:pic>
        <p:nvPicPr>
          <p:cNvPr id="8" name="Rectangle 4434" descr="preencoded.png"/>
          <p:cNvPicPr>
            <a:picLocks noChangeAspect="1"/>
          </p:cNvPicPr>
          <p:nvPr/>
        </p:nvPicPr>
        <p:blipFill>
          <a:blip r:embed="rId7"/>
          <a:srcRect/>
          <a:stretch/>
        </p:blipFill>
        <p:spPr>
          <a:xfrm>
            <a:off x="0" y="4845050"/>
            <a:ext cx="12192000" cy="2070100"/>
          </a:xfrm>
          <a:prstGeom prst="rect">
            <a:avLst/>
          </a:prstGeom>
        </p:spPr>
      </p:pic>
      <p:sp>
        <p:nvSpPr>
          <p:cNvPr id="14" name="TextBox 13">
            <a:extLst>
              <a:ext uri="{FF2B5EF4-FFF2-40B4-BE49-F238E27FC236}">
                <a16:creationId xmlns:a16="http://schemas.microsoft.com/office/drawing/2014/main" id="{7A983F8B-7B26-4577-BCE6-5BAC079EFF94}"/>
              </a:ext>
            </a:extLst>
          </p:cNvPr>
          <p:cNvSpPr txBox="1"/>
          <p:nvPr/>
        </p:nvSpPr>
        <p:spPr>
          <a:xfrm>
            <a:off x="639601" y="105450"/>
            <a:ext cx="9733431" cy="769441"/>
          </a:xfrm>
          <a:prstGeom prst="rect">
            <a:avLst/>
          </a:prstGeom>
          <a:noFill/>
        </p:spPr>
        <p:txBody>
          <a:bodyPr wrap="square" rtlCol="0">
            <a:spAutoFit/>
          </a:bodyPr>
          <a:lstStyle/>
          <a:p>
            <a:r>
              <a:rPr lang="en-US" sz="4400" dirty="0">
                <a:solidFill>
                  <a:schemeClr val="bg1"/>
                </a:solidFill>
                <a:latin typeface="Georgia (Headings)"/>
                <a:cs typeface="Arial" panose="020B0604020202020204" pitchFamily="34" charset="0"/>
              </a:rPr>
              <a:t>Assessments</a:t>
            </a:r>
          </a:p>
        </p:txBody>
      </p:sp>
      <p:sp>
        <p:nvSpPr>
          <p:cNvPr id="15" name="TextBox 14">
            <a:extLst>
              <a:ext uri="{FF2B5EF4-FFF2-40B4-BE49-F238E27FC236}">
                <a16:creationId xmlns:a16="http://schemas.microsoft.com/office/drawing/2014/main" id="{DE007E2E-6771-4ACD-AAD7-E075CFB8C1C2}"/>
              </a:ext>
            </a:extLst>
          </p:cNvPr>
          <p:cNvSpPr txBox="1"/>
          <p:nvPr/>
        </p:nvSpPr>
        <p:spPr>
          <a:xfrm>
            <a:off x="304665" y="1058684"/>
            <a:ext cx="11582669" cy="2677656"/>
          </a:xfrm>
          <a:prstGeom prst="rect">
            <a:avLst/>
          </a:prstGeom>
          <a:noFill/>
        </p:spPr>
        <p:txBody>
          <a:bodyPr wrap="square" rtlCol="0">
            <a:spAutoFit/>
          </a:bodyPr>
          <a:lstStyle/>
          <a:p>
            <a:pPr marL="514350" indent="-514350">
              <a:buFont typeface="+mj-lt"/>
              <a:buAutoNum type="arabicPeriod"/>
            </a:pPr>
            <a:r>
              <a:rPr lang="en-US" sz="2800" dirty="0">
                <a:solidFill>
                  <a:schemeClr val="bg1"/>
                </a:solidFill>
                <a:latin typeface="Arial" panose="020B0604020202020204" pitchFamily="34" charset="0"/>
                <a:cs typeface="Arial" panose="020B0604020202020204" pitchFamily="34" charset="0"/>
              </a:rPr>
              <a:t> Portfolio (80%) – a set of essays – answers to reflective and critical questions. Total word count: 1500 words.  </a:t>
            </a:r>
          </a:p>
          <a:p>
            <a:pPr marL="514350" indent="-514350">
              <a:buFont typeface="+mj-lt"/>
              <a:buAutoNum type="arabicPeriod"/>
            </a:pPr>
            <a:r>
              <a:rPr lang="en-US" sz="2800" dirty="0">
                <a:solidFill>
                  <a:schemeClr val="bg1"/>
                </a:solidFill>
                <a:latin typeface="Arial" panose="020B0604020202020204" pitchFamily="34" charset="0"/>
                <a:cs typeface="Arial" panose="020B0604020202020204" pitchFamily="34" charset="0"/>
              </a:rPr>
              <a:t>Classroom participation (20%) – students will verbally demonstrate their understanding of the various texts by contributing to discussion circles: attentively listening to peer responses and further engaging with ideas. </a:t>
            </a:r>
          </a:p>
        </p:txBody>
      </p:sp>
    </p:spTree>
    <p:extLst>
      <p:ext uri="{BB962C8B-B14F-4D97-AF65-F5344CB8AC3E}">
        <p14:creationId xmlns:p14="http://schemas.microsoft.com/office/powerpoint/2010/main" val="33052254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ctangle 443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0"/>
            <a:ext cx="12192000" cy="6915150"/>
          </a:xfrm>
          <a:prstGeom prst="rect">
            <a:avLst/>
          </a:prstGeom>
        </p:spPr>
      </p:pic>
      <p:pic>
        <p:nvPicPr>
          <p:cNvPr id="3" name="Group 1070165620"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670800" y="0"/>
            <a:ext cx="4521200" cy="4845050"/>
          </a:xfrm>
          <a:prstGeom prst="rect">
            <a:avLst/>
          </a:prstGeom>
        </p:spPr>
      </p:pic>
      <p:pic>
        <p:nvPicPr>
          <p:cNvPr id="8" name="Rectangle 4434" descr="preencoded.png"/>
          <p:cNvPicPr>
            <a:picLocks noChangeAspect="1"/>
          </p:cNvPicPr>
          <p:nvPr/>
        </p:nvPicPr>
        <p:blipFill>
          <a:blip r:embed="rId7"/>
          <a:srcRect/>
          <a:stretch/>
        </p:blipFill>
        <p:spPr>
          <a:xfrm>
            <a:off x="0" y="4845050"/>
            <a:ext cx="12192000" cy="2070100"/>
          </a:xfrm>
          <a:prstGeom prst="rect">
            <a:avLst/>
          </a:prstGeom>
        </p:spPr>
      </p:pic>
      <p:sp>
        <p:nvSpPr>
          <p:cNvPr id="14" name="TextBox 13">
            <a:extLst>
              <a:ext uri="{FF2B5EF4-FFF2-40B4-BE49-F238E27FC236}">
                <a16:creationId xmlns:a16="http://schemas.microsoft.com/office/drawing/2014/main" id="{7A983F8B-7B26-4577-BCE6-5BAC079EFF94}"/>
              </a:ext>
            </a:extLst>
          </p:cNvPr>
          <p:cNvSpPr txBox="1"/>
          <p:nvPr/>
        </p:nvSpPr>
        <p:spPr>
          <a:xfrm>
            <a:off x="639601" y="105450"/>
            <a:ext cx="10205380" cy="769441"/>
          </a:xfrm>
          <a:prstGeom prst="rect">
            <a:avLst/>
          </a:prstGeom>
          <a:noFill/>
        </p:spPr>
        <p:txBody>
          <a:bodyPr wrap="square" rtlCol="0">
            <a:spAutoFit/>
          </a:bodyPr>
          <a:lstStyle/>
          <a:p>
            <a:r>
              <a:rPr lang="en-US" sz="4400" dirty="0">
                <a:solidFill>
                  <a:schemeClr val="bg1"/>
                </a:solidFill>
                <a:latin typeface="Georgia (Headings)"/>
                <a:cs typeface="Arial" panose="020B0604020202020204" pitchFamily="34" charset="0"/>
              </a:rPr>
              <a:t>5 Reasons to choose English Literature</a:t>
            </a:r>
          </a:p>
        </p:txBody>
      </p:sp>
      <p:sp>
        <p:nvSpPr>
          <p:cNvPr id="15" name="TextBox 14">
            <a:extLst>
              <a:ext uri="{FF2B5EF4-FFF2-40B4-BE49-F238E27FC236}">
                <a16:creationId xmlns:a16="http://schemas.microsoft.com/office/drawing/2014/main" id="{DE007E2E-6771-4ACD-AAD7-E075CFB8C1C2}"/>
              </a:ext>
            </a:extLst>
          </p:cNvPr>
          <p:cNvSpPr txBox="1"/>
          <p:nvPr/>
        </p:nvSpPr>
        <p:spPr>
          <a:xfrm>
            <a:off x="304665" y="1058684"/>
            <a:ext cx="11582669" cy="5632311"/>
          </a:xfrm>
          <a:prstGeom prst="rect">
            <a:avLst/>
          </a:prstGeom>
          <a:noFill/>
        </p:spPr>
        <p:txBody>
          <a:bodyPr wrap="square" rtlCol="0">
            <a:spAutoFit/>
          </a:bodyPr>
          <a:lstStyle/>
          <a:p>
            <a:pPr marL="514350" indent="-514350">
              <a:buAutoNum type="arabicPeriod"/>
            </a:pPr>
            <a:r>
              <a:rPr lang="en-US" sz="2800" dirty="0">
                <a:solidFill>
                  <a:schemeClr val="bg1"/>
                </a:solidFill>
                <a:latin typeface="Arial" panose="020B0604020202020204" pitchFamily="34" charset="0"/>
                <a:cs typeface="Arial" panose="020B0604020202020204" pitchFamily="34" charset="0"/>
              </a:rPr>
              <a:t>Enhanced Communication Skills</a:t>
            </a:r>
          </a:p>
          <a:p>
            <a:r>
              <a:rPr lang="en-US" sz="2400" dirty="0">
                <a:solidFill>
                  <a:schemeClr val="bg1"/>
                </a:solidFill>
                <a:latin typeface="Arial" panose="020B0604020202020204" pitchFamily="34" charset="0"/>
                <a:cs typeface="Arial" panose="020B0604020202020204" pitchFamily="34" charset="0"/>
              </a:rPr>
              <a:t>English Literature sharpens your ability to write and speak persuasively, an essential skill in business for crafting compelling reports, presentations, and marketing content.</a:t>
            </a:r>
          </a:p>
          <a:p>
            <a:endParaRPr lang="en-US" sz="2800" dirty="0">
              <a:solidFill>
                <a:schemeClr val="bg1"/>
              </a:solidFill>
              <a:latin typeface="Arial" panose="020B0604020202020204" pitchFamily="34" charset="0"/>
              <a:cs typeface="Arial" panose="020B0604020202020204" pitchFamily="34" charset="0"/>
            </a:endParaRPr>
          </a:p>
          <a:p>
            <a:r>
              <a:rPr lang="en-US" sz="2800" dirty="0">
                <a:solidFill>
                  <a:schemeClr val="bg1"/>
                </a:solidFill>
                <a:latin typeface="Arial" panose="020B0604020202020204" pitchFamily="34" charset="0"/>
                <a:cs typeface="Arial" panose="020B0604020202020204" pitchFamily="34" charset="0"/>
              </a:rPr>
              <a:t>2. Critical Thinking Development</a:t>
            </a:r>
          </a:p>
          <a:p>
            <a:r>
              <a:rPr lang="en-US" sz="2400" dirty="0">
                <a:solidFill>
                  <a:schemeClr val="bg1"/>
                </a:solidFill>
                <a:latin typeface="Arial" panose="020B0604020202020204" pitchFamily="34" charset="0"/>
                <a:cs typeface="Arial" panose="020B0604020202020204" pitchFamily="34" charset="0"/>
              </a:rPr>
              <a:t>Analyzing complex texts fosters critical thinking, allowing you to evaluate business situations, identify key issues, and make strategic decisions more effectively.</a:t>
            </a:r>
            <a:br>
              <a:rPr lang="en-US" sz="2800" dirty="0">
                <a:solidFill>
                  <a:schemeClr val="bg1"/>
                </a:solidFill>
                <a:latin typeface="Arial" panose="020B0604020202020204" pitchFamily="34" charset="0"/>
                <a:cs typeface="Arial" panose="020B0604020202020204" pitchFamily="34" charset="0"/>
              </a:rPr>
            </a:br>
            <a:endParaRPr lang="en-US" sz="2800" dirty="0">
              <a:solidFill>
                <a:schemeClr val="bg1"/>
              </a:solidFill>
              <a:latin typeface="Arial" panose="020B0604020202020204" pitchFamily="34" charset="0"/>
              <a:cs typeface="Arial" panose="020B0604020202020204" pitchFamily="34" charset="0"/>
            </a:endParaRPr>
          </a:p>
          <a:p>
            <a:r>
              <a:rPr lang="en-US" sz="2800" dirty="0">
                <a:solidFill>
                  <a:schemeClr val="bg1"/>
                </a:solidFill>
                <a:latin typeface="Arial" panose="020B0604020202020204" pitchFamily="34" charset="0"/>
                <a:cs typeface="Arial" panose="020B0604020202020204" pitchFamily="34" charset="0"/>
              </a:rPr>
              <a:t>3. Cultural Awareness and Empathy</a:t>
            </a:r>
          </a:p>
          <a:p>
            <a:r>
              <a:rPr lang="en-US" sz="2400" dirty="0">
                <a:solidFill>
                  <a:schemeClr val="bg1"/>
                </a:solidFill>
                <a:latin typeface="Arial" panose="020B0604020202020204" pitchFamily="34" charset="0"/>
                <a:cs typeface="Arial" panose="020B0604020202020204" pitchFamily="34" charset="0"/>
              </a:rPr>
              <a:t>Literature exposes you to diverse perspectives and human experiences, helping you better understand and connect with clients, customers, and colleagues from different backgrounds.</a:t>
            </a:r>
          </a:p>
          <a:p>
            <a:endParaRPr lang="en-US"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35338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ctangle 443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0"/>
            <a:ext cx="12192000" cy="6915150"/>
          </a:xfrm>
          <a:prstGeom prst="rect">
            <a:avLst/>
          </a:prstGeom>
        </p:spPr>
      </p:pic>
      <p:pic>
        <p:nvPicPr>
          <p:cNvPr id="3" name="Group 1070165620"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670800" y="0"/>
            <a:ext cx="4521200" cy="4845050"/>
          </a:xfrm>
          <a:prstGeom prst="rect">
            <a:avLst/>
          </a:prstGeom>
        </p:spPr>
      </p:pic>
      <p:sp>
        <p:nvSpPr>
          <p:cNvPr id="14" name="TextBox 13">
            <a:extLst>
              <a:ext uri="{FF2B5EF4-FFF2-40B4-BE49-F238E27FC236}">
                <a16:creationId xmlns:a16="http://schemas.microsoft.com/office/drawing/2014/main" id="{7A983F8B-7B26-4577-BCE6-5BAC079EFF94}"/>
              </a:ext>
            </a:extLst>
          </p:cNvPr>
          <p:cNvSpPr txBox="1"/>
          <p:nvPr/>
        </p:nvSpPr>
        <p:spPr>
          <a:xfrm>
            <a:off x="639601" y="105450"/>
            <a:ext cx="9861251" cy="769441"/>
          </a:xfrm>
          <a:prstGeom prst="rect">
            <a:avLst/>
          </a:prstGeom>
          <a:noFill/>
        </p:spPr>
        <p:txBody>
          <a:bodyPr wrap="square" rtlCol="0">
            <a:spAutoFit/>
          </a:bodyPr>
          <a:lstStyle/>
          <a:p>
            <a:r>
              <a:rPr lang="en-US" sz="4400" dirty="0">
                <a:solidFill>
                  <a:schemeClr val="bg1"/>
                </a:solidFill>
                <a:latin typeface="Georgia (Headings)"/>
                <a:cs typeface="Arial" panose="020B0604020202020204" pitchFamily="34" charset="0"/>
              </a:rPr>
              <a:t>5 Reasons to choose English Literature</a:t>
            </a:r>
          </a:p>
        </p:txBody>
      </p:sp>
      <p:sp>
        <p:nvSpPr>
          <p:cNvPr id="15" name="TextBox 14">
            <a:extLst>
              <a:ext uri="{FF2B5EF4-FFF2-40B4-BE49-F238E27FC236}">
                <a16:creationId xmlns:a16="http://schemas.microsoft.com/office/drawing/2014/main" id="{DE007E2E-6771-4ACD-AAD7-E075CFB8C1C2}"/>
              </a:ext>
            </a:extLst>
          </p:cNvPr>
          <p:cNvSpPr txBox="1"/>
          <p:nvPr/>
        </p:nvSpPr>
        <p:spPr>
          <a:xfrm>
            <a:off x="304665" y="1058684"/>
            <a:ext cx="11582669" cy="4401205"/>
          </a:xfrm>
          <a:prstGeom prst="rect">
            <a:avLst/>
          </a:prstGeom>
          <a:noFill/>
        </p:spPr>
        <p:txBody>
          <a:bodyPr wrap="square" rtlCol="0">
            <a:spAutoFit/>
          </a:bodyPr>
          <a:lstStyle/>
          <a:p>
            <a:r>
              <a:rPr lang="en-US" sz="2800" dirty="0">
                <a:solidFill>
                  <a:schemeClr val="bg1"/>
                </a:solidFill>
                <a:latin typeface="Arial" panose="020B0604020202020204" pitchFamily="34" charset="0"/>
                <a:cs typeface="Arial" panose="020B0604020202020204" pitchFamily="34" charset="0"/>
              </a:rPr>
              <a:t>4. Creative Problem Solving</a:t>
            </a:r>
          </a:p>
          <a:p>
            <a:r>
              <a:rPr lang="en-US" sz="2400" dirty="0">
                <a:solidFill>
                  <a:schemeClr val="bg1"/>
                </a:solidFill>
                <a:latin typeface="Arial" panose="020B0604020202020204" pitchFamily="34" charset="0"/>
                <a:cs typeface="Arial" panose="020B0604020202020204" pitchFamily="34" charset="0"/>
              </a:rPr>
              <a:t>Literature encourages creative thinking and innovative approaches, which can be applied to developing unique solutions in business challenges.</a:t>
            </a:r>
          </a:p>
          <a:p>
            <a:endParaRPr lang="en-US" sz="2800" dirty="0">
              <a:solidFill>
                <a:schemeClr val="bg1"/>
              </a:solidFill>
              <a:latin typeface="Arial" panose="020B0604020202020204" pitchFamily="34" charset="0"/>
              <a:cs typeface="Arial" panose="020B0604020202020204" pitchFamily="34" charset="0"/>
            </a:endParaRPr>
          </a:p>
          <a:p>
            <a:r>
              <a:rPr lang="en-US" sz="2800" dirty="0">
                <a:solidFill>
                  <a:schemeClr val="bg1"/>
                </a:solidFill>
                <a:latin typeface="Arial" panose="020B0604020202020204" pitchFamily="34" charset="0"/>
                <a:cs typeface="Arial" panose="020B0604020202020204" pitchFamily="34" charset="0"/>
              </a:rPr>
              <a:t>5. Improved Emotional Intelligence</a:t>
            </a:r>
          </a:p>
          <a:p>
            <a:r>
              <a:rPr lang="en-US" sz="2400" dirty="0">
                <a:solidFill>
                  <a:schemeClr val="bg1"/>
                </a:solidFill>
                <a:latin typeface="Arial" panose="020B0604020202020204" pitchFamily="34" charset="0"/>
                <a:cs typeface="Arial" panose="020B0604020202020204" pitchFamily="34" charset="0"/>
              </a:rPr>
              <a:t>Studying characters, motivations, and relationships in literature enhances your emotional intelligence, crucial for leadership, team management, and customer relations in the business world.</a:t>
            </a:r>
          </a:p>
          <a:p>
            <a:endParaRPr lang="en-US" sz="2400" dirty="0">
              <a:solidFill>
                <a:schemeClr val="bg1"/>
              </a:solidFill>
              <a:latin typeface="Arial" panose="020B0604020202020204" pitchFamily="34" charset="0"/>
              <a:cs typeface="Arial" panose="020B0604020202020204" pitchFamily="34" charset="0"/>
            </a:endParaRPr>
          </a:p>
          <a:p>
            <a:endParaRPr lang="en-US" sz="2400" dirty="0">
              <a:solidFill>
                <a:schemeClr val="bg1"/>
              </a:solidFill>
              <a:latin typeface="Arial" panose="020B0604020202020204" pitchFamily="34" charset="0"/>
              <a:cs typeface="Arial" panose="020B0604020202020204" pitchFamily="34" charset="0"/>
            </a:endParaRPr>
          </a:p>
          <a:p>
            <a:pPr algn="ctr"/>
            <a:r>
              <a:rPr lang="en-US" sz="2800" dirty="0">
                <a:solidFill>
                  <a:schemeClr val="bg1"/>
                </a:solidFill>
                <a:latin typeface="Arial" panose="020B0604020202020204" pitchFamily="34" charset="0"/>
                <a:cs typeface="Arial" panose="020B0604020202020204" pitchFamily="34" charset="0"/>
              </a:rPr>
              <a:t>Can you think of any more reasons? </a:t>
            </a:r>
            <a:r>
              <a:rPr lang="en-US" sz="2800" dirty="0">
                <a:solidFill>
                  <a:schemeClr val="bg1"/>
                </a:solidFill>
                <a:latin typeface="Arial" panose="020B0604020202020204" pitchFamily="34" charset="0"/>
                <a:cs typeface="Arial" panose="020B0604020202020204" pitchFamily="34" charset="0"/>
                <a:sym typeface="Wingdings" panose="05000000000000000000" pitchFamily="2" charset="2"/>
              </a:rPr>
              <a:t></a:t>
            </a:r>
            <a:endParaRPr lang="en-US" sz="2800" dirty="0">
              <a:solidFill>
                <a:schemeClr val="bg1"/>
              </a:solidFill>
              <a:latin typeface="Arial" panose="020B0604020202020204" pitchFamily="34" charset="0"/>
              <a:cs typeface="Arial" panose="020B0604020202020204" pitchFamily="34" charset="0"/>
            </a:endParaRPr>
          </a:p>
        </p:txBody>
      </p:sp>
      <p:pic>
        <p:nvPicPr>
          <p:cNvPr id="7" name="Rectangle 4434" descr="preencoded.png">
            <a:extLst>
              <a:ext uri="{FF2B5EF4-FFF2-40B4-BE49-F238E27FC236}">
                <a16:creationId xmlns:a16="http://schemas.microsoft.com/office/drawing/2014/main" id="{5914EE9E-F81C-4AF3-B0BB-6D7E22826ACF}"/>
              </a:ext>
            </a:extLst>
          </p:cNvPr>
          <p:cNvPicPr>
            <a:picLocks noChangeAspect="1"/>
          </p:cNvPicPr>
          <p:nvPr/>
        </p:nvPicPr>
        <p:blipFill>
          <a:blip r:embed="rId7"/>
          <a:srcRect/>
          <a:stretch/>
        </p:blipFill>
        <p:spPr>
          <a:xfrm>
            <a:off x="0" y="4845050"/>
            <a:ext cx="12192000" cy="2070100"/>
          </a:xfrm>
          <a:prstGeom prst="rect">
            <a:avLst/>
          </a:prstGeom>
        </p:spPr>
      </p:pic>
    </p:spTree>
    <p:extLst>
      <p:ext uri="{BB962C8B-B14F-4D97-AF65-F5344CB8AC3E}">
        <p14:creationId xmlns:p14="http://schemas.microsoft.com/office/powerpoint/2010/main" val="29958483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ctangle 443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0"/>
            <a:ext cx="12192000" cy="6915150"/>
          </a:xfrm>
          <a:prstGeom prst="rect">
            <a:avLst/>
          </a:prstGeom>
        </p:spPr>
      </p:pic>
      <p:pic>
        <p:nvPicPr>
          <p:cNvPr id="3" name="Group 1070165620"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670800" y="0"/>
            <a:ext cx="4521200" cy="4845050"/>
          </a:xfrm>
          <a:prstGeom prst="rect">
            <a:avLst/>
          </a:prstGeom>
        </p:spPr>
      </p:pic>
      <p:pic>
        <p:nvPicPr>
          <p:cNvPr id="8" name="Rectangle 4434" descr="preencoded.png"/>
          <p:cNvPicPr>
            <a:picLocks noChangeAspect="1"/>
          </p:cNvPicPr>
          <p:nvPr/>
        </p:nvPicPr>
        <p:blipFill>
          <a:blip r:embed="rId7"/>
          <a:srcRect/>
          <a:stretch/>
        </p:blipFill>
        <p:spPr>
          <a:xfrm>
            <a:off x="0" y="4845050"/>
            <a:ext cx="12192000" cy="2070100"/>
          </a:xfrm>
          <a:prstGeom prst="rect">
            <a:avLst/>
          </a:prstGeom>
        </p:spPr>
      </p:pic>
      <p:sp>
        <p:nvSpPr>
          <p:cNvPr id="14" name="TextBox 13">
            <a:extLst>
              <a:ext uri="{FF2B5EF4-FFF2-40B4-BE49-F238E27FC236}">
                <a16:creationId xmlns:a16="http://schemas.microsoft.com/office/drawing/2014/main" id="{7A983F8B-7B26-4577-BCE6-5BAC079EFF94}"/>
              </a:ext>
            </a:extLst>
          </p:cNvPr>
          <p:cNvSpPr txBox="1"/>
          <p:nvPr/>
        </p:nvSpPr>
        <p:spPr>
          <a:xfrm>
            <a:off x="639601" y="105450"/>
            <a:ext cx="7763199" cy="769441"/>
          </a:xfrm>
          <a:prstGeom prst="rect">
            <a:avLst/>
          </a:prstGeom>
          <a:noFill/>
        </p:spPr>
        <p:txBody>
          <a:bodyPr wrap="square" rtlCol="0">
            <a:spAutoFit/>
          </a:bodyPr>
          <a:lstStyle/>
          <a:p>
            <a:r>
              <a:rPr lang="en-US" sz="4400" dirty="0">
                <a:solidFill>
                  <a:schemeClr val="bg1"/>
                </a:solidFill>
                <a:latin typeface="Georgia (Headings)"/>
                <a:cs typeface="Arial" panose="020B0604020202020204" pitchFamily="34" charset="0"/>
              </a:rPr>
              <a:t>Your Academic Journey</a:t>
            </a:r>
          </a:p>
        </p:txBody>
      </p:sp>
      <p:sp>
        <p:nvSpPr>
          <p:cNvPr id="15" name="TextBox 14">
            <a:extLst>
              <a:ext uri="{FF2B5EF4-FFF2-40B4-BE49-F238E27FC236}">
                <a16:creationId xmlns:a16="http://schemas.microsoft.com/office/drawing/2014/main" id="{DE007E2E-6771-4ACD-AAD7-E075CFB8C1C2}"/>
              </a:ext>
            </a:extLst>
          </p:cNvPr>
          <p:cNvSpPr txBox="1"/>
          <p:nvPr/>
        </p:nvSpPr>
        <p:spPr>
          <a:xfrm>
            <a:off x="304665" y="1058684"/>
            <a:ext cx="11582669" cy="6124754"/>
          </a:xfrm>
          <a:prstGeom prst="rect">
            <a:avLst/>
          </a:prstGeom>
          <a:noFill/>
        </p:spPr>
        <p:txBody>
          <a:bodyPr wrap="square" rtlCol="0">
            <a:spAutoFit/>
          </a:bodyPr>
          <a:lstStyle/>
          <a:p>
            <a:r>
              <a:rPr lang="en-US" sz="2800" u="sng" dirty="0">
                <a:solidFill>
                  <a:schemeClr val="bg1"/>
                </a:solidFill>
                <a:latin typeface="Arial" panose="020B0604020202020204" pitchFamily="34" charset="0"/>
                <a:cs typeface="Arial" panose="020B0604020202020204" pitchFamily="34" charset="0"/>
              </a:rPr>
              <a:t>Year 1: Core Foundations</a:t>
            </a:r>
          </a:p>
          <a:p>
            <a:pPr marL="457200" indent="-457200">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 Learn accounting, economics, and finance basics.</a:t>
            </a:r>
          </a:p>
          <a:p>
            <a:pPr marL="457200" indent="-457200">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 Build skills in financial analysis and economic reasoning.</a:t>
            </a:r>
          </a:p>
          <a:p>
            <a:r>
              <a:rPr lang="en-US" sz="2800" u="sng" dirty="0">
                <a:solidFill>
                  <a:schemeClr val="bg1"/>
                </a:solidFill>
                <a:latin typeface="Arial" panose="020B0604020202020204" pitchFamily="34" charset="0"/>
                <a:cs typeface="Arial" panose="020B0604020202020204" pitchFamily="34" charset="0"/>
              </a:rPr>
              <a:t>Year 2: Intermediate Expertise</a:t>
            </a:r>
          </a:p>
          <a:p>
            <a:pPr marL="457200" indent="-457200">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Master banking operations, financial markets, business law, and management.</a:t>
            </a:r>
          </a:p>
          <a:p>
            <a:pPr marL="457200" indent="-457200">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Use advanced tools to solve financial problems.</a:t>
            </a:r>
          </a:p>
          <a:p>
            <a:r>
              <a:rPr lang="en-US" sz="2800" u="sng" dirty="0">
                <a:solidFill>
                  <a:schemeClr val="bg1"/>
                </a:solidFill>
                <a:latin typeface="Arial" panose="020B0604020202020204" pitchFamily="34" charset="0"/>
                <a:cs typeface="Arial" panose="020B0604020202020204" pitchFamily="34" charset="0"/>
              </a:rPr>
              <a:t>Year 3: Advanced Leadership</a:t>
            </a:r>
          </a:p>
          <a:p>
            <a:pPr marL="457200" indent="-457200">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Dive into derivatives, portfolio management, and international financial management.</a:t>
            </a:r>
          </a:p>
          <a:p>
            <a:pPr marL="457200" indent="-457200">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Solve complex challenges with data-driven financial strategies. </a:t>
            </a:r>
          </a:p>
          <a:p>
            <a:endParaRPr lang="en-US" sz="2800" dirty="0">
              <a:solidFill>
                <a:schemeClr val="bg1"/>
              </a:solidFill>
              <a:latin typeface="Arial" panose="020B0604020202020204" pitchFamily="34" charset="0"/>
              <a:cs typeface="Arial" panose="020B0604020202020204" pitchFamily="34" charset="0"/>
            </a:endParaRPr>
          </a:p>
          <a:p>
            <a:pPr algn="ctr"/>
            <a:r>
              <a:rPr lang="en-US" sz="2800" i="1" dirty="0">
                <a:solidFill>
                  <a:schemeClr val="bg1"/>
                </a:solidFill>
                <a:latin typeface="Arial" panose="020B0604020202020204" pitchFamily="34" charset="0"/>
                <a:cs typeface="Arial" panose="020B0604020202020204" pitchFamily="34" charset="0"/>
              </a:rPr>
              <a:t>“From Student to Finance Leader in Three Years!”</a:t>
            </a:r>
          </a:p>
          <a:p>
            <a:pPr marL="457200" indent="-457200">
              <a:buFont typeface="Arial" panose="020B0604020202020204" pitchFamily="34" charset="0"/>
              <a:buChar char="•"/>
            </a:pPr>
            <a:endParaRPr lang="en-US"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011069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ctangle 443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0"/>
            <a:ext cx="12192000" cy="6915150"/>
          </a:xfrm>
          <a:prstGeom prst="rect">
            <a:avLst/>
          </a:prstGeom>
        </p:spPr>
      </p:pic>
      <p:pic>
        <p:nvPicPr>
          <p:cNvPr id="3" name="Group 1070165620"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670800" y="0"/>
            <a:ext cx="4521200" cy="4845050"/>
          </a:xfrm>
          <a:prstGeom prst="rect">
            <a:avLst/>
          </a:prstGeom>
        </p:spPr>
      </p:pic>
      <p:pic>
        <p:nvPicPr>
          <p:cNvPr id="8" name="Rectangle 4434" descr="preencoded.png"/>
          <p:cNvPicPr>
            <a:picLocks noChangeAspect="1"/>
          </p:cNvPicPr>
          <p:nvPr/>
        </p:nvPicPr>
        <p:blipFill>
          <a:blip r:embed="rId7"/>
          <a:srcRect/>
          <a:stretch/>
        </p:blipFill>
        <p:spPr>
          <a:xfrm>
            <a:off x="0" y="4845050"/>
            <a:ext cx="12192000" cy="2070100"/>
          </a:xfrm>
          <a:prstGeom prst="rect">
            <a:avLst/>
          </a:prstGeom>
        </p:spPr>
      </p:pic>
      <p:sp>
        <p:nvSpPr>
          <p:cNvPr id="14" name="TextBox 13">
            <a:extLst>
              <a:ext uri="{FF2B5EF4-FFF2-40B4-BE49-F238E27FC236}">
                <a16:creationId xmlns:a16="http://schemas.microsoft.com/office/drawing/2014/main" id="{7A983F8B-7B26-4577-BCE6-5BAC079EFF94}"/>
              </a:ext>
            </a:extLst>
          </p:cNvPr>
          <p:cNvSpPr txBox="1"/>
          <p:nvPr/>
        </p:nvSpPr>
        <p:spPr>
          <a:xfrm>
            <a:off x="639601" y="105450"/>
            <a:ext cx="9733431" cy="769441"/>
          </a:xfrm>
          <a:prstGeom prst="rect">
            <a:avLst/>
          </a:prstGeom>
          <a:noFill/>
        </p:spPr>
        <p:txBody>
          <a:bodyPr wrap="square" rtlCol="0">
            <a:spAutoFit/>
          </a:bodyPr>
          <a:lstStyle/>
          <a:p>
            <a:r>
              <a:rPr lang="en-US" sz="4400" dirty="0">
                <a:solidFill>
                  <a:schemeClr val="bg1"/>
                </a:solidFill>
                <a:latin typeface="Georgia (Headings)"/>
                <a:cs typeface="Arial" panose="020B0604020202020204" pitchFamily="34" charset="0"/>
              </a:rPr>
              <a:t>Student Feedback from 2024</a:t>
            </a:r>
          </a:p>
        </p:txBody>
      </p:sp>
      <p:sp>
        <p:nvSpPr>
          <p:cNvPr id="15" name="TextBox 14">
            <a:extLst>
              <a:ext uri="{FF2B5EF4-FFF2-40B4-BE49-F238E27FC236}">
                <a16:creationId xmlns:a16="http://schemas.microsoft.com/office/drawing/2014/main" id="{DE007E2E-6771-4ACD-AAD7-E075CFB8C1C2}"/>
              </a:ext>
            </a:extLst>
          </p:cNvPr>
          <p:cNvSpPr txBox="1"/>
          <p:nvPr/>
        </p:nvSpPr>
        <p:spPr>
          <a:xfrm>
            <a:off x="304665" y="1058684"/>
            <a:ext cx="11582669" cy="5693866"/>
          </a:xfrm>
          <a:prstGeom prst="rect">
            <a:avLst/>
          </a:prstGeom>
          <a:noFill/>
        </p:spPr>
        <p:txBody>
          <a:bodyPr wrap="square" rtlCol="0">
            <a:spAutoFit/>
          </a:bodyPr>
          <a:lstStyle/>
          <a:p>
            <a:r>
              <a:rPr lang="en-US" sz="2800" dirty="0">
                <a:solidFill>
                  <a:schemeClr val="bg1"/>
                </a:solidFill>
                <a:latin typeface="Arial" panose="020B0604020202020204" pitchFamily="34" charset="0"/>
                <a:cs typeface="Arial" panose="020B0604020202020204" pitchFamily="34" charset="0"/>
              </a:rPr>
              <a:t>“I really enjoyed your lectures! They were informative yet so fun!”</a:t>
            </a:r>
          </a:p>
          <a:p>
            <a:endParaRPr lang="en-US" sz="2800" dirty="0">
              <a:solidFill>
                <a:schemeClr val="bg1"/>
              </a:solidFill>
              <a:latin typeface="Arial" panose="020B0604020202020204" pitchFamily="34" charset="0"/>
              <a:cs typeface="Arial" panose="020B0604020202020204" pitchFamily="34" charset="0"/>
            </a:endParaRPr>
          </a:p>
          <a:p>
            <a:r>
              <a:rPr lang="en-US" sz="2800" dirty="0">
                <a:solidFill>
                  <a:schemeClr val="bg1"/>
                </a:solidFill>
                <a:latin typeface="Arial" panose="020B0604020202020204" pitchFamily="34" charset="0"/>
                <a:cs typeface="Arial" panose="020B0604020202020204" pitchFamily="34" charset="0"/>
              </a:rPr>
              <a:t>“</a:t>
            </a:r>
            <a:r>
              <a:rPr lang="en-US" sz="2800" b="0" i="0" dirty="0">
                <a:solidFill>
                  <a:schemeClr val="bg1"/>
                </a:solidFill>
                <a:effectLst/>
                <a:latin typeface="Segoe UI" panose="020B0502040204020203" pitchFamily="34" charset="0"/>
              </a:rPr>
              <a:t>I am very happy that I chose English literature as an elective module! I will never forget those incredible seminars full of joy.”</a:t>
            </a:r>
          </a:p>
          <a:p>
            <a:endParaRPr lang="en-US" sz="2800" dirty="0">
              <a:solidFill>
                <a:schemeClr val="bg1"/>
              </a:solidFill>
              <a:latin typeface="Segoe UI" panose="020B0502040204020203" pitchFamily="34" charset="0"/>
              <a:cs typeface="Arial" panose="020B0604020202020204" pitchFamily="34" charset="0"/>
            </a:endParaRPr>
          </a:p>
          <a:p>
            <a:r>
              <a:rPr lang="en-US" sz="2800" dirty="0">
                <a:solidFill>
                  <a:schemeClr val="bg1"/>
                </a:solidFill>
                <a:latin typeface="Arial" panose="020B0604020202020204" pitchFamily="34" charset="0"/>
                <a:cs typeface="Arial" panose="020B0604020202020204" pitchFamily="34" charset="0"/>
              </a:rPr>
              <a:t>“I am so happy that I had this one short but wonderful semester with your amazing sessions.”</a:t>
            </a:r>
          </a:p>
          <a:p>
            <a:endParaRPr lang="en-US" sz="2800" dirty="0">
              <a:solidFill>
                <a:schemeClr val="bg1"/>
              </a:solidFill>
              <a:latin typeface="Arial" panose="020B0604020202020204" pitchFamily="34" charset="0"/>
              <a:cs typeface="Arial" panose="020B0604020202020204" pitchFamily="34" charset="0"/>
            </a:endParaRPr>
          </a:p>
          <a:p>
            <a:r>
              <a:rPr lang="en-US" sz="2800" dirty="0">
                <a:solidFill>
                  <a:schemeClr val="bg1"/>
                </a:solidFill>
                <a:latin typeface="Arial" panose="020B0604020202020204" pitchFamily="34" charset="0"/>
                <a:cs typeface="Arial" panose="020B0604020202020204" pitchFamily="34" charset="0"/>
              </a:rPr>
              <a:t>“Your lessons have helped me improve, and I’ll keep working hard to get even better.”</a:t>
            </a:r>
          </a:p>
          <a:p>
            <a:endParaRPr lang="en-US" sz="2800" dirty="0">
              <a:solidFill>
                <a:schemeClr val="bg1"/>
              </a:solidFill>
              <a:latin typeface="Arial" panose="020B0604020202020204" pitchFamily="34" charset="0"/>
              <a:cs typeface="Arial" panose="020B0604020202020204" pitchFamily="34" charset="0"/>
            </a:endParaRPr>
          </a:p>
          <a:p>
            <a:r>
              <a:rPr lang="en-US" sz="2800" dirty="0">
                <a:solidFill>
                  <a:schemeClr val="bg1"/>
                </a:solidFill>
                <a:latin typeface="Arial" panose="020B0604020202020204" pitchFamily="34" charset="0"/>
                <a:cs typeface="Arial" panose="020B0604020202020204" pitchFamily="34" charset="0"/>
              </a:rPr>
              <a:t>“I want to express appreciation for the experience and new knowledge which I gained from our classes. It was a wonderful time!”</a:t>
            </a:r>
          </a:p>
        </p:txBody>
      </p:sp>
    </p:spTree>
    <p:extLst>
      <p:ext uri="{BB962C8B-B14F-4D97-AF65-F5344CB8AC3E}">
        <p14:creationId xmlns:p14="http://schemas.microsoft.com/office/powerpoint/2010/main" val="71611574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ctangle 443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0"/>
            <a:ext cx="12192000" cy="6915150"/>
          </a:xfrm>
          <a:prstGeom prst="rect">
            <a:avLst/>
          </a:prstGeom>
        </p:spPr>
      </p:pic>
      <p:pic>
        <p:nvPicPr>
          <p:cNvPr id="3" name="Group 1070165620"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670800" y="0"/>
            <a:ext cx="4521200" cy="4845050"/>
          </a:xfrm>
          <a:prstGeom prst="rect">
            <a:avLst/>
          </a:prstGeom>
        </p:spPr>
      </p:pic>
      <p:pic>
        <p:nvPicPr>
          <p:cNvPr id="8" name="Rectangle 4434" descr="preencoded.png"/>
          <p:cNvPicPr>
            <a:picLocks noChangeAspect="1"/>
          </p:cNvPicPr>
          <p:nvPr/>
        </p:nvPicPr>
        <p:blipFill>
          <a:blip r:embed="rId7"/>
          <a:srcRect/>
          <a:stretch/>
        </p:blipFill>
        <p:spPr>
          <a:xfrm>
            <a:off x="0" y="4845050"/>
            <a:ext cx="12192000" cy="2070100"/>
          </a:xfrm>
          <a:prstGeom prst="rect">
            <a:avLst/>
          </a:prstGeom>
        </p:spPr>
      </p:pic>
      <p:sp>
        <p:nvSpPr>
          <p:cNvPr id="14" name="TextBox 13">
            <a:extLst>
              <a:ext uri="{FF2B5EF4-FFF2-40B4-BE49-F238E27FC236}">
                <a16:creationId xmlns:a16="http://schemas.microsoft.com/office/drawing/2014/main" id="{7A983F8B-7B26-4577-BCE6-5BAC079EFF94}"/>
              </a:ext>
            </a:extLst>
          </p:cNvPr>
          <p:cNvSpPr txBox="1"/>
          <p:nvPr/>
        </p:nvSpPr>
        <p:spPr>
          <a:xfrm>
            <a:off x="431665" y="366901"/>
            <a:ext cx="9012399" cy="769441"/>
          </a:xfrm>
          <a:prstGeom prst="rect">
            <a:avLst/>
          </a:prstGeom>
          <a:noFill/>
        </p:spPr>
        <p:txBody>
          <a:bodyPr wrap="square" rtlCol="0">
            <a:spAutoFit/>
          </a:bodyPr>
          <a:lstStyle/>
          <a:p>
            <a:r>
              <a:rPr lang="en-US" sz="4400" dirty="0">
                <a:solidFill>
                  <a:schemeClr val="bg1"/>
                </a:solidFill>
                <a:latin typeface="Georgia (Headings)"/>
                <a:cs typeface="Arial" panose="020B0604020202020204" pitchFamily="34" charset="0"/>
              </a:rPr>
              <a:t>Your Questions, Our Answers</a:t>
            </a:r>
          </a:p>
        </p:txBody>
      </p:sp>
      <p:sp>
        <p:nvSpPr>
          <p:cNvPr id="15" name="TextBox 14">
            <a:extLst>
              <a:ext uri="{FF2B5EF4-FFF2-40B4-BE49-F238E27FC236}">
                <a16:creationId xmlns:a16="http://schemas.microsoft.com/office/drawing/2014/main" id="{DE007E2E-6771-4ACD-AAD7-E075CFB8C1C2}"/>
              </a:ext>
            </a:extLst>
          </p:cNvPr>
          <p:cNvSpPr txBox="1"/>
          <p:nvPr/>
        </p:nvSpPr>
        <p:spPr>
          <a:xfrm>
            <a:off x="431665" y="1312684"/>
            <a:ext cx="11582669" cy="3662541"/>
          </a:xfrm>
          <a:prstGeom prst="rect">
            <a:avLst/>
          </a:prstGeom>
          <a:noFill/>
        </p:spPr>
        <p:txBody>
          <a:bodyPr wrap="square" rtlCol="0">
            <a:spAutoFit/>
          </a:bodyPr>
          <a:lstStyle/>
          <a:p>
            <a:endParaRPr lang="en-US" sz="3200" dirty="0">
              <a:solidFill>
                <a:schemeClr val="bg1"/>
              </a:solidFill>
              <a:latin typeface="Arial" panose="020B0604020202020204" pitchFamily="34" charset="0"/>
              <a:cs typeface="Arial" panose="020B0604020202020204" pitchFamily="34" charset="0"/>
            </a:endParaRPr>
          </a:p>
          <a:p>
            <a:endParaRPr lang="en-US" sz="3200" dirty="0">
              <a:solidFill>
                <a:schemeClr val="bg1"/>
              </a:solidFill>
              <a:latin typeface="Arial" panose="020B0604020202020204" pitchFamily="34" charset="0"/>
              <a:cs typeface="Arial" panose="020B0604020202020204" pitchFamily="34" charset="0"/>
            </a:endParaRPr>
          </a:p>
          <a:p>
            <a:endParaRPr lang="en-US" sz="3600" dirty="0">
              <a:solidFill>
                <a:schemeClr val="bg1"/>
              </a:solidFill>
              <a:latin typeface="Arial" panose="020B0604020202020204" pitchFamily="34" charset="0"/>
              <a:cs typeface="Arial" panose="020B0604020202020204" pitchFamily="34" charset="0"/>
            </a:endParaRPr>
          </a:p>
          <a:p>
            <a:r>
              <a:rPr lang="en-US" sz="3600" dirty="0">
                <a:solidFill>
                  <a:schemeClr val="bg1"/>
                </a:solidFill>
                <a:latin typeface="Arial" panose="020B0604020202020204" pitchFamily="34" charset="0"/>
                <a:cs typeface="Arial" panose="020B0604020202020204" pitchFamily="34" charset="0"/>
              </a:rPr>
              <a:t>Do you have any questions about English Literature?</a:t>
            </a:r>
          </a:p>
          <a:p>
            <a:endParaRPr lang="en-US" sz="3200" dirty="0">
              <a:solidFill>
                <a:schemeClr val="bg1"/>
              </a:solidFill>
              <a:latin typeface="Arial" panose="020B0604020202020204" pitchFamily="34" charset="0"/>
              <a:cs typeface="Arial" panose="020B0604020202020204" pitchFamily="34" charset="0"/>
            </a:endParaRPr>
          </a:p>
          <a:p>
            <a:endParaRPr lang="en-US" sz="3200" dirty="0">
              <a:solidFill>
                <a:schemeClr val="bg1"/>
              </a:solidFill>
              <a:latin typeface="Arial" panose="020B0604020202020204" pitchFamily="34" charset="0"/>
              <a:cs typeface="Arial" panose="020B0604020202020204" pitchFamily="34" charset="0"/>
            </a:endParaRPr>
          </a:p>
          <a:p>
            <a:endParaRPr lang="en-US" sz="3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59309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ctangle 4" descr="preencoded.png"/>
          <p:cNvPicPr>
            <a:picLocks noChangeAspect="1"/>
          </p:cNvPicPr>
          <p:nvPr/>
        </p:nvPicPr>
        <p:blipFill>
          <a:blip r:embed="rId3"/>
          <a:srcRect/>
          <a:stretch/>
        </p:blipFill>
        <p:spPr>
          <a:xfrm>
            <a:off x="0" y="0"/>
            <a:ext cx="12192000" cy="6858000"/>
          </a:xfrm>
          <a:prstGeom prst="rect">
            <a:avLst/>
          </a:prstGeom>
        </p:spPr>
      </p:pic>
      <p:pic>
        <p:nvPicPr>
          <p:cNvPr id="3" name="Group"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57446" y="-78638"/>
            <a:ext cx="6216849" cy="6858000"/>
          </a:xfrm>
          <a:prstGeom prst="rect">
            <a:avLst/>
          </a:prstGeom>
        </p:spPr>
      </p:pic>
      <p:pic>
        <p:nvPicPr>
          <p:cNvPr id="4" name="Layer_1"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82443" y="1044220"/>
            <a:ext cx="3236572" cy="914107"/>
          </a:xfrm>
          <a:prstGeom prst="rect">
            <a:avLst/>
          </a:prstGeom>
        </p:spPr>
      </p:pic>
      <p:pic>
        <p:nvPicPr>
          <p:cNvPr id="8" name="multi 3" descr="preencoded.png"/>
          <p:cNvPicPr>
            <a:picLocks noChangeAspect="1"/>
          </p:cNvPicPr>
          <p:nvPr/>
        </p:nvPicPr>
        <p:blipFill>
          <a:blip r:embed="rId8"/>
          <a:srcRect/>
          <a:stretch/>
        </p:blipFill>
        <p:spPr>
          <a:xfrm>
            <a:off x="5399509" y="0"/>
            <a:ext cx="6949937" cy="6858000"/>
          </a:xfrm>
          <a:prstGeom prst="rect">
            <a:avLst/>
          </a:prstGeom>
        </p:spPr>
      </p:pic>
      <p:sp>
        <p:nvSpPr>
          <p:cNvPr id="9" name="TextBox 8">
            <a:extLst>
              <a:ext uri="{FF2B5EF4-FFF2-40B4-BE49-F238E27FC236}">
                <a16:creationId xmlns:a16="http://schemas.microsoft.com/office/drawing/2014/main" id="{ED0083F7-E6EC-446C-9A20-F850E3F3BDAC}"/>
              </a:ext>
            </a:extLst>
          </p:cNvPr>
          <p:cNvSpPr txBox="1"/>
          <p:nvPr/>
        </p:nvSpPr>
        <p:spPr>
          <a:xfrm>
            <a:off x="523217" y="2837825"/>
            <a:ext cx="6315201" cy="2123658"/>
          </a:xfrm>
          <a:prstGeom prst="rect">
            <a:avLst/>
          </a:prstGeom>
          <a:noFill/>
        </p:spPr>
        <p:txBody>
          <a:bodyPr wrap="square" rtlCol="0">
            <a:spAutoFit/>
          </a:bodyPr>
          <a:lstStyle/>
          <a:p>
            <a:pPr algn="ctr"/>
            <a:r>
              <a:rPr lang="en-US" sz="4400" dirty="0">
                <a:solidFill>
                  <a:schemeClr val="bg1"/>
                </a:solidFill>
                <a:latin typeface="Arial" panose="020B0604020202020204" pitchFamily="34" charset="0"/>
                <a:cs typeface="Arial" panose="020B0604020202020204" pitchFamily="34" charset="0"/>
              </a:rPr>
              <a:t>Elective:</a:t>
            </a:r>
          </a:p>
          <a:p>
            <a:pPr algn="ctr"/>
            <a:r>
              <a:rPr lang="en-US" sz="4400" dirty="0">
                <a:solidFill>
                  <a:schemeClr val="bg1"/>
                </a:solidFill>
                <a:latin typeface="Arial" panose="020B0604020202020204" pitchFamily="34" charset="0"/>
                <a:cs typeface="Arial" panose="020B0604020202020204" pitchFamily="34" charset="0"/>
              </a:rPr>
              <a:t>Career and Personal Development</a:t>
            </a:r>
          </a:p>
        </p:txBody>
      </p:sp>
    </p:spTree>
    <p:extLst>
      <p:ext uri="{BB962C8B-B14F-4D97-AF65-F5344CB8AC3E}">
        <p14:creationId xmlns:p14="http://schemas.microsoft.com/office/powerpoint/2010/main" val="127810056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14" name="Google Shape;114;p3" descr="preencoded.png"/>
          <p:cNvPicPr preferRelativeResize="0"/>
          <p:nvPr/>
        </p:nvPicPr>
        <p:blipFill rotWithShape="1">
          <a:blip r:embed="rId3">
            <a:alphaModFix/>
          </a:blip>
          <a:srcRect/>
          <a:stretch/>
        </p:blipFill>
        <p:spPr>
          <a:xfrm>
            <a:off x="0" y="-91877"/>
            <a:ext cx="12192000" cy="6915150"/>
          </a:xfrm>
          <a:prstGeom prst="rect">
            <a:avLst/>
          </a:prstGeom>
          <a:noFill/>
          <a:ln>
            <a:noFill/>
          </a:ln>
        </p:spPr>
      </p:pic>
      <p:pic>
        <p:nvPicPr>
          <p:cNvPr id="115" name="Google Shape;115;p3" descr="preencoded.png"/>
          <p:cNvPicPr preferRelativeResize="0"/>
          <p:nvPr/>
        </p:nvPicPr>
        <p:blipFill rotWithShape="1">
          <a:blip r:embed="rId4">
            <a:alphaModFix/>
          </a:blip>
          <a:srcRect/>
          <a:stretch/>
        </p:blipFill>
        <p:spPr>
          <a:xfrm>
            <a:off x="7670800" y="0"/>
            <a:ext cx="4521200" cy="4845050"/>
          </a:xfrm>
          <a:prstGeom prst="rect">
            <a:avLst/>
          </a:prstGeom>
          <a:noFill/>
          <a:ln>
            <a:noFill/>
          </a:ln>
        </p:spPr>
      </p:pic>
      <p:pic>
        <p:nvPicPr>
          <p:cNvPr id="116" name="Google Shape;116;p3" descr="preencoded.png"/>
          <p:cNvPicPr preferRelativeResize="0"/>
          <p:nvPr/>
        </p:nvPicPr>
        <p:blipFill rotWithShape="1">
          <a:blip r:embed="rId5">
            <a:alphaModFix/>
          </a:blip>
          <a:srcRect/>
          <a:stretch/>
        </p:blipFill>
        <p:spPr>
          <a:xfrm>
            <a:off x="0" y="4845050"/>
            <a:ext cx="12192000" cy="2070100"/>
          </a:xfrm>
          <a:prstGeom prst="rect">
            <a:avLst/>
          </a:prstGeom>
          <a:noFill/>
          <a:ln>
            <a:noFill/>
          </a:ln>
        </p:spPr>
      </p:pic>
      <p:sp>
        <p:nvSpPr>
          <p:cNvPr id="117" name="Google Shape;117;p3"/>
          <p:cNvSpPr txBox="1"/>
          <p:nvPr/>
        </p:nvSpPr>
        <p:spPr>
          <a:xfrm>
            <a:off x="947729" y="274927"/>
            <a:ext cx="10684199"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a:solidFill>
                  <a:schemeClr val="lt1"/>
                </a:solidFill>
                <a:latin typeface="Geo"/>
                <a:ea typeface="Geo"/>
                <a:cs typeface="Geo"/>
                <a:sym typeface="Geo"/>
              </a:rPr>
              <a:t>Module Leader</a:t>
            </a:r>
            <a:endParaRPr/>
          </a:p>
        </p:txBody>
      </p:sp>
      <p:sp>
        <p:nvSpPr>
          <p:cNvPr id="118" name="Google Shape;118;p3"/>
          <p:cNvSpPr txBox="1"/>
          <p:nvPr/>
        </p:nvSpPr>
        <p:spPr>
          <a:xfrm>
            <a:off x="554825" y="1035950"/>
            <a:ext cx="6267600" cy="624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lt1"/>
                </a:solidFill>
                <a:latin typeface="Calibri"/>
                <a:ea typeface="Calibri"/>
                <a:cs typeface="Calibri"/>
                <a:sym typeface="Calibri"/>
              </a:rPr>
              <a:t>Mariia Markova </a:t>
            </a:r>
            <a:r>
              <a:rPr lang="en-US" sz="1800" b="1" i="1">
                <a:solidFill>
                  <a:schemeClr val="lt1"/>
                </a:solidFill>
                <a:latin typeface="Calibri"/>
                <a:ea typeface="Calibri"/>
                <a:cs typeface="Calibri"/>
                <a:sym typeface="Calibri"/>
              </a:rPr>
              <a:t>m.markova@bmu-edu.uz</a:t>
            </a:r>
            <a:endParaRPr sz="2400" b="1">
              <a:solidFill>
                <a:schemeClr val="lt1"/>
              </a:solidFill>
              <a:latin typeface="Calibri"/>
              <a:ea typeface="Calibri"/>
              <a:cs typeface="Calibri"/>
              <a:sym typeface="Calibri"/>
            </a:endParaRPr>
          </a:p>
          <a:p>
            <a:pPr marL="0" marR="0" lvl="0" indent="0" algn="l" rtl="0">
              <a:spcBef>
                <a:spcPts val="0"/>
              </a:spcBef>
              <a:spcAft>
                <a:spcPts val="0"/>
              </a:spcAft>
              <a:buNone/>
            </a:pPr>
            <a:endParaRPr sz="2400" b="1">
              <a:solidFill>
                <a:schemeClr val="lt1"/>
              </a:solidFill>
              <a:latin typeface="Calibri"/>
              <a:ea typeface="Calibri"/>
              <a:cs typeface="Calibri"/>
              <a:sym typeface="Calibri"/>
            </a:endParaRPr>
          </a:p>
          <a:p>
            <a:pPr marL="0" lvl="0" indent="0" algn="just" rtl="0">
              <a:spcBef>
                <a:spcPts val="0"/>
              </a:spcBef>
              <a:spcAft>
                <a:spcPts val="0"/>
              </a:spcAft>
              <a:buClr>
                <a:schemeClr val="dk1"/>
              </a:buClr>
              <a:buSzPts val="1100"/>
              <a:buFont typeface="Arial"/>
              <a:buNone/>
            </a:pPr>
            <a:r>
              <a:rPr lang="en-US" sz="1900">
                <a:solidFill>
                  <a:schemeClr val="lt1"/>
                </a:solidFill>
                <a:latin typeface="Calibri"/>
                <a:ea typeface="Calibri"/>
                <a:cs typeface="Calibri"/>
                <a:sym typeface="Calibri"/>
              </a:rPr>
              <a:t>Mariia Markova is a highly experienced communications and event management professional with </a:t>
            </a:r>
            <a:r>
              <a:rPr lang="en-US" sz="1900" b="1">
                <a:solidFill>
                  <a:schemeClr val="lt1"/>
                </a:solidFill>
                <a:latin typeface="Calibri"/>
                <a:ea typeface="Calibri"/>
                <a:cs typeface="Calibri"/>
                <a:sym typeface="Calibri"/>
              </a:rPr>
              <a:t>over 25 years</a:t>
            </a:r>
            <a:r>
              <a:rPr lang="en-US" sz="1900">
                <a:solidFill>
                  <a:schemeClr val="lt1"/>
                </a:solidFill>
                <a:latin typeface="Calibri"/>
                <a:ea typeface="Calibri"/>
                <a:cs typeface="Calibri"/>
                <a:sym typeface="Calibri"/>
              </a:rPr>
              <a:t> in the field. She is known for her attention to detail, creative approach to public relations, and strong skills in media relations, social media, budgeting, and event planning. She also works as a business coach, helping others grow their professional skills.</a:t>
            </a:r>
            <a:endParaRPr sz="1900">
              <a:solidFill>
                <a:schemeClr val="lt1"/>
              </a:solidFill>
              <a:latin typeface="Calibri"/>
              <a:ea typeface="Calibri"/>
              <a:cs typeface="Calibri"/>
              <a:sym typeface="Calibri"/>
            </a:endParaRPr>
          </a:p>
          <a:p>
            <a:pPr marL="0" lvl="0" indent="0" algn="just" rtl="0">
              <a:spcBef>
                <a:spcPts val="0"/>
              </a:spcBef>
              <a:spcAft>
                <a:spcPts val="0"/>
              </a:spcAft>
              <a:buClr>
                <a:schemeClr val="dk1"/>
              </a:buClr>
              <a:buSzPts val="1100"/>
              <a:buFont typeface="Arial"/>
              <a:buNone/>
            </a:pPr>
            <a:endParaRPr sz="1900">
              <a:solidFill>
                <a:schemeClr val="lt1"/>
              </a:solidFill>
              <a:latin typeface="Calibri"/>
              <a:ea typeface="Calibri"/>
              <a:cs typeface="Calibri"/>
              <a:sym typeface="Calibri"/>
            </a:endParaRPr>
          </a:p>
          <a:p>
            <a:pPr marL="0" lvl="0" indent="0" algn="just" rtl="0">
              <a:spcBef>
                <a:spcPts val="0"/>
              </a:spcBef>
              <a:spcAft>
                <a:spcPts val="0"/>
              </a:spcAft>
              <a:buClr>
                <a:schemeClr val="dk1"/>
              </a:buClr>
              <a:buSzPts val="1100"/>
              <a:buFont typeface="Arial"/>
              <a:buNone/>
            </a:pPr>
            <a:r>
              <a:rPr lang="en-US" sz="1900">
                <a:solidFill>
                  <a:schemeClr val="lt1"/>
                </a:solidFill>
                <a:latin typeface="Calibri"/>
                <a:ea typeface="Calibri"/>
                <a:cs typeface="Calibri"/>
                <a:sym typeface="Calibri"/>
              </a:rPr>
              <a:t>Alongside her business career, Mariia has spent the past eight years teaching and publishing research, actively developing her academic profile. She holds degrees in natural sciences and psychology/pedagogy, as well as an MBA in Marketing from the Berlin School of Business and Innovation. Currently, she is pursuing a PhD at the Faculty of Business Administration and Economics at Eastern Mediterranean University in Cyprus.</a:t>
            </a:r>
            <a:endParaRPr sz="1900">
              <a:solidFill>
                <a:schemeClr val="lt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2400" b="1">
              <a:solidFill>
                <a:schemeClr val="lt1"/>
              </a:solidFill>
              <a:latin typeface="Calibri"/>
              <a:ea typeface="Calibri"/>
              <a:cs typeface="Calibri"/>
              <a:sym typeface="Calibri"/>
            </a:endParaRPr>
          </a:p>
          <a:p>
            <a:pPr marL="0" marR="0" lvl="0" indent="0" algn="l" rtl="0">
              <a:spcBef>
                <a:spcPts val="0"/>
              </a:spcBef>
              <a:spcAft>
                <a:spcPts val="0"/>
              </a:spcAft>
              <a:buNone/>
            </a:pPr>
            <a:endParaRPr sz="2400" b="1">
              <a:solidFill>
                <a:schemeClr val="lt1"/>
              </a:solidFill>
              <a:latin typeface="Calibri"/>
              <a:ea typeface="Calibri"/>
              <a:cs typeface="Calibri"/>
              <a:sym typeface="Calibri"/>
            </a:endParaRPr>
          </a:p>
        </p:txBody>
      </p:sp>
      <p:sp>
        <p:nvSpPr>
          <p:cNvPr id="119" name="Google Shape;119;p3"/>
          <p:cNvSpPr txBox="1"/>
          <p:nvPr/>
        </p:nvSpPr>
        <p:spPr>
          <a:xfrm>
            <a:off x="4751354" y="3960495"/>
            <a:ext cx="3076800" cy="307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a:p>
        </p:txBody>
      </p:sp>
      <p:sp>
        <p:nvSpPr>
          <p:cNvPr id="120" name="Google Shape;120;p3"/>
          <p:cNvSpPr txBox="1"/>
          <p:nvPr/>
        </p:nvSpPr>
        <p:spPr>
          <a:xfrm>
            <a:off x="8004657" y="3991911"/>
            <a:ext cx="2798100" cy="523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a:p>
          <a:p>
            <a:pPr marL="0" marR="0" lvl="0" indent="0" algn="ctr" rtl="0">
              <a:spcBef>
                <a:spcPts val="0"/>
              </a:spcBef>
              <a:spcAft>
                <a:spcPts val="0"/>
              </a:spcAft>
              <a:buNone/>
            </a:pPr>
            <a:endParaRPr/>
          </a:p>
        </p:txBody>
      </p:sp>
      <p:pic>
        <p:nvPicPr>
          <p:cNvPr id="121" name="Google Shape;121;p3" title="Markova_headshot.jpg"/>
          <p:cNvPicPr preferRelativeResize="0"/>
          <p:nvPr/>
        </p:nvPicPr>
        <p:blipFill>
          <a:blip r:embed="rId6">
            <a:alphaModFix/>
          </a:blip>
          <a:stretch>
            <a:fillRect/>
          </a:stretch>
        </p:blipFill>
        <p:spPr>
          <a:xfrm>
            <a:off x="7429525" y="1801613"/>
            <a:ext cx="4446974" cy="4446974"/>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Google Shape;127;p4" descr="preencoded.png"/>
          <p:cNvPicPr preferRelativeResize="0"/>
          <p:nvPr/>
        </p:nvPicPr>
        <p:blipFill rotWithShape="1">
          <a:blip r:embed="rId3">
            <a:alphaModFix/>
          </a:blip>
          <a:srcRect/>
          <a:stretch/>
        </p:blipFill>
        <p:spPr>
          <a:xfrm>
            <a:off x="0" y="0"/>
            <a:ext cx="12192000" cy="6915150"/>
          </a:xfrm>
          <a:prstGeom prst="rect">
            <a:avLst/>
          </a:prstGeom>
          <a:noFill/>
          <a:ln>
            <a:noFill/>
          </a:ln>
        </p:spPr>
      </p:pic>
      <p:pic>
        <p:nvPicPr>
          <p:cNvPr id="128" name="Google Shape;128;p4" descr="preencoded.png"/>
          <p:cNvPicPr preferRelativeResize="0"/>
          <p:nvPr/>
        </p:nvPicPr>
        <p:blipFill rotWithShape="1">
          <a:blip r:embed="rId4">
            <a:alphaModFix/>
          </a:blip>
          <a:srcRect/>
          <a:stretch/>
        </p:blipFill>
        <p:spPr>
          <a:xfrm>
            <a:off x="7670800" y="0"/>
            <a:ext cx="4521200" cy="4845050"/>
          </a:xfrm>
          <a:prstGeom prst="rect">
            <a:avLst/>
          </a:prstGeom>
          <a:noFill/>
          <a:ln>
            <a:noFill/>
          </a:ln>
        </p:spPr>
      </p:pic>
      <p:pic>
        <p:nvPicPr>
          <p:cNvPr id="129" name="Google Shape;129;p4" descr="preencoded.png"/>
          <p:cNvPicPr preferRelativeResize="0"/>
          <p:nvPr/>
        </p:nvPicPr>
        <p:blipFill rotWithShape="1">
          <a:blip r:embed="rId5">
            <a:alphaModFix/>
          </a:blip>
          <a:srcRect/>
          <a:stretch/>
        </p:blipFill>
        <p:spPr>
          <a:xfrm>
            <a:off x="0" y="4845050"/>
            <a:ext cx="12192000" cy="2070100"/>
          </a:xfrm>
          <a:prstGeom prst="rect">
            <a:avLst/>
          </a:prstGeom>
          <a:noFill/>
          <a:ln>
            <a:noFill/>
          </a:ln>
        </p:spPr>
      </p:pic>
      <p:sp>
        <p:nvSpPr>
          <p:cNvPr id="130" name="Google Shape;130;p4"/>
          <p:cNvSpPr txBox="1"/>
          <p:nvPr/>
        </p:nvSpPr>
        <p:spPr>
          <a:xfrm>
            <a:off x="822001" y="289243"/>
            <a:ext cx="8283899"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a:solidFill>
                  <a:schemeClr val="lt1"/>
                </a:solidFill>
                <a:latin typeface="Geo"/>
                <a:ea typeface="Geo"/>
                <a:cs typeface="Geo"/>
                <a:sym typeface="Geo"/>
              </a:rPr>
              <a:t>Programme Objectives</a:t>
            </a:r>
            <a:endParaRPr/>
          </a:p>
        </p:txBody>
      </p:sp>
      <p:sp>
        <p:nvSpPr>
          <p:cNvPr id="131" name="Google Shape;131;p4"/>
          <p:cNvSpPr txBox="1"/>
          <p:nvPr/>
        </p:nvSpPr>
        <p:spPr>
          <a:xfrm>
            <a:off x="239300" y="1058675"/>
            <a:ext cx="11619300" cy="4648500"/>
          </a:xfrm>
          <a:prstGeom prst="rect">
            <a:avLst/>
          </a:prstGeom>
          <a:noFill/>
          <a:ln>
            <a:noFill/>
          </a:ln>
        </p:spPr>
        <p:txBody>
          <a:bodyPr spcFirstLastPara="1" wrap="square" lIns="91425" tIns="45700" rIns="91425" bIns="45700" anchor="t" anchorCtr="0">
            <a:spAutoFit/>
          </a:bodyPr>
          <a:lstStyle/>
          <a:p>
            <a:pPr marL="457200" lvl="0" indent="-381000" algn="l" rtl="0">
              <a:spcBef>
                <a:spcPts val="0"/>
              </a:spcBef>
              <a:spcAft>
                <a:spcPts val="0"/>
              </a:spcAft>
              <a:buClr>
                <a:schemeClr val="lt1"/>
              </a:buClr>
              <a:buSzPts val="2400"/>
              <a:buFont typeface="Calibri"/>
              <a:buChar char="●"/>
            </a:pPr>
            <a:r>
              <a:rPr lang="en-US" sz="2400">
                <a:solidFill>
                  <a:schemeClr val="lt1"/>
                </a:solidFill>
                <a:latin typeface="Calibri"/>
                <a:ea typeface="Calibri"/>
                <a:cs typeface="Calibri"/>
                <a:sym typeface="Calibri"/>
              </a:rPr>
              <a:t>Develop an understanding of your personal strengths, values, and career interests</a:t>
            </a:r>
            <a:endParaRPr sz="2400">
              <a:solidFill>
                <a:schemeClr val="lt1"/>
              </a:solidFill>
              <a:latin typeface="Calibri"/>
              <a:ea typeface="Calibri"/>
              <a:cs typeface="Calibri"/>
              <a:sym typeface="Calibri"/>
            </a:endParaRPr>
          </a:p>
          <a:p>
            <a:pPr marL="457200" lvl="0" indent="-381000" algn="l" rtl="0">
              <a:spcBef>
                <a:spcPts val="0"/>
              </a:spcBef>
              <a:spcAft>
                <a:spcPts val="0"/>
              </a:spcAft>
              <a:buClr>
                <a:schemeClr val="lt1"/>
              </a:buClr>
              <a:buSzPts val="2400"/>
              <a:buFont typeface="Calibri"/>
              <a:buChar char="●"/>
            </a:pPr>
            <a:r>
              <a:rPr lang="en-US" sz="2400">
                <a:solidFill>
                  <a:schemeClr val="lt1"/>
                </a:solidFill>
                <a:latin typeface="Calibri"/>
                <a:ea typeface="Calibri"/>
                <a:cs typeface="Calibri"/>
                <a:sym typeface="Calibri"/>
              </a:rPr>
              <a:t>Adopt actions that reflect a positive outlook about self and successively contribute positively to relationships throughout one’s life and work.</a:t>
            </a:r>
            <a:endParaRPr sz="2400">
              <a:solidFill>
                <a:schemeClr val="lt1"/>
              </a:solidFill>
              <a:latin typeface="Calibri"/>
              <a:ea typeface="Calibri"/>
              <a:cs typeface="Calibri"/>
              <a:sym typeface="Calibri"/>
            </a:endParaRPr>
          </a:p>
          <a:p>
            <a:pPr marL="457200" lvl="0" indent="-381000" algn="l" rtl="0">
              <a:spcBef>
                <a:spcPts val="0"/>
              </a:spcBef>
              <a:spcAft>
                <a:spcPts val="0"/>
              </a:spcAft>
              <a:buClr>
                <a:schemeClr val="lt1"/>
              </a:buClr>
              <a:buSzPts val="2400"/>
              <a:buFont typeface="Calibri"/>
              <a:buChar char="●"/>
            </a:pPr>
            <a:r>
              <a:rPr lang="en-US" sz="2400">
                <a:solidFill>
                  <a:schemeClr val="lt1"/>
                </a:solidFill>
                <a:latin typeface="Calibri"/>
                <a:ea typeface="Calibri"/>
                <a:cs typeface="Calibri"/>
                <a:sym typeface="Calibri"/>
              </a:rPr>
              <a:t>Recognize how changes that develop in the physical, psychological, social and emotional development of an individual impact both their present and future life and work.</a:t>
            </a:r>
            <a:endParaRPr sz="2400">
              <a:solidFill>
                <a:schemeClr val="lt1"/>
              </a:solidFill>
              <a:latin typeface="Calibri"/>
              <a:ea typeface="Calibri"/>
              <a:cs typeface="Calibri"/>
              <a:sym typeface="Calibri"/>
            </a:endParaRPr>
          </a:p>
          <a:p>
            <a:pPr marL="457200" lvl="0" indent="-381000" algn="l" rtl="0">
              <a:spcBef>
                <a:spcPts val="0"/>
              </a:spcBef>
              <a:spcAft>
                <a:spcPts val="0"/>
              </a:spcAft>
              <a:buClr>
                <a:schemeClr val="lt1"/>
              </a:buClr>
              <a:buSzPts val="2400"/>
              <a:buFont typeface="Calibri"/>
              <a:buChar char="●"/>
            </a:pPr>
            <a:r>
              <a:rPr lang="en-US" sz="2400">
                <a:solidFill>
                  <a:schemeClr val="lt1"/>
                </a:solidFill>
                <a:latin typeface="Calibri"/>
                <a:ea typeface="Calibri"/>
                <a:cs typeface="Calibri"/>
                <a:sym typeface="Calibri"/>
              </a:rPr>
              <a:t>Recognize how an individual’s overall flexibility and adaptability to cope with change directly impacts on workplace satisfaction and productivity.</a:t>
            </a:r>
            <a:endParaRPr sz="2400">
              <a:solidFill>
                <a:schemeClr val="lt1"/>
              </a:solidFill>
              <a:latin typeface="Calibri"/>
              <a:ea typeface="Calibri"/>
              <a:cs typeface="Calibri"/>
              <a:sym typeface="Calibri"/>
            </a:endParaRPr>
          </a:p>
          <a:p>
            <a:pPr marL="457200" lvl="0" indent="-381000" algn="l" rtl="0">
              <a:spcBef>
                <a:spcPts val="0"/>
              </a:spcBef>
              <a:spcAft>
                <a:spcPts val="0"/>
              </a:spcAft>
              <a:buClr>
                <a:schemeClr val="lt1"/>
              </a:buClr>
              <a:buSzPts val="2400"/>
              <a:buFont typeface="Calibri"/>
              <a:buChar char="●"/>
            </a:pPr>
            <a:r>
              <a:rPr lang="en-US" sz="2400">
                <a:solidFill>
                  <a:schemeClr val="lt1"/>
                </a:solidFill>
                <a:latin typeface="Calibri"/>
                <a:ea typeface="Calibri"/>
                <a:cs typeface="Calibri"/>
                <a:sym typeface="Calibri"/>
              </a:rPr>
              <a:t>Examine the relationship among personal skills, personal achievements, academic performance, and attitudes and their influence on life and work-related choices and successes.</a:t>
            </a:r>
            <a:endParaRPr sz="2400">
              <a:solidFill>
                <a:schemeClr val="lt1"/>
              </a:solidFill>
              <a:latin typeface="Calibri"/>
              <a:ea typeface="Calibri"/>
              <a:cs typeface="Calibri"/>
              <a:sym typeface="Calibri"/>
            </a:endParaRPr>
          </a:p>
          <a:p>
            <a:pPr marL="457200" lvl="0" indent="-381000" algn="l" rtl="0">
              <a:spcBef>
                <a:spcPts val="0"/>
              </a:spcBef>
              <a:spcAft>
                <a:spcPts val="0"/>
              </a:spcAft>
              <a:buClr>
                <a:schemeClr val="lt1"/>
              </a:buClr>
              <a:buSzPts val="2400"/>
              <a:buFont typeface="Calibri"/>
              <a:buChar char="●"/>
            </a:pPr>
            <a:r>
              <a:rPr lang="en-US" sz="2400">
                <a:solidFill>
                  <a:schemeClr val="lt1"/>
                </a:solidFill>
                <a:latin typeface="Calibri"/>
                <a:ea typeface="Calibri"/>
                <a:cs typeface="Calibri"/>
                <a:sym typeface="Calibri"/>
              </a:rPr>
              <a:t>Create a personal career plan that aligns with their personal goals and aspirations.</a:t>
            </a:r>
            <a:endParaRPr sz="2400">
              <a:solidFill>
                <a:schemeClr val="lt1"/>
              </a:solidFill>
              <a:latin typeface="Calibri"/>
              <a:ea typeface="Calibri"/>
              <a:cs typeface="Calibri"/>
              <a:sym typeface="Calibri"/>
            </a:endParaRPr>
          </a:p>
          <a:p>
            <a:pPr marL="0" marR="0" lvl="0" indent="0" algn="l" rtl="0">
              <a:spcBef>
                <a:spcPts val="0"/>
              </a:spcBef>
              <a:spcAft>
                <a:spcPts val="0"/>
              </a:spcAft>
              <a:buNone/>
            </a:pPr>
            <a:endParaRPr sz="3200">
              <a:solidFill>
                <a:schemeClr val="lt1"/>
              </a:solidFill>
            </a:endParaRPr>
          </a:p>
        </p:txBody>
      </p:sp>
      <p:pic>
        <p:nvPicPr>
          <p:cNvPr id="132" name="Google Shape;132;p4" descr="preencoded.png"/>
          <p:cNvPicPr preferRelativeResize="0"/>
          <p:nvPr/>
        </p:nvPicPr>
        <p:blipFill rotWithShape="1">
          <a:blip r:embed="rId6">
            <a:alphaModFix/>
          </a:blip>
          <a:srcRect/>
          <a:stretch/>
        </p:blipFill>
        <p:spPr>
          <a:xfrm>
            <a:off x="9218335" y="5822828"/>
            <a:ext cx="2486081" cy="707625"/>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39" name="Google Shape;139;p7" descr="preencoded.png"/>
          <p:cNvPicPr preferRelativeResize="0"/>
          <p:nvPr/>
        </p:nvPicPr>
        <p:blipFill rotWithShape="1">
          <a:blip r:embed="rId3">
            <a:alphaModFix/>
          </a:blip>
          <a:srcRect/>
          <a:stretch/>
        </p:blipFill>
        <p:spPr>
          <a:xfrm>
            <a:off x="0" y="0"/>
            <a:ext cx="12192000" cy="6915150"/>
          </a:xfrm>
          <a:prstGeom prst="rect">
            <a:avLst/>
          </a:prstGeom>
          <a:noFill/>
          <a:ln>
            <a:noFill/>
          </a:ln>
        </p:spPr>
      </p:pic>
      <p:pic>
        <p:nvPicPr>
          <p:cNvPr id="140" name="Google Shape;140;p7" descr="preencoded.png"/>
          <p:cNvPicPr preferRelativeResize="0"/>
          <p:nvPr/>
        </p:nvPicPr>
        <p:blipFill rotWithShape="1">
          <a:blip r:embed="rId4">
            <a:alphaModFix/>
          </a:blip>
          <a:srcRect/>
          <a:stretch/>
        </p:blipFill>
        <p:spPr>
          <a:xfrm>
            <a:off x="7670800" y="0"/>
            <a:ext cx="4521200" cy="4845050"/>
          </a:xfrm>
          <a:prstGeom prst="rect">
            <a:avLst/>
          </a:prstGeom>
          <a:noFill/>
          <a:ln>
            <a:noFill/>
          </a:ln>
        </p:spPr>
      </p:pic>
      <p:pic>
        <p:nvPicPr>
          <p:cNvPr id="141" name="Google Shape;141;p7" descr="preencoded.png"/>
          <p:cNvPicPr preferRelativeResize="0"/>
          <p:nvPr/>
        </p:nvPicPr>
        <p:blipFill rotWithShape="1">
          <a:blip r:embed="rId5">
            <a:alphaModFix/>
          </a:blip>
          <a:srcRect/>
          <a:stretch/>
        </p:blipFill>
        <p:spPr>
          <a:xfrm>
            <a:off x="0" y="4845050"/>
            <a:ext cx="12192000" cy="2070100"/>
          </a:xfrm>
          <a:prstGeom prst="rect">
            <a:avLst/>
          </a:prstGeom>
          <a:noFill/>
          <a:ln>
            <a:noFill/>
          </a:ln>
        </p:spPr>
      </p:pic>
      <p:sp>
        <p:nvSpPr>
          <p:cNvPr id="142" name="Google Shape;142;p7"/>
          <p:cNvSpPr txBox="1"/>
          <p:nvPr/>
        </p:nvSpPr>
        <p:spPr>
          <a:xfrm>
            <a:off x="639601" y="105450"/>
            <a:ext cx="7763100" cy="769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a:solidFill>
                  <a:schemeClr val="lt1"/>
                </a:solidFill>
                <a:latin typeface="Geo"/>
                <a:ea typeface="Geo"/>
                <a:cs typeface="Geo"/>
                <a:sym typeface="Geo"/>
              </a:rPr>
              <a:t>Assessment components</a:t>
            </a:r>
            <a:endParaRPr/>
          </a:p>
        </p:txBody>
      </p:sp>
      <p:sp>
        <p:nvSpPr>
          <p:cNvPr id="143" name="Google Shape;143;p7"/>
          <p:cNvSpPr txBox="1"/>
          <p:nvPr/>
        </p:nvSpPr>
        <p:spPr>
          <a:xfrm>
            <a:off x="304665" y="1058684"/>
            <a:ext cx="11582700" cy="5479800"/>
          </a:xfrm>
          <a:prstGeom prst="rect">
            <a:avLst/>
          </a:prstGeom>
          <a:noFill/>
          <a:ln>
            <a:noFill/>
          </a:ln>
        </p:spPr>
        <p:txBody>
          <a:bodyPr spcFirstLastPara="1" wrap="square" lIns="91425" tIns="45700" rIns="91425" bIns="45700" anchor="t" anchorCtr="0">
            <a:spAutoFit/>
          </a:bodyPr>
          <a:lstStyle/>
          <a:p>
            <a:pPr marL="457200" marR="0" lvl="0" indent="0" algn="ctr" rtl="0">
              <a:spcBef>
                <a:spcPts val="0"/>
              </a:spcBef>
              <a:spcAft>
                <a:spcPts val="0"/>
              </a:spcAft>
              <a:buNone/>
            </a:pPr>
            <a:r>
              <a:rPr lang="en-US" sz="4900" b="1">
                <a:solidFill>
                  <a:schemeClr val="lt1"/>
                </a:solidFill>
              </a:rPr>
              <a:t>Mid-term assessment</a:t>
            </a:r>
            <a:r>
              <a:rPr lang="en-US" sz="4900">
                <a:solidFill>
                  <a:schemeClr val="lt1"/>
                </a:solidFill>
              </a:rPr>
              <a:t> </a:t>
            </a:r>
            <a:endParaRPr sz="4900">
              <a:solidFill>
                <a:schemeClr val="lt1"/>
              </a:solidFill>
            </a:endParaRPr>
          </a:p>
          <a:p>
            <a:pPr marL="457200" marR="0" lvl="0" indent="0" algn="ctr" rtl="0">
              <a:spcBef>
                <a:spcPts val="0"/>
              </a:spcBef>
              <a:spcAft>
                <a:spcPts val="0"/>
              </a:spcAft>
              <a:buNone/>
            </a:pPr>
            <a:r>
              <a:rPr lang="en-US" sz="4900">
                <a:solidFill>
                  <a:schemeClr val="lt1"/>
                </a:solidFill>
              </a:rPr>
              <a:t>Group Video </a:t>
            </a:r>
            <a:endParaRPr sz="4900">
              <a:solidFill>
                <a:schemeClr val="lt1"/>
              </a:solidFill>
            </a:endParaRPr>
          </a:p>
          <a:p>
            <a:pPr marL="457200" marR="0" lvl="0" indent="0" algn="ctr" rtl="0">
              <a:spcBef>
                <a:spcPts val="0"/>
              </a:spcBef>
              <a:spcAft>
                <a:spcPts val="0"/>
              </a:spcAft>
              <a:buNone/>
            </a:pPr>
            <a:endParaRPr sz="4900">
              <a:solidFill>
                <a:schemeClr val="lt1"/>
              </a:solidFill>
            </a:endParaRPr>
          </a:p>
          <a:p>
            <a:pPr marL="457200" marR="0" lvl="0" indent="0" algn="ctr" rtl="0">
              <a:spcBef>
                <a:spcPts val="0"/>
              </a:spcBef>
              <a:spcAft>
                <a:spcPts val="0"/>
              </a:spcAft>
              <a:buNone/>
            </a:pPr>
            <a:endParaRPr sz="4900">
              <a:solidFill>
                <a:schemeClr val="lt1"/>
              </a:solidFill>
            </a:endParaRPr>
          </a:p>
          <a:p>
            <a:pPr marL="457200" marR="0" lvl="0" indent="0" algn="ctr" rtl="0">
              <a:spcBef>
                <a:spcPts val="0"/>
              </a:spcBef>
              <a:spcAft>
                <a:spcPts val="0"/>
              </a:spcAft>
              <a:buNone/>
            </a:pPr>
            <a:r>
              <a:rPr lang="en-US" sz="4900" b="1">
                <a:solidFill>
                  <a:schemeClr val="lt1"/>
                </a:solidFill>
              </a:rPr>
              <a:t>Final assessment </a:t>
            </a:r>
            <a:endParaRPr sz="4900" b="1">
              <a:solidFill>
                <a:schemeClr val="lt1"/>
              </a:solidFill>
            </a:endParaRPr>
          </a:p>
          <a:p>
            <a:pPr marL="457200" marR="0" lvl="0" indent="0" algn="ctr" rtl="0">
              <a:spcBef>
                <a:spcPts val="0"/>
              </a:spcBef>
              <a:spcAft>
                <a:spcPts val="0"/>
              </a:spcAft>
              <a:buNone/>
            </a:pPr>
            <a:r>
              <a:rPr lang="en-US" sz="4900">
                <a:solidFill>
                  <a:schemeClr val="lt1"/>
                </a:solidFill>
              </a:rPr>
              <a:t>Personal career plan </a:t>
            </a:r>
            <a:endParaRPr sz="4900">
              <a:solidFill>
                <a:schemeClr val="lt1"/>
              </a:solidFill>
            </a:endParaRPr>
          </a:p>
          <a:p>
            <a:pPr marL="0" marR="0" lvl="0" indent="0" algn="l" rtl="0">
              <a:spcBef>
                <a:spcPts val="0"/>
              </a:spcBef>
              <a:spcAft>
                <a:spcPts val="0"/>
              </a:spcAft>
              <a:buNone/>
            </a:pPr>
            <a:endParaRPr sz="2800">
              <a:solidFill>
                <a:schemeClr val="lt1"/>
              </a:solidFill>
              <a:latin typeface="Arial"/>
              <a:ea typeface="Arial"/>
              <a:cs typeface="Arial"/>
              <a:sym typeface="Arial"/>
            </a:endParaRPr>
          </a:p>
          <a:p>
            <a:pPr marL="177800" marR="0" lvl="0" indent="0" algn="l" rtl="0">
              <a:spcBef>
                <a:spcPts val="0"/>
              </a:spcBef>
              <a:spcAft>
                <a:spcPts val="0"/>
              </a:spcAft>
              <a:buClr>
                <a:schemeClr val="dk1"/>
              </a:buClr>
              <a:buSzPts val="2800"/>
              <a:buFont typeface="Arial"/>
              <a:buNone/>
            </a:pPr>
            <a:endParaRPr sz="2800">
              <a:solidFill>
                <a:schemeClr val="lt1"/>
              </a:solidFill>
              <a:latin typeface="Arial"/>
              <a:ea typeface="Arial"/>
              <a:cs typeface="Arial"/>
              <a:sym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Google Shape;149;p10" descr="preencoded.png"/>
          <p:cNvPicPr preferRelativeResize="0"/>
          <p:nvPr/>
        </p:nvPicPr>
        <p:blipFill rotWithShape="1">
          <a:blip r:embed="rId3">
            <a:alphaModFix/>
          </a:blip>
          <a:srcRect/>
          <a:stretch/>
        </p:blipFill>
        <p:spPr>
          <a:xfrm>
            <a:off x="0" y="0"/>
            <a:ext cx="12192000" cy="6915150"/>
          </a:xfrm>
          <a:prstGeom prst="rect">
            <a:avLst/>
          </a:prstGeom>
          <a:noFill/>
          <a:ln>
            <a:noFill/>
          </a:ln>
        </p:spPr>
      </p:pic>
      <p:pic>
        <p:nvPicPr>
          <p:cNvPr id="150" name="Google Shape;150;p10" descr="preencoded.png"/>
          <p:cNvPicPr preferRelativeResize="0"/>
          <p:nvPr/>
        </p:nvPicPr>
        <p:blipFill rotWithShape="1">
          <a:blip r:embed="rId4">
            <a:alphaModFix/>
          </a:blip>
          <a:srcRect/>
          <a:stretch/>
        </p:blipFill>
        <p:spPr>
          <a:xfrm>
            <a:off x="7670800" y="0"/>
            <a:ext cx="4521200" cy="4845050"/>
          </a:xfrm>
          <a:prstGeom prst="rect">
            <a:avLst/>
          </a:prstGeom>
          <a:noFill/>
          <a:ln>
            <a:noFill/>
          </a:ln>
        </p:spPr>
      </p:pic>
      <p:pic>
        <p:nvPicPr>
          <p:cNvPr id="151" name="Google Shape;151;p10" descr="preencoded.png"/>
          <p:cNvPicPr preferRelativeResize="0"/>
          <p:nvPr/>
        </p:nvPicPr>
        <p:blipFill rotWithShape="1">
          <a:blip r:embed="rId5">
            <a:alphaModFix/>
          </a:blip>
          <a:srcRect/>
          <a:stretch/>
        </p:blipFill>
        <p:spPr>
          <a:xfrm>
            <a:off x="0" y="4845050"/>
            <a:ext cx="12192000" cy="2070100"/>
          </a:xfrm>
          <a:prstGeom prst="rect">
            <a:avLst/>
          </a:prstGeom>
          <a:noFill/>
          <a:ln>
            <a:noFill/>
          </a:ln>
        </p:spPr>
      </p:pic>
      <p:sp>
        <p:nvSpPr>
          <p:cNvPr id="152" name="Google Shape;152;p10"/>
          <p:cNvSpPr txBox="1"/>
          <p:nvPr/>
        </p:nvSpPr>
        <p:spPr>
          <a:xfrm>
            <a:off x="304665" y="144622"/>
            <a:ext cx="9012300" cy="769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a:solidFill>
                  <a:schemeClr val="lt1"/>
                </a:solidFill>
                <a:latin typeface="Geo"/>
                <a:ea typeface="Geo"/>
                <a:cs typeface="Geo"/>
                <a:sym typeface="Geo"/>
              </a:rPr>
              <a:t>Reasons to join</a:t>
            </a:r>
            <a:endParaRPr/>
          </a:p>
        </p:txBody>
      </p:sp>
      <p:sp>
        <p:nvSpPr>
          <p:cNvPr id="153" name="Google Shape;153;p10"/>
          <p:cNvSpPr txBox="1"/>
          <p:nvPr/>
        </p:nvSpPr>
        <p:spPr>
          <a:xfrm>
            <a:off x="431665" y="1312684"/>
            <a:ext cx="11582700" cy="1169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a:p>
          <a:p>
            <a:pPr marL="0" marR="0" lvl="0" indent="0" algn="l" rtl="0">
              <a:spcBef>
                <a:spcPts val="0"/>
              </a:spcBef>
              <a:spcAft>
                <a:spcPts val="0"/>
              </a:spcAft>
              <a:buNone/>
            </a:pPr>
            <a:endParaRPr sz="2800">
              <a:solidFill>
                <a:schemeClr val="lt1"/>
              </a:solidFill>
              <a:latin typeface="Arial"/>
              <a:ea typeface="Arial"/>
              <a:cs typeface="Arial"/>
              <a:sym typeface="Arial"/>
            </a:endParaRPr>
          </a:p>
          <a:p>
            <a:pPr marL="457200" marR="0" lvl="0" indent="-279400" algn="l" rtl="0">
              <a:spcBef>
                <a:spcPts val="0"/>
              </a:spcBef>
              <a:spcAft>
                <a:spcPts val="0"/>
              </a:spcAft>
              <a:buClr>
                <a:schemeClr val="dk1"/>
              </a:buClr>
              <a:buSzPts val="2800"/>
              <a:buFont typeface="Arial"/>
              <a:buNone/>
            </a:pPr>
            <a:endParaRPr sz="2800">
              <a:solidFill>
                <a:schemeClr val="lt1"/>
              </a:solidFill>
              <a:latin typeface="Arial"/>
              <a:ea typeface="Arial"/>
              <a:cs typeface="Arial"/>
              <a:sym typeface="Arial"/>
            </a:endParaRPr>
          </a:p>
        </p:txBody>
      </p:sp>
      <p:sp>
        <p:nvSpPr>
          <p:cNvPr id="154" name="Google Shape;154;p10"/>
          <p:cNvSpPr txBox="1"/>
          <p:nvPr/>
        </p:nvSpPr>
        <p:spPr>
          <a:xfrm>
            <a:off x="431675" y="1312675"/>
            <a:ext cx="11462700" cy="4925400"/>
          </a:xfrm>
          <a:prstGeom prst="rect">
            <a:avLst/>
          </a:prstGeom>
          <a:noFill/>
          <a:ln>
            <a:noFill/>
          </a:ln>
        </p:spPr>
        <p:txBody>
          <a:bodyPr spcFirstLastPara="1" wrap="square" lIns="91425" tIns="91425" rIns="91425" bIns="91425" anchor="t" anchorCtr="0">
            <a:spAutoFit/>
          </a:bodyPr>
          <a:lstStyle/>
          <a:p>
            <a:pPr marL="457200" lvl="0" indent="-406400" algn="l" rtl="0">
              <a:spcBef>
                <a:spcPts val="0"/>
              </a:spcBef>
              <a:spcAft>
                <a:spcPts val="0"/>
              </a:spcAft>
              <a:buClr>
                <a:schemeClr val="lt1"/>
              </a:buClr>
              <a:buSzPts val="2800"/>
              <a:buFont typeface="Calibri"/>
              <a:buChar char="●"/>
            </a:pPr>
            <a:r>
              <a:rPr lang="en-US" sz="2800">
                <a:solidFill>
                  <a:schemeClr val="lt1"/>
                </a:solidFill>
                <a:latin typeface="Calibri"/>
                <a:ea typeface="Calibri"/>
                <a:cs typeface="Calibri"/>
                <a:sym typeface="Calibri"/>
              </a:rPr>
              <a:t>Suitable for absolutely everyone - </a:t>
            </a:r>
            <a:r>
              <a:rPr lang="en-US" sz="2800" b="1">
                <a:solidFill>
                  <a:schemeClr val="lt1"/>
                </a:solidFill>
                <a:latin typeface="Calibri"/>
                <a:ea typeface="Calibri"/>
                <a:cs typeface="Calibri"/>
                <a:sym typeface="Calibri"/>
              </a:rPr>
              <a:t>no routine, just drive and fun</a:t>
            </a:r>
            <a:endParaRPr sz="2800" b="1">
              <a:solidFill>
                <a:schemeClr val="lt1"/>
              </a:solidFill>
              <a:latin typeface="Calibri"/>
              <a:ea typeface="Calibri"/>
              <a:cs typeface="Calibri"/>
              <a:sym typeface="Calibri"/>
            </a:endParaRPr>
          </a:p>
          <a:p>
            <a:pPr marL="457200" lvl="0" indent="0" algn="l" rtl="0">
              <a:spcBef>
                <a:spcPts val="0"/>
              </a:spcBef>
              <a:spcAft>
                <a:spcPts val="0"/>
              </a:spcAft>
              <a:buNone/>
            </a:pPr>
            <a:endParaRPr sz="2800">
              <a:solidFill>
                <a:schemeClr val="lt1"/>
              </a:solidFill>
              <a:latin typeface="Calibri"/>
              <a:ea typeface="Calibri"/>
              <a:cs typeface="Calibri"/>
              <a:sym typeface="Calibri"/>
            </a:endParaRPr>
          </a:p>
          <a:p>
            <a:pPr marL="457200" lvl="0" indent="-406400" algn="l" rtl="0">
              <a:spcBef>
                <a:spcPts val="0"/>
              </a:spcBef>
              <a:spcAft>
                <a:spcPts val="0"/>
              </a:spcAft>
              <a:buClr>
                <a:schemeClr val="lt1"/>
              </a:buClr>
              <a:buSzPts val="2800"/>
              <a:buFont typeface="Calibri"/>
              <a:buChar char="●"/>
            </a:pPr>
            <a:r>
              <a:rPr lang="en-US" sz="2800">
                <a:solidFill>
                  <a:schemeClr val="lt1"/>
                </a:solidFill>
                <a:latin typeface="Calibri"/>
                <a:ea typeface="Calibri"/>
                <a:cs typeface="Calibri"/>
                <a:sym typeface="Calibri"/>
              </a:rPr>
              <a:t>All theory is immediately applied in practice - </a:t>
            </a:r>
            <a:r>
              <a:rPr lang="en-US" sz="2800" b="1">
                <a:solidFill>
                  <a:schemeClr val="lt1"/>
                </a:solidFill>
                <a:latin typeface="Calibri"/>
                <a:ea typeface="Calibri"/>
                <a:cs typeface="Calibri"/>
                <a:sym typeface="Calibri"/>
              </a:rPr>
              <a:t>the results will not be long in coming</a:t>
            </a:r>
            <a:endParaRPr sz="2800" b="1">
              <a:solidFill>
                <a:schemeClr val="lt1"/>
              </a:solidFill>
              <a:latin typeface="Calibri"/>
              <a:ea typeface="Calibri"/>
              <a:cs typeface="Calibri"/>
              <a:sym typeface="Calibri"/>
            </a:endParaRPr>
          </a:p>
          <a:p>
            <a:pPr marL="457200" lvl="0" indent="0" algn="l" rtl="0">
              <a:spcBef>
                <a:spcPts val="0"/>
              </a:spcBef>
              <a:spcAft>
                <a:spcPts val="0"/>
              </a:spcAft>
              <a:buNone/>
            </a:pPr>
            <a:endParaRPr sz="2800">
              <a:solidFill>
                <a:schemeClr val="lt1"/>
              </a:solidFill>
              <a:latin typeface="Calibri"/>
              <a:ea typeface="Calibri"/>
              <a:cs typeface="Calibri"/>
              <a:sym typeface="Calibri"/>
            </a:endParaRPr>
          </a:p>
          <a:p>
            <a:pPr marL="457200" lvl="0" indent="-406400" algn="l" rtl="0">
              <a:spcBef>
                <a:spcPts val="0"/>
              </a:spcBef>
              <a:spcAft>
                <a:spcPts val="0"/>
              </a:spcAft>
              <a:buClr>
                <a:schemeClr val="lt1"/>
              </a:buClr>
              <a:buSzPts val="2800"/>
              <a:buFont typeface="Calibri"/>
              <a:buChar char="●"/>
            </a:pPr>
            <a:r>
              <a:rPr lang="en-US" sz="2800">
                <a:solidFill>
                  <a:schemeClr val="lt1"/>
                </a:solidFill>
                <a:latin typeface="Calibri"/>
                <a:ea typeface="Calibri"/>
                <a:cs typeface="Calibri"/>
                <a:sym typeface="Calibri"/>
              </a:rPr>
              <a:t>The opportunity to understand your strengths and weaknesses and learn to use them in your career and life</a:t>
            </a:r>
            <a:endParaRPr sz="2800">
              <a:solidFill>
                <a:schemeClr val="lt1"/>
              </a:solidFill>
              <a:latin typeface="Calibri"/>
              <a:ea typeface="Calibri"/>
              <a:cs typeface="Calibri"/>
              <a:sym typeface="Calibri"/>
            </a:endParaRPr>
          </a:p>
          <a:p>
            <a:pPr marL="457200" lvl="0" indent="0" algn="l" rtl="0">
              <a:spcBef>
                <a:spcPts val="0"/>
              </a:spcBef>
              <a:spcAft>
                <a:spcPts val="0"/>
              </a:spcAft>
              <a:buNone/>
            </a:pPr>
            <a:endParaRPr sz="2800">
              <a:solidFill>
                <a:schemeClr val="lt1"/>
              </a:solidFill>
              <a:latin typeface="Calibri"/>
              <a:ea typeface="Calibri"/>
              <a:cs typeface="Calibri"/>
              <a:sym typeface="Calibri"/>
            </a:endParaRPr>
          </a:p>
          <a:p>
            <a:pPr marL="457200" lvl="0" indent="-406400" algn="l" rtl="0">
              <a:spcBef>
                <a:spcPts val="0"/>
              </a:spcBef>
              <a:spcAft>
                <a:spcPts val="0"/>
              </a:spcAft>
              <a:buClr>
                <a:schemeClr val="lt1"/>
              </a:buClr>
              <a:buSzPts val="2800"/>
              <a:buFont typeface="Calibri"/>
              <a:buChar char="●"/>
            </a:pPr>
            <a:r>
              <a:rPr lang="en-US" sz="2800">
                <a:solidFill>
                  <a:schemeClr val="lt1"/>
                </a:solidFill>
                <a:latin typeface="Calibri"/>
                <a:ea typeface="Calibri"/>
                <a:cs typeface="Calibri"/>
                <a:sym typeface="Calibri"/>
              </a:rPr>
              <a:t>The teacher is a practicing business coach who has successfully employed at least 150 people</a:t>
            </a:r>
            <a:endParaRPr sz="2800">
              <a:solidFill>
                <a:schemeClr val="lt1"/>
              </a:solidFill>
              <a:latin typeface="Calibri"/>
              <a:ea typeface="Calibri"/>
              <a:cs typeface="Calibri"/>
              <a:sym typeface="Calibri"/>
            </a:endParaRPr>
          </a:p>
          <a:p>
            <a:pPr marL="0" lvl="0" indent="0" algn="l" rtl="0">
              <a:spcBef>
                <a:spcPts val="0"/>
              </a:spcBef>
              <a:spcAft>
                <a:spcPts val="0"/>
              </a:spcAft>
              <a:buNone/>
            </a:pPr>
            <a:endParaRPr sz="2800">
              <a:solidFill>
                <a:schemeClr val="dk1"/>
              </a:solidFill>
              <a:latin typeface="Calibri"/>
              <a:ea typeface="Calibri"/>
              <a:cs typeface="Calibri"/>
              <a:sym typeface="Calibri"/>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160" name="Google Shape;160;p20" descr="preencoded.png"/>
          <p:cNvPicPr preferRelativeResize="0"/>
          <p:nvPr/>
        </p:nvPicPr>
        <p:blipFill rotWithShape="1">
          <a:blip r:embed="rId3">
            <a:alphaModFix/>
          </a:blip>
          <a:srcRect/>
          <a:stretch/>
        </p:blipFill>
        <p:spPr>
          <a:xfrm>
            <a:off x="0" y="0"/>
            <a:ext cx="12192000" cy="6915150"/>
          </a:xfrm>
          <a:prstGeom prst="rect">
            <a:avLst/>
          </a:prstGeom>
          <a:noFill/>
          <a:ln>
            <a:noFill/>
          </a:ln>
        </p:spPr>
      </p:pic>
      <p:pic>
        <p:nvPicPr>
          <p:cNvPr id="161" name="Google Shape;161;p20" descr="preencoded.png"/>
          <p:cNvPicPr preferRelativeResize="0"/>
          <p:nvPr/>
        </p:nvPicPr>
        <p:blipFill rotWithShape="1">
          <a:blip r:embed="rId4">
            <a:alphaModFix/>
          </a:blip>
          <a:srcRect/>
          <a:stretch/>
        </p:blipFill>
        <p:spPr>
          <a:xfrm>
            <a:off x="7670800" y="0"/>
            <a:ext cx="4521200" cy="4845050"/>
          </a:xfrm>
          <a:prstGeom prst="rect">
            <a:avLst/>
          </a:prstGeom>
          <a:noFill/>
          <a:ln>
            <a:noFill/>
          </a:ln>
        </p:spPr>
      </p:pic>
      <p:pic>
        <p:nvPicPr>
          <p:cNvPr id="162" name="Google Shape;162;p20" descr="preencoded.png"/>
          <p:cNvPicPr preferRelativeResize="0"/>
          <p:nvPr/>
        </p:nvPicPr>
        <p:blipFill rotWithShape="1">
          <a:blip r:embed="rId5">
            <a:alphaModFix/>
          </a:blip>
          <a:srcRect/>
          <a:stretch/>
        </p:blipFill>
        <p:spPr>
          <a:xfrm>
            <a:off x="0" y="4845050"/>
            <a:ext cx="12192000" cy="2070100"/>
          </a:xfrm>
          <a:prstGeom prst="rect">
            <a:avLst/>
          </a:prstGeom>
          <a:noFill/>
          <a:ln>
            <a:noFill/>
          </a:ln>
        </p:spPr>
      </p:pic>
      <p:sp>
        <p:nvSpPr>
          <p:cNvPr id="163" name="Google Shape;163;p20"/>
          <p:cNvSpPr txBox="1"/>
          <p:nvPr/>
        </p:nvSpPr>
        <p:spPr>
          <a:xfrm>
            <a:off x="431665" y="366901"/>
            <a:ext cx="9012399"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a:solidFill>
                  <a:schemeClr val="lt1"/>
                </a:solidFill>
                <a:latin typeface="Geo"/>
                <a:ea typeface="Geo"/>
                <a:cs typeface="Geo"/>
                <a:sym typeface="Geo"/>
              </a:rPr>
              <a:t>Your Questions, Our Answers</a:t>
            </a:r>
            <a:endParaRPr/>
          </a:p>
        </p:txBody>
      </p:sp>
      <p:sp>
        <p:nvSpPr>
          <p:cNvPr id="164" name="Google Shape;164;p20"/>
          <p:cNvSpPr txBox="1"/>
          <p:nvPr/>
        </p:nvSpPr>
        <p:spPr>
          <a:xfrm>
            <a:off x="431665" y="1312684"/>
            <a:ext cx="11582700" cy="4571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3200">
              <a:solidFill>
                <a:schemeClr val="lt1"/>
              </a:solidFill>
              <a:latin typeface="Arial"/>
              <a:ea typeface="Arial"/>
              <a:cs typeface="Arial"/>
              <a:sym typeface="Arial"/>
            </a:endParaRPr>
          </a:p>
          <a:p>
            <a:pPr marL="0" marR="0" lvl="0" indent="0" algn="l" rtl="0">
              <a:spcBef>
                <a:spcPts val="0"/>
              </a:spcBef>
              <a:spcAft>
                <a:spcPts val="0"/>
              </a:spcAft>
              <a:buNone/>
            </a:pPr>
            <a:endParaRPr sz="3200">
              <a:solidFill>
                <a:schemeClr val="lt1"/>
              </a:solidFill>
              <a:latin typeface="Arial"/>
              <a:ea typeface="Arial"/>
              <a:cs typeface="Arial"/>
              <a:sym typeface="Arial"/>
            </a:endParaRPr>
          </a:p>
          <a:p>
            <a:pPr marL="0" marR="0" lvl="0" indent="0" algn="l" rtl="0">
              <a:spcBef>
                <a:spcPts val="0"/>
              </a:spcBef>
              <a:spcAft>
                <a:spcPts val="0"/>
              </a:spcAft>
              <a:buNone/>
            </a:pPr>
            <a:endParaRPr sz="3600">
              <a:solidFill>
                <a:schemeClr val="lt1"/>
              </a:solidFill>
              <a:latin typeface="Arial"/>
              <a:ea typeface="Arial"/>
              <a:cs typeface="Arial"/>
              <a:sym typeface="Arial"/>
            </a:endParaRPr>
          </a:p>
          <a:p>
            <a:pPr marL="0" marR="0" lvl="0" indent="0" algn="ctr" rtl="0">
              <a:spcBef>
                <a:spcPts val="0"/>
              </a:spcBef>
              <a:spcAft>
                <a:spcPts val="0"/>
              </a:spcAft>
              <a:buNone/>
            </a:pPr>
            <a:r>
              <a:rPr lang="en-US" sz="8100" b="1">
                <a:solidFill>
                  <a:schemeClr val="lt1"/>
                </a:solidFill>
              </a:rPr>
              <a:t>Don’t wait - create!</a:t>
            </a:r>
            <a:endParaRPr sz="5900" b="1"/>
          </a:p>
          <a:p>
            <a:pPr marL="0" marR="0" lvl="0" indent="0" algn="l" rtl="0">
              <a:spcBef>
                <a:spcPts val="0"/>
              </a:spcBef>
              <a:spcAft>
                <a:spcPts val="0"/>
              </a:spcAft>
              <a:buNone/>
            </a:pPr>
            <a:endParaRPr sz="3200">
              <a:solidFill>
                <a:schemeClr val="lt1"/>
              </a:solidFill>
              <a:latin typeface="Arial"/>
              <a:ea typeface="Arial"/>
              <a:cs typeface="Arial"/>
              <a:sym typeface="Arial"/>
            </a:endParaRPr>
          </a:p>
          <a:p>
            <a:pPr marL="0" marR="0" lvl="0" indent="0" algn="l" rtl="0">
              <a:spcBef>
                <a:spcPts val="0"/>
              </a:spcBef>
              <a:spcAft>
                <a:spcPts val="0"/>
              </a:spcAft>
              <a:buNone/>
            </a:pPr>
            <a:endParaRPr sz="3200">
              <a:solidFill>
                <a:schemeClr val="lt1"/>
              </a:solidFill>
              <a:latin typeface="Arial"/>
              <a:ea typeface="Arial"/>
              <a:cs typeface="Arial"/>
              <a:sym typeface="Arial"/>
            </a:endParaRPr>
          </a:p>
          <a:p>
            <a:pPr marL="0" marR="0" lvl="0" indent="0" algn="l" rtl="0">
              <a:spcBef>
                <a:spcPts val="0"/>
              </a:spcBef>
              <a:spcAft>
                <a:spcPts val="0"/>
              </a:spcAft>
              <a:buNone/>
            </a:pPr>
            <a:endParaRPr sz="3200">
              <a:solidFill>
                <a:schemeClr val="lt1"/>
              </a:solidFill>
              <a:latin typeface="Arial"/>
              <a:ea typeface="Arial"/>
              <a:cs typeface="Arial"/>
              <a:sym typeface="Arial"/>
            </a:endParaRPr>
          </a:p>
          <a:p>
            <a:pPr marL="0" marR="0" lvl="0" indent="0" algn="ctr" rtl="0">
              <a:spcBef>
                <a:spcPts val="0"/>
              </a:spcBef>
              <a:spcAft>
                <a:spcPts val="0"/>
              </a:spcAft>
              <a:buNone/>
            </a:pPr>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ctangle 4" descr="preencoded.png"/>
          <p:cNvPicPr>
            <a:picLocks noChangeAspect="1"/>
          </p:cNvPicPr>
          <p:nvPr/>
        </p:nvPicPr>
        <p:blipFill>
          <a:blip r:embed="rId3"/>
          <a:srcRect/>
          <a:stretch/>
        </p:blipFill>
        <p:spPr>
          <a:xfrm>
            <a:off x="0" y="0"/>
            <a:ext cx="12192000" cy="6858000"/>
          </a:xfrm>
          <a:prstGeom prst="rect">
            <a:avLst/>
          </a:prstGeom>
        </p:spPr>
      </p:pic>
      <p:pic>
        <p:nvPicPr>
          <p:cNvPr id="3" name="Group"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57446" y="-78638"/>
            <a:ext cx="6216849" cy="6858000"/>
          </a:xfrm>
          <a:prstGeom prst="rect">
            <a:avLst/>
          </a:prstGeom>
        </p:spPr>
      </p:pic>
      <p:pic>
        <p:nvPicPr>
          <p:cNvPr id="4" name="Layer_1"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82443" y="1044220"/>
            <a:ext cx="3236572" cy="914107"/>
          </a:xfrm>
          <a:prstGeom prst="rect">
            <a:avLst/>
          </a:prstGeom>
        </p:spPr>
      </p:pic>
      <p:pic>
        <p:nvPicPr>
          <p:cNvPr id="8" name="multi 3" descr="preencoded.png"/>
          <p:cNvPicPr>
            <a:picLocks noChangeAspect="1"/>
          </p:cNvPicPr>
          <p:nvPr/>
        </p:nvPicPr>
        <p:blipFill>
          <a:blip r:embed="rId8"/>
          <a:srcRect/>
          <a:stretch/>
        </p:blipFill>
        <p:spPr>
          <a:xfrm>
            <a:off x="5399509" y="0"/>
            <a:ext cx="6949937" cy="6858000"/>
          </a:xfrm>
          <a:prstGeom prst="rect">
            <a:avLst/>
          </a:prstGeom>
        </p:spPr>
      </p:pic>
      <p:sp>
        <p:nvSpPr>
          <p:cNvPr id="9" name="TextBox 8">
            <a:extLst>
              <a:ext uri="{FF2B5EF4-FFF2-40B4-BE49-F238E27FC236}">
                <a16:creationId xmlns:a16="http://schemas.microsoft.com/office/drawing/2014/main" id="{ED0083F7-E6EC-446C-9A20-F850E3F3BDAC}"/>
              </a:ext>
            </a:extLst>
          </p:cNvPr>
          <p:cNvSpPr txBox="1"/>
          <p:nvPr/>
        </p:nvSpPr>
        <p:spPr>
          <a:xfrm>
            <a:off x="523217" y="2837825"/>
            <a:ext cx="6315201" cy="1446550"/>
          </a:xfrm>
          <a:prstGeom prst="rect">
            <a:avLst/>
          </a:prstGeom>
          <a:noFill/>
        </p:spPr>
        <p:txBody>
          <a:bodyPr wrap="square" rtlCol="0">
            <a:spAutoFit/>
          </a:bodyPr>
          <a:lstStyle/>
          <a:p>
            <a:pPr algn="ctr"/>
            <a:r>
              <a:rPr lang="en-US" sz="4400" dirty="0">
                <a:solidFill>
                  <a:schemeClr val="bg1"/>
                </a:solidFill>
                <a:latin typeface="Arial" panose="020B0604020202020204" pitchFamily="34" charset="0"/>
                <a:cs typeface="Arial" panose="020B0604020202020204" pitchFamily="34" charset="0"/>
              </a:rPr>
              <a:t>Elective:</a:t>
            </a:r>
          </a:p>
          <a:p>
            <a:pPr algn="ctr"/>
            <a:r>
              <a:rPr lang="en-US" sz="4400" dirty="0" err="1">
                <a:solidFill>
                  <a:schemeClr val="bg1"/>
                </a:solidFill>
                <a:latin typeface="Arial" panose="020B0604020202020204" pitchFamily="34" charset="0"/>
                <a:cs typeface="Arial" panose="020B0604020202020204" pitchFamily="34" charset="0"/>
              </a:rPr>
              <a:t>Globalisation</a:t>
            </a:r>
            <a:endParaRPr lang="en-US" sz="4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628206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45D853-C08B-911B-9DB2-5B5413939453}"/>
            </a:ext>
          </a:extLst>
        </p:cNvPr>
        <p:cNvGrpSpPr/>
        <p:nvPr/>
      </p:nvGrpSpPr>
      <p:grpSpPr>
        <a:xfrm>
          <a:off x="0" y="0"/>
          <a:ext cx="0" cy="0"/>
          <a:chOff x="0" y="0"/>
          <a:chExt cx="0" cy="0"/>
        </a:xfrm>
      </p:grpSpPr>
      <p:pic>
        <p:nvPicPr>
          <p:cNvPr id="2" name="Rectangle 4433" descr="preencoded.png">
            <a:extLst>
              <a:ext uri="{FF2B5EF4-FFF2-40B4-BE49-F238E27FC236}">
                <a16:creationId xmlns:a16="http://schemas.microsoft.com/office/drawing/2014/main" id="{7C4BC18F-67AC-C8CF-B88C-75253CDDCEF9}"/>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0"/>
            <a:ext cx="12192000" cy="6915150"/>
          </a:xfrm>
          <a:prstGeom prst="rect">
            <a:avLst/>
          </a:prstGeom>
        </p:spPr>
      </p:pic>
      <p:pic>
        <p:nvPicPr>
          <p:cNvPr id="3" name="Group 1070165620" descr="preencoded.png">
            <a:extLst>
              <a:ext uri="{FF2B5EF4-FFF2-40B4-BE49-F238E27FC236}">
                <a16:creationId xmlns:a16="http://schemas.microsoft.com/office/drawing/2014/main" id="{5904527A-1A39-7A4C-FE5D-6DDDC9E57A7D}"/>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670800" y="0"/>
            <a:ext cx="4521200" cy="4845050"/>
          </a:xfrm>
          <a:prstGeom prst="rect">
            <a:avLst/>
          </a:prstGeom>
        </p:spPr>
      </p:pic>
      <p:pic>
        <p:nvPicPr>
          <p:cNvPr id="8" name="Rectangle 4434" descr="preencoded.png">
            <a:extLst>
              <a:ext uri="{FF2B5EF4-FFF2-40B4-BE49-F238E27FC236}">
                <a16:creationId xmlns:a16="http://schemas.microsoft.com/office/drawing/2014/main" id="{0577DD38-467D-638D-A439-1E3AEA9C49C4}"/>
              </a:ext>
            </a:extLst>
          </p:cNvPr>
          <p:cNvPicPr>
            <a:picLocks noChangeAspect="1"/>
          </p:cNvPicPr>
          <p:nvPr/>
        </p:nvPicPr>
        <p:blipFill>
          <a:blip r:embed="rId7"/>
          <a:srcRect/>
          <a:stretch/>
        </p:blipFill>
        <p:spPr>
          <a:xfrm>
            <a:off x="0" y="4845050"/>
            <a:ext cx="12192000" cy="2070100"/>
          </a:xfrm>
          <a:prstGeom prst="rect">
            <a:avLst/>
          </a:prstGeom>
        </p:spPr>
      </p:pic>
      <p:sp>
        <p:nvSpPr>
          <p:cNvPr id="14" name="TextBox 13">
            <a:extLst>
              <a:ext uri="{FF2B5EF4-FFF2-40B4-BE49-F238E27FC236}">
                <a16:creationId xmlns:a16="http://schemas.microsoft.com/office/drawing/2014/main" id="{E90C2608-909B-7595-DFDA-D65594763FBD}"/>
              </a:ext>
            </a:extLst>
          </p:cNvPr>
          <p:cNvSpPr txBox="1"/>
          <p:nvPr/>
        </p:nvSpPr>
        <p:spPr>
          <a:xfrm>
            <a:off x="484306" y="906175"/>
            <a:ext cx="5961100" cy="1200329"/>
          </a:xfrm>
          <a:prstGeom prst="rect">
            <a:avLst/>
          </a:prstGeom>
          <a:noFill/>
        </p:spPr>
        <p:txBody>
          <a:bodyPr wrap="square" rtlCol="0">
            <a:spAutoFit/>
          </a:bodyPr>
          <a:lstStyle/>
          <a:p>
            <a:r>
              <a:rPr lang="en-US" sz="7200" dirty="0" err="1">
                <a:solidFill>
                  <a:schemeClr val="bg1"/>
                </a:solidFill>
                <a:latin typeface="Georgia (Headings)"/>
                <a:cs typeface="Arial" panose="020B0604020202020204" pitchFamily="34" charset="0"/>
              </a:rPr>
              <a:t>Globalisation</a:t>
            </a:r>
            <a:endParaRPr lang="en-US" sz="7200" dirty="0">
              <a:solidFill>
                <a:schemeClr val="bg1"/>
              </a:solidFill>
              <a:latin typeface="Georgia (Headings)"/>
              <a:cs typeface="Arial" panose="020B0604020202020204" pitchFamily="34" charset="0"/>
            </a:endParaRPr>
          </a:p>
        </p:txBody>
      </p:sp>
      <p:pic>
        <p:nvPicPr>
          <p:cNvPr id="5" name="Picture 4" descr="A screenshot of a cell phone&#10;&#10;AI-generated content may be incorrect.">
            <a:extLst>
              <a:ext uri="{FF2B5EF4-FFF2-40B4-BE49-F238E27FC236}">
                <a16:creationId xmlns:a16="http://schemas.microsoft.com/office/drawing/2014/main" id="{B1299388-1B16-E827-6E69-7B7FC322ECB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37091" y="81702"/>
            <a:ext cx="4762500" cy="6788150"/>
          </a:xfrm>
          <a:prstGeom prst="rect">
            <a:avLst/>
          </a:prstGeom>
        </p:spPr>
      </p:pic>
    </p:spTree>
    <p:extLst>
      <p:ext uri="{BB962C8B-B14F-4D97-AF65-F5344CB8AC3E}">
        <p14:creationId xmlns:p14="http://schemas.microsoft.com/office/powerpoint/2010/main" val="20991806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ctangle 443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15141"/>
            <a:ext cx="12192000" cy="6915150"/>
          </a:xfrm>
          <a:prstGeom prst="rect">
            <a:avLst/>
          </a:prstGeom>
        </p:spPr>
      </p:pic>
      <p:pic>
        <p:nvPicPr>
          <p:cNvPr id="3" name="Group 1070165620"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670800" y="0"/>
            <a:ext cx="4521200" cy="4845050"/>
          </a:xfrm>
          <a:prstGeom prst="rect">
            <a:avLst/>
          </a:prstGeom>
        </p:spPr>
      </p:pic>
      <p:pic>
        <p:nvPicPr>
          <p:cNvPr id="8" name="Rectangle 4434" descr="preencoded.png"/>
          <p:cNvPicPr>
            <a:picLocks noChangeAspect="1"/>
          </p:cNvPicPr>
          <p:nvPr/>
        </p:nvPicPr>
        <p:blipFill>
          <a:blip r:embed="rId7"/>
          <a:srcRect/>
          <a:stretch/>
        </p:blipFill>
        <p:spPr>
          <a:xfrm>
            <a:off x="0" y="4845050"/>
            <a:ext cx="12192000" cy="2070100"/>
          </a:xfrm>
          <a:prstGeom prst="rect">
            <a:avLst/>
          </a:prstGeom>
        </p:spPr>
      </p:pic>
      <p:sp>
        <p:nvSpPr>
          <p:cNvPr id="14" name="TextBox 13">
            <a:extLst>
              <a:ext uri="{FF2B5EF4-FFF2-40B4-BE49-F238E27FC236}">
                <a16:creationId xmlns:a16="http://schemas.microsoft.com/office/drawing/2014/main" id="{7A983F8B-7B26-4577-BCE6-5BAC079EFF94}"/>
              </a:ext>
            </a:extLst>
          </p:cNvPr>
          <p:cNvSpPr txBox="1"/>
          <p:nvPr/>
        </p:nvSpPr>
        <p:spPr>
          <a:xfrm>
            <a:off x="639601" y="105450"/>
            <a:ext cx="7763199" cy="769441"/>
          </a:xfrm>
          <a:prstGeom prst="rect">
            <a:avLst/>
          </a:prstGeom>
          <a:noFill/>
        </p:spPr>
        <p:txBody>
          <a:bodyPr wrap="square" rtlCol="0">
            <a:spAutoFit/>
          </a:bodyPr>
          <a:lstStyle/>
          <a:p>
            <a:r>
              <a:rPr lang="en-US" sz="4400" dirty="0">
                <a:solidFill>
                  <a:schemeClr val="bg1"/>
                </a:solidFill>
                <a:latin typeface="Georgia (Headings)"/>
                <a:cs typeface="Arial" panose="020B0604020202020204" pitchFamily="34" charset="0"/>
              </a:rPr>
              <a:t>Our Partner University </a:t>
            </a:r>
          </a:p>
        </p:txBody>
      </p:sp>
      <p:sp>
        <p:nvSpPr>
          <p:cNvPr id="15" name="TextBox 14">
            <a:extLst>
              <a:ext uri="{FF2B5EF4-FFF2-40B4-BE49-F238E27FC236}">
                <a16:creationId xmlns:a16="http://schemas.microsoft.com/office/drawing/2014/main" id="{DE007E2E-6771-4ACD-AAD7-E075CFB8C1C2}"/>
              </a:ext>
            </a:extLst>
          </p:cNvPr>
          <p:cNvSpPr txBox="1"/>
          <p:nvPr/>
        </p:nvSpPr>
        <p:spPr>
          <a:xfrm>
            <a:off x="333933" y="1160284"/>
            <a:ext cx="6807335" cy="6309420"/>
          </a:xfrm>
          <a:prstGeom prst="rect">
            <a:avLst/>
          </a:prstGeom>
          <a:noFill/>
        </p:spPr>
        <p:txBody>
          <a:bodyPr wrap="square" rtlCol="0">
            <a:spAutoFit/>
          </a:bodyPr>
          <a:lstStyle/>
          <a:p>
            <a:pPr marL="457200" indent="-457200">
              <a:buFont typeface="Arial" panose="020B0604020202020204" pitchFamily="34" charset="0"/>
              <a:buChar char="•"/>
            </a:pPr>
            <a:r>
              <a:rPr lang="en-US" sz="3200" dirty="0">
                <a:solidFill>
                  <a:schemeClr val="bg1"/>
                </a:solidFill>
                <a:latin typeface="Arial" panose="020B0604020202020204" pitchFamily="34" charset="0"/>
                <a:cs typeface="Arial" panose="020B0604020202020204" pitchFamily="34" charset="0"/>
              </a:rPr>
              <a:t>Established: 1875, 150 years of educational history.</a:t>
            </a:r>
          </a:p>
          <a:p>
            <a:endParaRPr lang="en-US" sz="3200" dirty="0">
              <a:solidFill>
                <a:schemeClr val="bg1"/>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3200" dirty="0">
                <a:solidFill>
                  <a:schemeClr val="bg1"/>
                </a:solidFill>
                <a:latin typeface="Arial" panose="020B0604020202020204" pitchFamily="34" charset="0"/>
                <a:cs typeface="Arial" panose="020B0604020202020204" pitchFamily="34" charset="0"/>
              </a:rPr>
              <a:t>QS World Rankings: Placed in the top 50% of European institutions.</a:t>
            </a:r>
          </a:p>
          <a:p>
            <a:endParaRPr lang="en-US" sz="3200" dirty="0">
              <a:solidFill>
                <a:schemeClr val="bg1"/>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3200" dirty="0">
                <a:solidFill>
                  <a:schemeClr val="bg1"/>
                </a:solidFill>
                <a:latin typeface="Arial" panose="020B0604020202020204" pitchFamily="34" charset="0"/>
                <a:cs typeface="Arial" panose="020B0604020202020204" pitchFamily="34" charset="0"/>
              </a:rPr>
              <a:t>Core Values: Emphasizes intellectual curiosity, ambition, inclusiveness, and a commitment to societal well-being. </a:t>
            </a:r>
          </a:p>
          <a:p>
            <a:r>
              <a:rPr lang="en-US" sz="2800" dirty="0">
                <a:solidFill>
                  <a:schemeClr val="bg1"/>
                </a:solidFill>
                <a:latin typeface="Arial" panose="020B0604020202020204" pitchFamily="34" charset="0"/>
                <a:cs typeface="Arial" panose="020B0604020202020204" pitchFamily="34" charset="0"/>
              </a:rPr>
              <a:t> </a:t>
            </a:r>
          </a:p>
          <a:p>
            <a:endParaRPr lang="en-US" sz="2800" dirty="0">
              <a:solidFill>
                <a:schemeClr val="bg1"/>
              </a:solidFill>
              <a:latin typeface="Arial" panose="020B0604020202020204" pitchFamily="34" charset="0"/>
              <a:cs typeface="Arial" panose="020B0604020202020204" pitchFamily="34" charset="0"/>
            </a:endParaRPr>
          </a:p>
          <a:p>
            <a:endParaRPr lang="en-US" sz="2800" dirty="0">
              <a:solidFill>
                <a:schemeClr val="bg1"/>
              </a:solidFill>
              <a:latin typeface="Arial" panose="020B0604020202020204" pitchFamily="34" charset="0"/>
              <a:cs typeface="Arial" panose="020B0604020202020204" pitchFamily="34" charset="0"/>
            </a:endParaRPr>
          </a:p>
        </p:txBody>
      </p:sp>
      <p:pic>
        <p:nvPicPr>
          <p:cNvPr id="4" name="Group 1070165564" descr="preencoded.png">
            <a:extLst>
              <a:ext uri="{FF2B5EF4-FFF2-40B4-BE49-F238E27FC236}">
                <a16:creationId xmlns:a16="http://schemas.microsoft.com/office/drawing/2014/main" id="{84398171-88F5-7404-5BA2-27384DA1960A}"/>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7770707" y="5016413"/>
            <a:ext cx="3791853" cy="972271"/>
          </a:xfrm>
          <a:prstGeom prst="rect">
            <a:avLst/>
          </a:prstGeom>
        </p:spPr>
      </p:pic>
      <p:pic>
        <p:nvPicPr>
          <p:cNvPr id="6" name="Group" descr="preencoded.png">
            <a:extLst>
              <a:ext uri="{FF2B5EF4-FFF2-40B4-BE49-F238E27FC236}">
                <a16:creationId xmlns:a16="http://schemas.microsoft.com/office/drawing/2014/main" id="{9BDE42C2-91D4-0D2B-EC2D-965459887443}"/>
              </a:ext>
            </a:extLst>
          </p:cNvPr>
          <p:cNvPicPr>
            <a:picLocks noChangeAspect="1"/>
          </p:cNvPicPr>
          <p:nvPr/>
        </p:nvPicPr>
        <p:blipFill>
          <a:blip r:embed="rId10"/>
          <a:srcRect/>
          <a:stretch/>
        </p:blipFill>
        <p:spPr>
          <a:xfrm>
            <a:off x="7627082" y="1234018"/>
            <a:ext cx="4079104" cy="3423268"/>
          </a:xfrm>
          <a:prstGeom prst="rect">
            <a:avLst/>
          </a:prstGeom>
        </p:spPr>
      </p:pic>
    </p:spTree>
    <p:extLst>
      <p:ext uri="{BB962C8B-B14F-4D97-AF65-F5344CB8AC3E}">
        <p14:creationId xmlns:p14="http://schemas.microsoft.com/office/powerpoint/2010/main" val="143488548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4900E-FBFA-6C4A-DCFD-D46067FB13CA}"/>
            </a:ext>
          </a:extLst>
        </p:cNvPr>
        <p:cNvGrpSpPr/>
        <p:nvPr/>
      </p:nvGrpSpPr>
      <p:grpSpPr>
        <a:xfrm>
          <a:off x="0" y="0"/>
          <a:ext cx="0" cy="0"/>
          <a:chOff x="0" y="0"/>
          <a:chExt cx="0" cy="0"/>
        </a:xfrm>
      </p:grpSpPr>
      <p:pic>
        <p:nvPicPr>
          <p:cNvPr id="2" name="Rectangle 4433" descr="preencoded.png">
            <a:extLst>
              <a:ext uri="{FF2B5EF4-FFF2-40B4-BE49-F238E27FC236}">
                <a16:creationId xmlns:a16="http://schemas.microsoft.com/office/drawing/2014/main" id="{C34577D4-5DB5-11CC-3EC6-90561FD4890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0"/>
            <a:ext cx="12192000" cy="6915150"/>
          </a:xfrm>
          <a:prstGeom prst="rect">
            <a:avLst/>
          </a:prstGeom>
        </p:spPr>
      </p:pic>
      <p:pic>
        <p:nvPicPr>
          <p:cNvPr id="3" name="Group 1070165620" descr="preencoded.png">
            <a:extLst>
              <a:ext uri="{FF2B5EF4-FFF2-40B4-BE49-F238E27FC236}">
                <a16:creationId xmlns:a16="http://schemas.microsoft.com/office/drawing/2014/main" id="{EB29CEA9-A805-E95F-9C68-73C38A8E321F}"/>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670800" y="0"/>
            <a:ext cx="4521200" cy="4845050"/>
          </a:xfrm>
          <a:prstGeom prst="rect">
            <a:avLst/>
          </a:prstGeom>
        </p:spPr>
      </p:pic>
      <p:pic>
        <p:nvPicPr>
          <p:cNvPr id="8" name="Rectangle 4434" descr="preencoded.png">
            <a:extLst>
              <a:ext uri="{FF2B5EF4-FFF2-40B4-BE49-F238E27FC236}">
                <a16:creationId xmlns:a16="http://schemas.microsoft.com/office/drawing/2014/main" id="{B44E4B24-EF8F-9768-8D78-CB44252576D7}"/>
              </a:ext>
            </a:extLst>
          </p:cNvPr>
          <p:cNvPicPr>
            <a:picLocks noChangeAspect="1"/>
          </p:cNvPicPr>
          <p:nvPr/>
        </p:nvPicPr>
        <p:blipFill>
          <a:blip r:embed="rId7"/>
          <a:srcRect/>
          <a:stretch/>
        </p:blipFill>
        <p:spPr>
          <a:xfrm>
            <a:off x="0" y="4845050"/>
            <a:ext cx="12192000" cy="2070100"/>
          </a:xfrm>
          <a:prstGeom prst="rect">
            <a:avLst/>
          </a:prstGeom>
        </p:spPr>
      </p:pic>
      <p:sp>
        <p:nvSpPr>
          <p:cNvPr id="14" name="TextBox 13">
            <a:extLst>
              <a:ext uri="{FF2B5EF4-FFF2-40B4-BE49-F238E27FC236}">
                <a16:creationId xmlns:a16="http://schemas.microsoft.com/office/drawing/2014/main" id="{C3613A4F-D3CB-1B57-A1D6-FCF88B72DBDF}"/>
              </a:ext>
            </a:extLst>
          </p:cNvPr>
          <p:cNvSpPr txBox="1"/>
          <p:nvPr/>
        </p:nvSpPr>
        <p:spPr>
          <a:xfrm>
            <a:off x="450851" y="448975"/>
            <a:ext cx="9012399" cy="2308324"/>
          </a:xfrm>
          <a:prstGeom prst="rect">
            <a:avLst/>
          </a:prstGeom>
          <a:noFill/>
        </p:spPr>
        <p:txBody>
          <a:bodyPr wrap="square" rtlCol="0">
            <a:spAutoFit/>
          </a:bodyPr>
          <a:lstStyle/>
          <a:p>
            <a:r>
              <a:rPr lang="en-US" sz="7200" dirty="0">
                <a:solidFill>
                  <a:schemeClr val="bg1"/>
                </a:solidFill>
                <a:latin typeface="Georgia (Headings)"/>
                <a:cs typeface="Arial" panose="020B0604020202020204" pitchFamily="34" charset="0"/>
              </a:rPr>
              <a:t>Themes</a:t>
            </a:r>
          </a:p>
          <a:p>
            <a:endParaRPr lang="en-US" sz="7200" dirty="0">
              <a:solidFill>
                <a:schemeClr val="bg1"/>
              </a:solidFill>
              <a:latin typeface="Georgia (Headings)"/>
              <a:cs typeface="Arial" panose="020B0604020202020204" pitchFamily="34" charset="0"/>
            </a:endParaRPr>
          </a:p>
        </p:txBody>
      </p:sp>
      <p:sp>
        <p:nvSpPr>
          <p:cNvPr id="15" name="TextBox 14">
            <a:extLst>
              <a:ext uri="{FF2B5EF4-FFF2-40B4-BE49-F238E27FC236}">
                <a16:creationId xmlns:a16="http://schemas.microsoft.com/office/drawing/2014/main" id="{C374A416-457C-627F-B470-28815862AE55}"/>
              </a:ext>
            </a:extLst>
          </p:cNvPr>
          <p:cNvSpPr txBox="1"/>
          <p:nvPr/>
        </p:nvSpPr>
        <p:spPr>
          <a:xfrm>
            <a:off x="450851" y="2117834"/>
            <a:ext cx="11582669" cy="3888244"/>
          </a:xfrm>
          <a:prstGeom prst="rect">
            <a:avLst/>
          </a:prstGeom>
          <a:noFill/>
        </p:spPr>
        <p:txBody>
          <a:bodyPr wrap="square" rtlCol="0">
            <a:spAutoFit/>
          </a:bodyPr>
          <a:lstStyle/>
          <a:p>
            <a:pPr marL="342900" indent="-228600" algn="l">
              <a:buFont typeface="Arial" panose="020B0604020202020204" pitchFamily="34" charset="0"/>
              <a:buChar char="•"/>
            </a:pPr>
            <a:r>
              <a:rPr lang="en-US" sz="4800" dirty="0">
                <a:solidFill>
                  <a:schemeClr val="bg1"/>
                </a:solidFill>
                <a:effectLst/>
              </a:rPr>
              <a:t>Development of Globalization</a:t>
            </a:r>
            <a:br>
              <a:rPr lang="en-US" sz="4800" dirty="0">
                <a:solidFill>
                  <a:schemeClr val="bg1"/>
                </a:solidFill>
                <a:effectLst/>
              </a:rPr>
            </a:br>
            <a:endParaRPr lang="en-US" sz="4800" dirty="0">
              <a:solidFill>
                <a:schemeClr val="bg1"/>
              </a:solidFill>
              <a:effectLst/>
            </a:endParaRPr>
          </a:p>
          <a:p>
            <a:pPr marL="285750" indent="-228600" algn="l">
              <a:spcAft>
                <a:spcPts val="800"/>
              </a:spcAft>
              <a:buFont typeface="Arial" panose="020B0604020202020204" pitchFamily="34" charset="0"/>
              <a:buChar char="•"/>
            </a:pPr>
            <a:r>
              <a:rPr lang="en-US" sz="4800" dirty="0">
                <a:solidFill>
                  <a:schemeClr val="bg1"/>
                </a:solidFill>
                <a:effectLst/>
              </a:rPr>
              <a:t>Economy and Trade</a:t>
            </a:r>
            <a:br>
              <a:rPr lang="en-US" sz="4800" dirty="0">
                <a:solidFill>
                  <a:schemeClr val="bg1"/>
                </a:solidFill>
                <a:effectLst/>
              </a:rPr>
            </a:br>
            <a:endParaRPr lang="en-US" sz="4800" dirty="0">
              <a:solidFill>
                <a:schemeClr val="bg1"/>
              </a:solidFill>
              <a:effectLst/>
            </a:endParaRPr>
          </a:p>
          <a:p>
            <a:pPr marL="285750" indent="-228600" algn="l">
              <a:spcAft>
                <a:spcPts val="800"/>
              </a:spcAft>
              <a:buFont typeface="Arial" panose="020B0604020202020204" pitchFamily="34" charset="0"/>
              <a:buChar char="•"/>
            </a:pPr>
            <a:r>
              <a:rPr lang="en-US" sz="4800" dirty="0">
                <a:solidFill>
                  <a:schemeClr val="bg1"/>
                </a:solidFill>
                <a:effectLst/>
              </a:rPr>
              <a:t>International Institutions </a:t>
            </a:r>
          </a:p>
        </p:txBody>
      </p:sp>
    </p:spTree>
    <p:extLst>
      <p:ext uri="{BB962C8B-B14F-4D97-AF65-F5344CB8AC3E}">
        <p14:creationId xmlns:p14="http://schemas.microsoft.com/office/powerpoint/2010/main" val="263895077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5EBA5A-FFFD-D2F5-0CEE-6ABCF7F55D2A}"/>
            </a:ext>
          </a:extLst>
        </p:cNvPr>
        <p:cNvGrpSpPr/>
        <p:nvPr/>
      </p:nvGrpSpPr>
      <p:grpSpPr>
        <a:xfrm>
          <a:off x="0" y="0"/>
          <a:ext cx="0" cy="0"/>
          <a:chOff x="0" y="0"/>
          <a:chExt cx="0" cy="0"/>
        </a:xfrm>
      </p:grpSpPr>
      <p:pic>
        <p:nvPicPr>
          <p:cNvPr id="2" name="Rectangle 4433" descr="preencoded.png">
            <a:extLst>
              <a:ext uri="{FF2B5EF4-FFF2-40B4-BE49-F238E27FC236}">
                <a16:creationId xmlns:a16="http://schemas.microsoft.com/office/drawing/2014/main" id="{A1B6FF5B-12DD-F9DD-B111-1FFD05146C1F}"/>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0"/>
            <a:ext cx="12192000" cy="6915150"/>
          </a:xfrm>
          <a:prstGeom prst="rect">
            <a:avLst/>
          </a:prstGeom>
        </p:spPr>
      </p:pic>
      <p:pic>
        <p:nvPicPr>
          <p:cNvPr id="3" name="Group 1070165620" descr="preencoded.png">
            <a:extLst>
              <a:ext uri="{FF2B5EF4-FFF2-40B4-BE49-F238E27FC236}">
                <a16:creationId xmlns:a16="http://schemas.microsoft.com/office/drawing/2014/main" id="{E264F330-CE9F-362D-D268-0A3E3D5731DF}"/>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670800" y="0"/>
            <a:ext cx="4521200" cy="4845050"/>
          </a:xfrm>
          <a:prstGeom prst="rect">
            <a:avLst/>
          </a:prstGeom>
        </p:spPr>
      </p:pic>
      <p:pic>
        <p:nvPicPr>
          <p:cNvPr id="8" name="Rectangle 4434" descr="preencoded.png">
            <a:extLst>
              <a:ext uri="{FF2B5EF4-FFF2-40B4-BE49-F238E27FC236}">
                <a16:creationId xmlns:a16="http://schemas.microsoft.com/office/drawing/2014/main" id="{974E5CD2-03FE-0992-4CF6-CB50FC440139}"/>
              </a:ext>
            </a:extLst>
          </p:cNvPr>
          <p:cNvPicPr>
            <a:picLocks noChangeAspect="1"/>
          </p:cNvPicPr>
          <p:nvPr/>
        </p:nvPicPr>
        <p:blipFill>
          <a:blip r:embed="rId7"/>
          <a:srcRect/>
          <a:stretch/>
        </p:blipFill>
        <p:spPr>
          <a:xfrm>
            <a:off x="0" y="4845050"/>
            <a:ext cx="12192000" cy="2070100"/>
          </a:xfrm>
          <a:prstGeom prst="rect">
            <a:avLst/>
          </a:prstGeom>
        </p:spPr>
      </p:pic>
      <p:sp>
        <p:nvSpPr>
          <p:cNvPr id="14" name="TextBox 13">
            <a:extLst>
              <a:ext uri="{FF2B5EF4-FFF2-40B4-BE49-F238E27FC236}">
                <a16:creationId xmlns:a16="http://schemas.microsoft.com/office/drawing/2014/main" id="{3E835267-8B77-0350-1FA9-4F9EDE6FC5B1}"/>
              </a:ext>
            </a:extLst>
          </p:cNvPr>
          <p:cNvSpPr txBox="1"/>
          <p:nvPr/>
        </p:nvSpPr>
        <p:spPr>
          <a:xfrm>
            <a:off x="439699" y="457718"/>
            <a:ext cx="9012399" cy="1200329"/>
          </a:xfrm>
          <a:prstGeom prst="rect">
            <a:avLst/>
          </a:prstGeom>
          <a:noFill/>
        </p:spPr>
        <p:txBody>
          <a:bodyPr wrap="square" rtlCol="0">
            <a:spAutoFit/>
          </a:bodyPr>
          <a:lstStyle/>
          <a:p>
            <a:r>
              <a:rPr lang="en-US" sz="7200" dirty="0">
                <a:solidFill>
                  <a:schemeClr val="bg1"/>
                </a:solidFill>
                <a:latin typeface="Georgia (Headings)"/>
                <a:cs typeface="Arial" panose="020B0604020202020204" pitchFamily="34" charset="0"/>
              </a:rPr>
              <a:t>Trends</a:t>
            </a:r>
          </a:p>
        </p:txBody>
      </p:sp>
      <p:sp>
        <p:nvSpPr>
          <p:cNvPr id="15" name="TextBox 14">
            <a:extLst>
              <a:ext uri="{FF2B5EF4-FFF2-40B4-BE49-F238E27FC236}">
                <a16:creationId xmlns:a16="http://schemas.microsoft.com/office/drawing/2014/main" id="{542E1A87-605D-1E8A-39EF-DCB5C60BE67E}"/>
              </a:ext>
            </a:extLst>
          </p:cNvPr>
          <p:cNvSpPr txBox="1"/>
          <p:nvPr/>
        </p:nvSpPr>
        <p:spPr>
          <a:xfrm>
            <a:off x="304665" y="1658047"/>
            <a:ext cx="11582669" cy="4524315"/>
          </a:xfrm>
          <a:prstGeom prst="rect">
            <a:avLst/>
          </a:prstGeom>
          <a:noFill/>
        </p:spPr>
        <p:txBody>
          <a:bodyPr wrap="square" rtlCol="0">
            <a:spAutoFit/>
          </a:bodyPr>
          <a:lstStyle/>
          <a:p>
            <a:pPr marL="685800" indent="-685800" algn="l">
              <a:spcAft>
                <a:spcPts val="800"/>
              </a:spcAft>
              <a:buFont typeface="Arial" panose="020B0604020202020204" pitchFamily="34" charset="0"/>
              <a:buChar char="•"/>
            </a:pPr>
            <a:r>
              <a:rPr lang="en-GB" sz="48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Communications and Technology</a:t>
            </a:r>
            <a:br>
              <a:rPr lang="en-GB" sz="48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br>
            <a:endParaRPr lang="en-GB" sz="48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p>
            <a:pPr marL="571500" indent="-571500" algn="l">
              <a:spcAft>
                <a:spcPts val="800"/>
              </a:spcAft>
              <a:buFont typeface="Arial" panose="020B0604020202020204" pitchFamily="34" charset="0"/>
              <a:buChar char="•"/>
            </a:pPr>
            <a:r>
              <a:rPr lang="en-US" sz="4800" dirty="0">
                <a:solidFill>
                  <a:schemeClr val="bg1"/>
                </a:solidFill>
                <a:effectLst/>
              </a:rPr>
              <a:t>Culture, Language, and Religion</a:t>
            </a:r>
            <a:br>
              <a:rPr lang="en-US" sz="4800" dirty="0">
                <a:solidFill>
                  <a:schemeClr val="bg1"/>
                </a:solidFill>
                <a:effectLst/>
              </a:rPr>
            </a:br>
            <a:endParaRPr lang="en-US" sz="4800" dirty="0">
              <a:solidFill>
                <a:schemeClr val="bg1"/>
              </a:solidFill>
              <a:effectLst/>
            </a:endParaRPr>
          </a:p>
          <a:p>
            <a:pPr marL="571500" indent="-571500" algn="l">
              <a:spcAft>
                <a:spcPts val="800"/>
              </a:spcAft>
              <a:buFont typeface="Arial" panose="020B0604020202020204" pitchFamily="34" charset="0"/>
              <a:buChar char="•"/>
            </a:pPr>
            <a:r>
              <a:rPr lang="en-US" sz="4800" dirty="0">
                <a:solidFill>
                  <a:schemeClr val="bg1"/>
                </a:solidFill>
                <a:effectLst/>
              </a:rPr>
              <a:t>Migration and Travel</a:t>
            </a:r>
          </a:p>
          <a:p>
            <a:pPr marL="457200" indent="-457200">
              <a:buFont typeface="Arial" panose="020B0604020202020204" pitchFamily="34" charset="0"/>
              <a:buChar char="•"/>
            </a:pPr>
            <a:endParaRPr lang="en-US"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716693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320D54-DFC9-C757-E6C6-4CEB1D5A2AD2}"/>
            </a:ext>
          </a:extLst>
        </p:cNvPr>
        <p:cNvGrpSpPr/>
        <p:nvPr/>
      </p:nvGrpSpPr>
      <p:grpSpPr>
        <a:xfrm>
          <a:off x="0" y="0"/>
          <a:ext cx="0" cy="0"/>
          <a:chOff x="0" y="0"/>
          <a:chExt cx="0" cy="0"/>
        </a:xfrm>
      </p:grpSpPr>
      <p:pic>
        <p:nvPicPr>
          <p:cNvPr id="2" name="Rectangle 4433" descr="preencoded.png">
            <a:extLst>
              <a:ext uri="{FF2B5EF4-FFF2-40B4-BE49-F238E27FC236}">
                <a16:creationId xmlns:a16="http://schemas.microsoft.com/office/drawing/2014/main" id="{5889EAC0-69FA-1B34-24CF-3E26641C6972}"/>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0"/>
            <a:ext cx="12192000" cy="6915150"/>
          </a:xfrm>
          <a:prstGeom prst="rect">
            <a:avLst/>
          </a:prstGeom>
        </p:spPr>
      </p:pic>
      <p:pic>
        <p:nvPicPr>
          <p:cNvPr id="3" name="Group 1070165620" descr="preencoded.png">
            <a:extLst>
              <a:ext uri="{FF2B5EF4-FFF2-40B4-BE49-F238E27FC236}">
                <a16:creationId xmlns:a16="http://schemas.microsoft.com/office/drawing/2014/main" id="{A00BFE26-64B2-C336-9C93-231F3D4C9D7B}"/>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670800" y="0"/>
            <a:ext cx="4521200" cy="4845050"/>
          </a:xfrm>
          <a:prstGeom prst="rect">
            <a:avLst/>
          </a:prstGeom>
        </p:spPr>
      </p:pic>
      <p:pic>
        <p:nvPicPr>
          <p:cNvPr id="8" name="Rectangle 4434" descr="preencoded.png">
            <a:extLst>
              <a:ext uri="{FF2B5EF4-FFF2-40B4-BE49-F238E27FC236}">
                <a16:creationId xmlns:a16="http://schemas.microsoft.com/office/drawing/2014/main" id="{4CC3E6E8-07E7-668E-5782-94EA5B237016}"/>
              </a:ext>
            </a:extLst>
          </p:cNvPr>
          <p:cNvPicPr>
            <a:picLocks noChangeAspect="1"/>
          </p:cNvPicPr>
          <p:nvPr/>
        </p:nvPicPr>
        <p:blipFill>
          <a:blip r:embed="rId7"/>
          <a:srcRect/>
          <a:stretch/>
        </p:blipFill>
        <p:spPr>
          <a:xfrm>
            <a:off x="0" y="4845050"/>
            <a:ext cx="12192000" cy="2070100"/>
          </a:xfrm>
          <a:prstGeom prst="rect">
            <a:avLst/>
          </a:prstGeom>
        </p:spPr>
      </p:pic>
      <p:sp>
        <p:nvSpPr>
          <p:cNvPr id="14" name="TextBox 13">
            <a:extLst>
              <a:ext uri="{FF2B5EF4-FFF2-40B4-BE49-F238E27FC236}">
                <a16:creationId xmlns:a16="http://schemas.microsoft.com/office/drawing/2014/main" id="{4BA58AF5-847A-2B66-363E-7AC2AD5DC98D}"/>
              </a:ext>
            </a:extLst>
          </p:cNvPr>
          <p:cNvSpPr txBox="1"/>
          <p:nvPr/>
        </p:nvSpPr>
        <p:spPr>
          <a:xfrm>
            <a:off x="350490" y="224772"/>
            <a:ext cx="9012399" cy="1200329"/>
          </a:xfrm>
          <a:prstGeom prst="rect">
            <a:avLst/>
          </a:prstGeom>
          <a:noFill/>
        </p:spPr>
        <p:txBody>
          <a:bodyPr wrap="square" rtlCol="0">
            <a:spAutoFit/>
          </a:bodyPr>
          <a:lstStyle/>
          <a:p>
            <a:r>
              <a:rPr lang="en-US" sz="7200" dirty="0">
                <a:solidFill>
                  <a:schemeClr val="bg1"/>
                </a:solidFill>
                <a:latin typeface="Georgia (Headings)"/>
                <a:cs typeface="Arial" panose="020B0604020202020204" pitchFamily="34" charset="0"/>
              </a:rPr>
              <a:t>Themes</a:t>
            </a:r>
          </a:p>
        </p:txBody>
      </p:sp>
      <p:sp>
        <p:nvSpPr>
          <p:cNvPr id="15" name="TextBox 14">
            <a:extLst>
              <a:ext uri="{FF2B5EF4-FFF2-40B4-BE49-F238E27FC236}">
                <a16:creationId xmlns:a16="http://schemas.microsoft.com/office/drawing/2014/main" id="{88761BF4-22CE-2A10-D3D0-08099A5B60E1}"/>
              </a:ext>
            </a:extLst>
          </p:cNvPr>
          <p:cNvSpPr txBox="1"/>
          <p:nvPr/>
        </p:nvSpPr>
        <p:spPr>
          <a:xfrm>
            <a:off x="350490" y="1684876"/>
            <a:ext cx="6084337" cy="4708981"/>
          </a:xfrm>
          <a:prstGeom prst="rect">
            <a:avLst/>
          </a:prstGeom>
          <a:noFill/>
        </p:spPr>
        <p:txBody>
          <a:bodyPr wrap="square" rtlCol="0">
            <a:spAutoFit/>
          </a:bodyPr>
          <a:lstStyle/>
          <a:p>
            <a:pPr marL="571500" indent="-228600" algn="l">
              <a:spcAft>
                <a:spcPts val="800"/>
              </a:spcAft>
              <a:buFont typeface="Arial" panose="020B0604020202020204" pitchFamily="34" charset="0"/>
              <a:buChar char="•"/>
            </a:pPr>
            <a:r>
              <a:rPr lang="en-US" sz="4000" dirty="0">
                <a:solidFill>
                  <a:schemeClr val="bg1"/>
                </a:solidFill>
                <a:effectLst/>
              </a:rPr>
              <a:t>Climate and Environment</a:t>
            </a:r>
            <a:br>
              <a:rPr lang="en-US" sz="4000" dirty="0">
                <a:solidFill>
                  <a:schemeClr val="bg1"/>
                </a:solidFill>
                <a:effectLst/>
              </a:rPr>
            </a:br>
            <a:endParaRPr lang="en-US" sz="4000" dirty="0">
              <a:solidFill>
                <a:schemeClr val="bg1"/>
              </a:solidFill>
              <a:effectLst/>
            </a:endParaRPr>
          </a:p>
          <a:p>
            <a:pPr marL="571500" indent="-228600" algn="l">
              <a:spcAft>
                <a:spcPts val="800"/>
              </a:spcAft>
              <a:buFont typeface="Arial" panose="020B0604020202020204" pitchFamily="34" charset="0"/>
              <a:buChar char="•"/>
            </a:pPr>
            <a:r>
              <a:rPr lang="en-GB" sz="4000" dirty="0">
                <a:solidFill>
                  <a:schemeClr val="bg1"/>
                </a:solidFill>
                <a:effectLst/>
              </a:rPr>
              <a:t>Economic Development and Poverty</a:t>
            </a:r>
            <a:br>
              <a:rPr lang="en-GB" sz="4000" dirty="0">
                <a:solidFill>
                  <a:schemeClr val="bg1"/>
                </a:solidFill>
                <a:effectLst/>
              </a:rPr>
            </a:br>
            <a:endParaRPr lang="en-GB" sz="4000" dirty="0">
              <a:solidFill>
                <a:schemeClr val="bg1"/>
              </a:solidFill>
              <a:effectLst/>
            </a:endParaRPr>
          </a:p>
          <a:p>
            <a:pPr marL="571500" indent="-228600" algn="l">
              <a:spcAft>
                <a:spcPts val="800"/>
              </a:spcAft>
              <a:buFont typeface="Arial" panose="020B0604020202020204" pitchFamily="34" charset="0"/>
              <a:buChar char="•"/>
            </a:pPr>
            <a:r>
              <a:rPr lang="en-GB" sz="4000" dirty="0">
                <a:solidFill>
                  <a:schemeClr val="bg1"/>
                </a:solidFill>
                <a:effectLst/>
              </a:rPr>
              <a:t>Human Rights</a:t>
            </a:r>
          </a:p>
          <a:p>
            <a:pPr marL="457200" indent="-457200">
              <a:buFont typeface="Arial" panose="020B0604020202020204" pitchFamily="34" charset="0"/>
              <a:buChar char="•"/>
            </a:pPr>
            <a:endParaRPr lang="en-US" sz="2000" i="1" dirty="0">
              <a:solidFill>
                <a:schemeClr val="bg1"/>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US" sz="2000" dirty="0">
              <a:solidFill>
                <a:schemeClr val="bg1"/>
              </a:solidFill>
              <a:latin typeface="Arial" panose="020B0604020202020204" pitchFamily="34" charset="0"/>
              <a:cs typeface="Arial" panose="020B0604020202020204" pitchFamily="34" charset="0"/>
            </a:endParaRPr>
          </a:p>
        </p:txBody>
      </p:sp>
      <p:pic>
        <p:nvPicPr>
          <p:cNvPr id="4" name="Picture 3" descr="Text&#10;&#10;Description automatically generated">
            <a:extLst>
              <a:ext uri="{FF2B5EF4-FFF2-40B4-BE49-F238E27FC236}">
                <a16:creationId xmlns:a16="http://schemas.microsoft.com/office/drawing/2014/main" id="{FA331BBB-2CA6-B1E6-A58E-57E6E728CDD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34827" y="1565713"/>
            <a:ext cx="5757173" cy="4087368"/>
          </a:xfrm>
          <a:prstGeom prst="rect">
            <a:avLst/>
          </a:prstGeom>
        </p:spPr>
      </p:pic>
    </p:spTree>
    <p:extLst>
      <p:ext uri="{BB962C8B-B14F-4D97-AF65-F5344CB8AC3E}">
        <p14:creationId xmlns:p14="http://schemas.microsoft.com/office/powerpoint/2010/main" val="60096165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8755D0-C895-EE76-E519-536B8AE2A94A}"/>
            </a:ext>
          </a:extLst>
        </p:cNvPr>
        <p:cNvGrpSpPr/>
        <p:nvPr/>
      </p:nvGrpSpPr>
      <p:grpSpPr>
        <a:xfrm>
          <a:off x="0" y="0"/>
          <a:ext cx="0" cy="0"/>
          <a:chOff x="0" y="0"/>
          <a:chExt cx="0" cy="0"/>
        </a:xfrm>
      </p:grpSpPr>
      <p:pic>
        <p:nvPicPr>
          <p:cNvPr id="2" name="Rectangle 4433" descr="preencoded.png">
            <a:extLst>
              <a:ext uri="{FF2B5EF4-FFF2-40B4-BE49-F238E27FC236}">
                <a16:creationId xmlns:a16="http://schemas.microsoft.com/office/drawing/2014/main" id="{7AAE50DB-4755-8651-F97F-30D2DA41B944}"/>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0"/>
            <a:ext cx="12192000" cy="6915150"/>
          </a:xfrm>
          <a:prstGeom prst="rect">
            <a:avLst/>
          </a:prstGeom>
        </p:spPr>
      </p:pic>
      <p:pic>
        <p:nvPicPr>
          <p:cNvPr id="3" name="Group 1070165620" descr="preencoded.png">
            <a:extLst>
              <a:ext uri="{FF2B5EF4-FFF2-40B4-BE49-F238E27FC236}">
                <a16:creationId xmlns:a16="http://schemas.microsoft.com/office/drawing/2014/main" id="{F486322B-88C9-1B82-96A4-C7845EC2AF75}"/>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670800" y="0"/>
            <a:ext cx="4521200" cy="4845050"/>
          </a:xfrm>
          <a:prstGeom prst="rect">
            <a:avLst/>
          </a:prstGeom>
        </p:spPr>
      </p:pic>
      <p:pic>
        <p:nvPicPr>
          <p:cNvPr id="8" name="Rectangle 4434" descr="preencoded.png">
            <a:extLst>
              <a:ext uri="{FF2B5EF4-FFF2-40B4-BE49-F238E27FC236}">
                <a16:creationId xmlns:a16="http://schemas.microsoft.com/office/drawing/2014/main" id="{928E13C9-8E73-AA40-F3A2-04D36DA07E5C}"/>
              </a:ext>
            </a:extLst>
          </p:cNvPr>
          <p:cNvPicPr>
            <a:picLocks noChangeAspect="1"/>
          </p:cNvPicPr>
          <p:nvPr/>
        </p:nvPicPr>
        <p:blipFill>
          <a:blip r:embed="rId7"/>
          <a:srcRect/>
          <a:stretch/>
        </p:blipFill>
        <p:spPr>
          <a:xfrm>
            <a:off x="0" y="4845050"/>
            <a:ext cx="12192000" cy="2070100"/>
          </a:xfrm>
          <a:prstGeom prst="rect">
            <a:avLst/>
          </a:prstGeom>
        </p:spPr>
      </p:pic>
      <p:sp>
        <p:nvSpPr>
          <p:cNvPr id="14" name="TextBox 13">
            <a:extLst>
              <a:ext uri="{FF2B5EF4-FFF2-40B4-BE49-F238E27FC236}">
                <a16:creationId xmlns:a16="http://schemas.microsoft.com/office/drawing/2014/main" id="{C7AAEB04-D871-B3B8-B30B-FD109230CFAE}"/>
              </a:ext>
            </a:extLst>
          </p:cNvPr>
          <p:cNvSpPr txBox="1"/>
          <p:nvPr/>
        </p:nvSpPr>
        <p:spPr>
          <a:xfrm>
            <a:off x="345566" y="217856"/>
            <a:ext cx="5637715" cy="1938992"/>
          </a:xfrm>
          <a:prstGeom prst="rect">
            <a:avLst/>
          </a:prstGeom>
          <a:noFill/>
        </p:spPr>
        <p:txBody>
          <a:bodyPr wrap="square" rtlCol="0">
            <a:spAutoFit/>
          </a:bodyPr>
          <a:lstStyle/>
          <a:p>
            <a:r>
              <a:rPr lang="en-US" sz="6000" dirty="0">
                <a:solidFill>
                  <a:schemeClr val="bg1"/>
                </a:solidFill>
                <a:latin typeface="Georgia (Headings)"/>
                <a:cs typeface="Arial" panose="020B0604020202020204" pitchFamily="34" charset="0"/>
              </a:rPr>
              <a:t>Future of </a:t>
            </a:r>
            <a:r>
              <a:rPr lang="en-US" sz="6000">
                <a:solidFill>
                  <a:schemeClr val="bg1"/>
                </a:solidFill>
                <a:latin typeface="Georgia (Headings)"/>
                <a:cs typeface="Arial" panose="020B0604020202020204" pitchFamily="34" charset="0"/>
              </a:rPr>
              <a:t>Globalisation</a:t>
            </a:r>
            <a:endParaRPr lang="en-US" sz="6000" dirty="0">
              <a:solidFill>
                <a:schemeClr val="bg1"/>
              </a:solidFill>
              <a:latin typeface="Georgia (Headings)"/>
              <a:cs typeface="Arial" panose="020B0604020202020204" pitchFamily="34" charset="0"/>
            </a:endParaRPr>
          </a:p>
        </p:txBody>
      </p:sp>
      <p:sp>
        <p:nvSpPr>
          <p:cNvPr id="15" name="TextBox 14">
            <a:extLst>
              <a:ext uri="{FF2B5EF4-FFF2-40B4-BE49-F238E27FC236}">
                <a16:creationId xmlns:a16="http://schemas.microsoft.com/office/drawing/2014/main" id="{95C93BAA-BECA-CE47-E782-4C3D127F0094}"/>
              </a:ext>
            </a:extLst>
          </p:cNvPr>
          <p:cNvSpPr txBox="1"/>
          <p:nvPr/>
        </p:nvSpPr>
        <p:spPr>
          <a:xfrm>
            <a:off x="345566" y="2532369"/>
            <a:ext cx="5515051" cy="3149580"/>
          </a:xfrm>
          <a:prstGeom prst="rect">
            <a:avLst/>
          </a:prstGeom>
          <a:noFill/>
        </p:spPr>
        <p:txBody>
          <a:bodyPr wrap="square" rtlCol="0">
            <a:spAutoFit/>
          </a:bodyPr>
          <a:lstStyle/>
          <a:p>
            <a:pPr marL="457200" indent="-457200" algn="l">
              <a:spcAft>
                <a:spcPts val="800"/>
              </a:spcAft>
              <a:buFont typeface="Arial" panose="020B0604020202020204" pitchFamily="34" charset="0"/>
              <a:buChar char="•"/>
            </a:pPr>
            <a:r>
              <a:rPr lang="en-GB" sz="4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Political reactions</a:t>
            </a:r>
            <a:br>
              <a:rPr lang="en-GB" sz="4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endParaRPr lang="en-GB" sz="4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gn="l">
              <a:spcAft>
                <a:spcPts val="800"/>
              </a:spcAft>
              <a:buFont typeface="Arial" panose="020B0604020202020204" pitchFamily="34" charset="0"/>
              <a:buChar char="•"/>
            </a:pPr>
            <a:r>
              <a:rPr lang="en-GB" sz="4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The end of Globalization?</a:t>
            </a:r>
            <a:endParaRPr lang="en-US" sz="4800" dirty="0">
              <a:solidFill>
                <a:schemeClr val="bg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598A2327-37E8-BF90-1983-33B69132CCAC}"/>
              </a:ext>
            </a:extLst>
          </p:cNvPr>
          <p:cNvPicPr>
            <a:picLocks noChangeAspect="1"/>
          </p:cNvPicPr>
          <p:nvPr/>
        </p:nvPicPr>
        <p:blipFill>
          <a:blip r:embed="rId8"/>
          <a:stretch>
            <a:fillRect/>
          </a:stretch>
        </p:blipFill>
        <p:spPr>
          <a:xfrm>
            <a:off x="6999823" y="19053"/>
            <a:ext cx="4841687" cy="6896097"/>
          </a:xfrm>
          <a:prstGeom prst="rect">
            <a:avLst/>
          </a:prstGeom>
        </p:spPr>
      </p:pic>
    </p:spTree>
    <p:extLst>
      <p:ext uri="{BB962C8B-B14F-4D97-AF65-F5344CB8AC3E}">
        <p14:creationId xmlns:p14="http://schemas.microsoft.com/office/powerpoint/2010/main" val="208922110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ctangle 4" descr="preencoded.png"/>
          <p:cNvPicPr>
            <a:picLocks noChangeAspect="1"/>
          </p:cNvPicPr>
          <p:nvPr/>
        </p:nvPicPr>
        <p:blipFill>
          <a:blip r:embed="rId3"/>
          <a:srcRect/>
          <a:stretch/>
        </p:blipFill>
        <p:spPr>
          <a:xfrm>
            <a:off x="0" y="-26191"/>
            <a:ext cx="12192000" cy="6858000"/>
          </a:xfrm>
          <a:prstGeom prst="rect">
            <a:avLst/>
          </a:prstGeom>
        </p:spPr>
      </p:pic>
      <p:pic>
        <p:nvPicPr>
          <p:cNvPr id="3" name="Group"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57446" y="-78638"/>
            <a:ext cx="6216849" cy="6858000"/>
          </a:xfrm>
          <a:prstGeom prst="rect">
            <a:avLst/>
          </a:prstGeom>
        </p:spPr>
      </p:pic>
      <p:pic>
        <p:nvPicPr>
          <p:cNvPr id="4" name="Layer_1"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834398" y="879017"/>
            <a:ext cx="3236572" cy="914107"/>
          </a:xfrm>
          <a:prstGeom prst="rect">
            <a:avLst/>
          </a:prstGeom>
        </p:spPr>
      </p:pic>
      <p:pic>
        <p:nvPicPr>
          <p:cNvPr id="8" name="multi 3" descr="preencoded.png"/>
          <p:cNvPicPr>
            <a:picLocks noChangeAspect="1"/>
          </p:cNvPicPr>
          <p:nvPr/>
        </p:nvPicPr>
        <p:blipFill>
          <a:blip r:embed="rId8"/>
          <a:srcRect/>
          <a:stretch/>
        </p:blipFill>
        <p:spPr>
          <a:xfrm>
            <a:off x="5399509" y="0"/>
            <a:ext cx="6949937" cy="6858000"/>
          </a:xfrm>
          <a:prstGeom prst="rect">
            <a:avLst/>
          </a:prstGeom>
        </p:spPr>
      </p:pic>
      <p:sp>
        <p:nvSpPr>
          <p:cNvPr id="9" name="TextBox 8">
            <a:extLst>
              <a:ext uri="{FF2B5EF4-FFF2-40B4-BE49-F238E27FC236}">
                <a16:creationId xmlns:a16="http://schemas.microsoft.com/office/drawing/2014/main" id="{ED0083F7-E6EC-446C-9A20-F850E3F3BDAC}"/>
              </a:ext>
            </a:extLst>
          </p:cNvPr>
          <p:cNvSpPr txBox="1"/>
          <p:nvPr/>
        </p:nvSpPr>
        <p:spPr>
          <a:xfrm>
            <a:off x="481653" y="2484534"/>
            <a:ext cx="6315201" cy="2800767"/>
          </a:xfrm>
          <a:prstGeom prst="rect">
            <a:avLst/>
          </a:prstGeom>
          <a:noFill/>
        </p:spPr>
        <p:txBody>
          <a:bodyPr wrap="square" rtlCol="0">
            <a:spAutoFit/>
          </a:bodyPr>
          <a:lstStyle/>
          <a:p>
            <a:pPr algn="ctr"/>
            <a:r>
              <a:rPr lang="en-US" sz="4400" dirty="0">
                <a:solidFill>
                  <a:schemeClr val="bg1"/>
                </a:solidFill>
                <a:latin typeface="Arial" panose="020B0604020202020204" pitchFamily="34" charset="0"/>
                <a:cs typeface="Arial" panose="020B0604020202020204" pitchFamily="34" charset="0"/>
              </a:rPr>
              <a:t>Elective:</a:t>
            </a:r>
          </a:p>
          <a:p>
            <a:pPr algn="ctr"/>
            <a:r>
              <a:rPr lang="en-US" sz="4400" dirty="0">
                <a:solidFill>
                  <a:schemeClr val="bg1"/>
                </a:solidFill>
                <a:latin typeface="Arial" panose="020B0604020202020204" pitchFamily="34" charset="0"/>
                <a:cs typeface="Arial" panose="020B0604020202020204" pitchFamily="34" charset="0"/>
              </a:rPr>
              <a:t>Introduction to Programming with Python</a:t>
            </a:r>
          </a:p>
        </p:txBody>
      </p:sp>
    </p:spTree>
    <p:extLst>
      <p:ext uri="{BB962C8B-B14F-4D97-AF65-F5344CB8AC3E}">
        <p14:creationId xmlns:p14="http://schemas.microsoft.com/office/powerpoint/2010/main" val="116287702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9" name="Rectangle 1058">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ED0083F7-E6EC-446C-9A20-F850E3F3BDAC}"/>
              </a:ext>
            </a:extLst>
          </p:cNvPr>
          <p:cNvSpPr txBox="1"/>
          <p:nvPr/>
        </p:nvSpPr>
        <p:spPr>
          <a:xfrm>
            <a:off x="908454" y="1360481"/>
            <a:ext cx="4605340" cy="2387600"/>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000" b="0" i="0" u="none" strike="noStrike" kern="1200" cap="none" spc="0" normalizeH="0" baseline="0" noProof="0" dirty="0">
                <a:ln>
                  <a:noFill/>
                </a:ln>
                <a:solidFill>
                  <a:srgbClr val="4472C4">
                    <a:lumMod val="40000"/>
                    <a:lumOff val="60000"/>
                  </a:srgbClr>
                </a:solidFill>
                <a:effectLst/>
                <a:uLnTx/>
                <a:uFillTx/>
                <a:latin typeface="Calibri Light" panose="020F0302020204030204"/>
                <a:ea typeface="+mn-ea"/>
                <a:cs typeface="+mn-cs"/>
              </a:rPr>
              <a:t>Introduction to Programming with Python</a:t>
            </a:r>
          </a:p>
        </p:txBody>
      </p:sp>
      <p:pic>
        <p:nvPicPr>
          <p:cNvPr id="1030" name="Picture 6">
            <a:extLst>
              <a:ext uri="{FF2B5EF4-FFF2-40B4-BE49-F238E27FC236}">
                <a16:creationId xmlns:a16="http://schemas.microsoft.com/office/drawing/2014/main" id="{2A402CEB-7D5B-5F5A-D2C7-535A97D90863}"/>
              </a:ext>
            </a:extLst>
          </p:cNvPr>
          <p:cNvPicPr>
            <a:picLocks noChangeAspect="1" noChangeArrowheads="1"/>
          </p:cNvPicPr>
          <p:nvPr/>
        </p:nvPicPr>
        <p:blipFill>
          <a:blip r:embed="rId3">
            <a:alphaModFix/>
            <a:extLst>
              <a:ext uri="{28A0092B-C50C-407E-A947-70E740481C1C}">
                <a14:useLocalDpi xmlns:a14="http://schemas.microsoft.com/office/drawing/2010/main" val="0"/>
              </a:ext>
            </a:extLst>
          </a:blip>
          <a:stretch>
            <a:fillRect/>
          </a:stretch>
        </p:blipFill>
        <p:spPr bwMode="auto">
          <a:xfrm>
            <a:off x="5377947" y="1764731"/>
            <a:ext cx="5917401" cy="3328538"/>
          </a:xfrm>
          <a:prstGeom prst="rect">
            <a:avLst/>
          </a:prstGeom>
          <a:noFill/>
          <a:extLst>
            <a:ext uri="{909E8E84-426E-40DD-AFC4-6F175D3DCCD1}">
              <a14:hiddenFill xmlns:a14="http://schemas.microsoft.com/office/drawing/2010/main">
                <a:solidFill>
                  <a:srgbClr val="FFFFFF"/>
                </a:solidFill>
              </a14:hiddenFill>
            </a:ext>
          </a:extLst>
        </p:spPr>
      </p:pic>
      <p:sp>
        <p:nvSpPr>
          <p:cNvPr id="1061" name="Rectangle 1060">
            <a:extLst>
              <a:ext uri="{FF2B5EF4-FFF2-40B4-BE49-F238E27FC236}">
                <a16:creationId xmlns:a16="http://schemas.microsoft.com/office/drawing/2014/main" id="{D84C2E9E-0B5D-4B5F-9A1F-70EBDCE39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461" y="1197769"/>
            <a:ext cx="10987078"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Объект 2">
            <a:extLst>
              <a:ext uri="{FF2B5EF4-FFF2-40B4-BE49-F238E27FC236}">
                <a16:creationId xmlns:a16="http://schemas.microsoft.com/office/drawing/2014/main" id="{CCB31062-9775-9117-C187-77FF1A2966B7}"/>
              </a:ext>
            </a:extLst>
          </p:cNvPr>
          <p:cNvSpPr txBox="1">
            <a:spLocks/>
          </p:cNvSpPr>
          <p:nvPr/>
        </p:nvSpPr>
        <p:spPr>
          <a:xfrm>
            <a:off x="969523" y="5902527"/>
            <a:ext cx="6044019" cy="390983"/>
          </a:xfrm>
          <a:prstGeom prst="rect">
            <a:avLst/>
          </a:prstGeom>
          <a:ln w="19050">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1" u="none" strike="noStrike" kern="1200" cap="none" spc="0" normalizeH="0" baseline="0" noProof="0" dirty="0">
                <a:ln>
                  <a:noFill/>
                </a:ln>
                <a:solidFill>
                  <a:srgbClr val="4472C4">
                    <a:lumMod val="40000"/>
                    <a:lumOff val="60000"/>
                  </a:srgbClr>
                </a:solidFill>
                <a:effectLst/>
                <a:uLnTx/>
                <a:uFillTx/>
                <a:latin typeface="Aptos" panose="020B0004020202020204" pitchFamily="34" charset="0"/>
                <a:ea typeface="+mn-ea"/>
                <a:cs typeface="+mn-cs"/>
              </a:rPr>
              <a:t>“From logic to loops, from lists to games – start your coding journey here.”</a:t>
            </a:r>
            <a:endParaRPr kumimoji="0" lang="ru-RU" sz="1400" b="0" i="1" u="none" strike="noStrike" kern="1200" cap="none" spc="0" normalizeH="0" baseline="0" noProof="0" dirty="0">
              <a:ln>
                <a:noFill/>
              </a:ln>
              <a:solidFill>
                <a:srgbClr val="4472C4">
                  <a:lumMod val="40000"/>
                  <a:lumOff val="60000"/>
                </a:srgbClr>
              </a:solidFill>
              <a:effectLst/>
              <a:uLnTx/>
              <a:uFillTx/>
              <a:latin typeface="Aptos" panose="020B0004020202020204" pitchFamily="34" charset="0"/>
              <a:ea typeface="+mn-ea"/>
              <a:cs typeface="+mn-cs"/>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Заголовок 1">
            <a:extLst>
              <a:ext uri="{FF2B5EF4-FFF2-40B4-BE49-F238E27FC236}">
                <a16:creationId xmlns:a16="http://schemas.microsoft.com/office/drawing/2014/main" id="{D5AE4AF1-4EC0-3AF8-0D3D-8640CE9D64DA}"/>
              </a:ext>
            </a:extLst>
          </p:cNvPr>
          <p:cNvSpPr>
            <a:spLocks noGrp="1"/>
          </p:cNvSpPr>
          <p:nvPr>
            <p:ph type="title"/>
          </p:nvPr>
        </p:nvSpPr>
        <p:spPr>
          <a:xfrm>
            <a:off x="838200" y="448721"/>
            <a:ext cx="4707671" cy="1225650"/>
          </a:xfrm>
        </p:spPr>
        <p:txBody>
          <a:bodyPr anchor="b">
            <a:normAutofit fontScale="90000"/>
          </a:bodyPr>
          <a:lstStyle/>
          <a:p>
            <a:r>
              <a:rPr lang="en-US" sz="3800" dirty="0">
                <a:solidFill>
                  <a:schemeClr val="accent1">
                    <a:lumMod val="40000"/>
                    <a:lumOff val="60000"/>
                  </a:schemeClr>
                </a:solidFill>
              </a:rPr>
              <a:t>Introduction to Programming with Python</a:t>
            </a:r>
          </a:p>
        </p:txBody>
      </p:sp>
      <p:cxnSp>
        <p:nvCxnSpPr>
          <p:cNvPr id="12" name="Straight Connector 11">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Объект 2">
            <a:extLst>
              <a:ext uri="{FF2B5EF4-FFF2-40B4-BE49-F238E27FC236}">
                <a16:creationId xmlns:a16="http://schemas.microsoft.com/office/drawing/2014/main" id="{34612BE3-991B-8B96-1703-401FB74C5332}"/>
              </a:ext>
            </a:extLst>
          </p:cNvPr>
          <p:cNvSpPr>
            <a:spLocks noGrp="1"/>
          </p:cNvSpPr>
          <p:nvPr>
            <p:ph idx="1"/>
          </p:nvPr>
        </p:nvSpPr>
        <p:spPr>
          <a:xfrm>
            <a:off x="897769" y="1909191"/>
            <a:ext cx="4586513" cy="2439071"/>
          </a:xfrm>
        </p:spPr>
        <p:txBody>
          <a:bodyPr>
            <a:normAutofit/>
          </a:bodyPr>
          <a:lstStyle/>
          <a:p>
            <a:r>
              <a:rPr lang="en-US" sz="2000" b="1" dirty="0">
                <a:solidFill>
                  <a:schemeClr val="accent1">
                    <a:lumMod val="40000"/>
                    <a:lumOff val="60000"/>
                  </a:schemeClr>
                </a:solidFill>
              </a:rPr>
              <a:t>Module Code</a:t>
            </a:r>
            <a:r>
              <a:rPr lang="en-US" sz="2000" dirty="0">
                <a:solidFill>
                  <a:schemeClr val="accent1">
                    <a:lumMod val="40000"/>
                    <a:lumOff val="60000"/>
                  </a:schemeClr>
                </a:solidFill>
              </a:rPr>
              <a:t>: ICT201</a:t>
            </a:r>
          </a:p>
          <a:p>
            <a:r>
              <a:rPr lang="en-US" sz="2000" b="1" dirty="0">
                <a:solidFill>
                  <a:schemeClr val="accent1">
                    <a:lumMod val="40000"/>
                    <a:lumOff val="60000"/>
                  </a:schemeClr>
                </a:solidFill>
              </a:rPr>
              <a:t>Instructor</a:t>
            </a:r>
            <a:r>
              <a:rPr lang="en-US" sz="2000" dirty="0">
                <a:solidFill>
                  <a:schemeClr val="accent1">
                    <a:lumMod val="40000"/>
                    <a:lumOff val="60000"/>
                  </a:schemeClr>
                </a:solidFill>
              </a:rPr>
              <a:t>: Prof. Timur Umarov, Ph.D. Computer Science</a:t>
            </a:r>
          </a:p>
          <a:p>
            <a:r>
              <a:rPr lang="en-US" sz="2000" b="1" dirty="0">
                <a:solidFill>
                  <a:schemeClr val="accent1">
                    <a:lumMod val="40000"/>
                    <a:lumOff val="60000"/>
                  </a:schemeClr>
                </a:solidFill>
              </a:rPr>
              <a:t>Office Hours</a:t>
            </a:r>
            <a:r>
              <a:rPr lang="en-US" sz="2000" dirty="0">
                <a:solidFill>
                  <a:schemeClr val="accent1">
                    <a:lumMod val="40000"/>
                    <a:lumOff val="60000"/>
                  </a:schemeClr>
                </a:solidFill>
              </a:rPr>
              <a:t>: Wednesdays, 15:00–17:00</a:t>
            </a:r>
          </a:p>
          <a:p>
            <a:r>
              <a:rPr lang="en-US" sz="2000" b="1" dirty="0">
                <a:solidFill>
                  <a:schemeClr val="accent1">
                    <a:lumMod val="40000"/>
                    <a:lumOff val="60000"/>
                  </a:schemeClr>
                </a:solidFill>
              </a:rPr>
              <a:t>Credits</a:t>
            </a:r>
            <a:r>
              <a:rPr lang="en-US" sz="2000" dirty="0">
                <a:solidFill>
                  <a:schemeClr val="accent1">
                    <a:lumMod val="40000"/>
                    <a:lumOff val="60000"/>
                  </a:schemeClr>
                </a:solidFill>
              </a:rPr>
              <a:t>: 20 | Level: SCQF 7 | Semester: Autumn</a:t>
            </a:r>
            <a:endParaRPr lang="ru-RU" sz="2000" dirty="0">
              <a:solidFill>
                <a:schemeClr val="accent1">
                  <a:lumMod val="40000"/>
                  <a:lumOff val="60000"/>
                </a:schemeClr>
              </a:solidFill>
            </a:endParaRPr>
          </a:p>
        </p:txBody>
      </p:sp>
      <p:cxnSp>
        <p:nvCxnSpPr>
          <p:cNvPr id="14" name="Straight Connector 13">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Рисунок 4">
            <a:extLst>
              <a:ext uri="{FF2B5EF4-FFF2-40B4-BE49-F238E27FC236}">
                <a16:creationId xmlns:a16="http://schemas.microsoft.com/office/drawing/2014/main" id="{942FD4E7-D8F0-6C13-2866-AE608B197FEF}"/>
              </a:ext>
            </a:extLst>
          </p:cNvPr>
          <p:cNvPicPr>
            <a:picLocks noChangeAspect="1"/>
          </p:cNvPicPr>
          <p:nvPr/>
        </p:nvPicPr>
        <p:blipFill>
          <a:blip r:embed="rId2"/>
          <a:srcRect l="25260" r="23718" b="-1"/>
          <a:stretch>
            <a:fillRect/>
          </a:stretch>
        </p:blipFill>
        <p:spPr>
          <a:xfrm>
            <a:off x="6525453" y="10"/>
            <a:ext cx="5666547" cy="6857990"/>
          </a:xfrm>
          <a:prstGeom prst="rect">
            <a:avLst/>
          </a:prstGeom>
        </p:spPr>
      </p:pic>
      <p:sp>
        <p:nvSpPr>
          <p:cNvPr id="6" name="Объект 2">
            <a:extLst>
              <a:ext uri="{FF2B5EF4-FFF2-40B4-BE49-F238E27FC236}">
                <a16:creationId xmlns:a16="http://schemas.microsoft.com/office/drawing/2014/main" id="{254C4510-B84D-EE96-6F57-CF30BCCC6CD0}"/>
              </a:ext>
            </a:extLst>
          </p:cNvPr>
          <p:cNvSpPr txBox="1">
            <a:spLocks/>
          </p:cNvSpPr>
          <p:nvPr/>
        </p:nvSpPr>
        <p:spPr>
          <a:xfrm>
            <a:off x="897769" y="4689854"/>
            <a:ext cx="5484177" cy="6762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1" u="none" strike="noStrike" kern="1200" cap="none" spc="0" normalizeH="0" baseline="0" noProof="0" dirty="0">
                <a:ln>
                  <a:noFill/>
                </a:ln>
                <a:solidFill>
                  <a:srgbClr val="156082">
                    <a:lumMod val="40000"/>
                    <a:lumOff val="60000"/>
                  </a:srgbClr>
                </a:solidFill>
                <a:effectLst/>
                <a:uLnTx/>
                <a:uFillTx/>
                <a:latin typeface="Aptos" panose="02110004020202020204"/>
                <a:ea typeface="+mn-ea"/>
                <a:cs typeface="+mn-cs"/>
              </a:rPr>
              <a:t>This course teaches core programming principles through Python, one of the world’s most popular languages for data, automation, and software development.</a:t>
            </a:r>
            <a:endParaRPr kumimoji="0" lang="ru-RU" sz="1400" b="0" i="1" u="none" strike="noStrike" kern="1200" cap="none" spc="0" normalizeH="0" baseline="0" noProof="0" dirty="0">
              <a:ln>
                <a:noFill/>
              </a:ln>
              <a:solidFill>
                <a:srgbClr val="156082">
                  <a:lumMod val="40000"/>
                  <a:lumOff val="60000"/>
                </a:srgbClr>
              </a:solidFill>
              <a:effectLst/>
              <a:uLnTx/>
              <a:uFillTx/>
              <a:latin typeface="Aptos" panose="02110004020202020204"/>
              <a:ea typeface="+mn-ea"/>
              <a:cs typeface="+mn-cs"/>
            </a:endParaRPr>
          </a:p>
        </p:txBody>
      </p:sp>
      <p:sp>
        <p:nvSpPr>
          <p:cNvPr id="8" name="Объект 2">
            <a:extLst>
              <a:ext uri="{FF2B5EF4-FFF2-40B4-BE49-F238E27FC236}">
                <a16:creationId xmlns:a16="http://schemas.microsoft.com/office/drawing/2014/main" id="{16284652-519E-114E-A8A0-6D44D114A161}"/>
              </a:ext>
            </a:extLst>
          </p:cNvPr>
          <p:cNvSpPr txBox="1">
            <a:spLocks/>
          </p:cNvSpPr>
          <p:nvPr/>
        </p:nvSpPr>
        <p:spPr>
          <a:xfrm>
            <a:off x="969522" y="5902527"/>
            <a:ext cx="5484177" cy="390983"/>
          </a:xfrm>
          <a:prstGeom prst="rect">
            <a:avLst/>
          </a:prstGeom>
          <a:ln w="19050">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1" u="none" strike="noStrike" kern="1200" cap="none" spc="0" normalizeH="0" baseline="0" noProof="0" dirty="0">
                <a:ln>
                  <a:noFill/>
                </a:ln>
                <a:solidFill>
                  <a:srgbClr val="156082">
                    <a:lumMod val="40000"/>
                    <a:lumOff val="60000"/>
                  </a:srgbClr>
                </a:solidFill>
                <a:effectLst/>
                <a:uLnTx/>
                <a:uFillTx/>
                <a:latin typeface="Aptos" panose="02110004020202020204"/>
                <a:ea typeface="+mn-ea"/>
                <a:cs typeface="+mn-cs"/>
              </a:rPr>
              <a:t>“From zero to Pythonista – one line of code at a time.”</a:t>
            </a:r>
            <a:endParaRPr kumimoji="0" lang="ru-RU" sz="1400" b="0" i="1" u="none" strike="noStrike" kern="1200" cap="none" spc="0" normalizeH="0" baseline="0" noProof="0" dirty="0">
              <a:ln>
                <a:noFill/>
              </a:ln>
              <a:solidFill>
                <a:srgbClr val="156082">
                  <a:lumMod val="40000"/>
                  <a:lumOff val="60000"/>
                </a:srgb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3794836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97E294C-F63F-83DF-14A3-EDA45D815C23}"/>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DF8412EB-79CB-1D07-6117-9E1863C9BE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Заголовок 1">
            <a:extLst>
              <a:ext uri="{FF2B5EF4-FFF2-40B4-BE49-F238E27FC236}">
                <a16:creationId xmlns:a16="http://schemas.microsoft.com/office/drawing/2014/main" id="{61E09908-2B01-0325-67C1-76E200CFFEEF}"/>
              </a:ext>
            </a:extLst>
          </p:cNvPr>
          <p:cNvSpPr>
            <a:spLocks noGrp="1"/>
          </p:cNvSpPr>
          <p:nvPr>
            <p:ph type="title"/>
          </p:nvPr>
        </p:nvSpPr>
        <p:spPr>
          <a:xfrm>
            <a:off x="838200" y="448721"/>
            <a:ext cx="4707671" cy="1225650"/>
          </a:xfrm>
        </p:spPr>
        <p:txBody>
          <a:bodyPr anchor="b">
            <a:normAutofit/>
          </a:bodyPr>
          <a:lstStyle/>
          <a:p>
            <a:r>
              <a:rPr lang="en-US" sz="4000" dirty="0">
                <a:solidFill>
                  <a:schemeClr val="accent1">
                    <a:lumMod val="40000"/>
                    <a:lumOff val="60000"/>
                  </a:schemeClr>
                </a:solidFill>
              </a:rPr>
              <a:t>What You'll Learn</a:t>
            </a:r>
            <a:endParaRPr lang="ru-RU" sz="3800" dirty="0">
              <a:solidFill>
                <a:schemeClr val="accent1">
                  <a:lumMod val="40000"/>
                  <a:lumOff val="60000"/>
                </a:schemeClr>
              </a:solidFill>
            </a:endParaRPr>
          </a:p>
        </p:txBody>
      </p:sp>
      <p:cxnSp>
        <p:nvCxnSpPr>
          <p:cNvPr id="12" name="Straight Connector 11">
            <a:extLst>
              <a:ext uri="{FF2B5EF4-FFF2-40B4-BE49-F238E27FC236}">
                <a16:creationId xmlns:a16="http://schemas.microsoft.com/office/drawing/2014/main" id="{67DC7C5B-77DE-A608-807B-0D516155549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Объект 2">
            <a:extLst>
              <a:ext uri="{FF2B5EF4-FFF2-40B4-BE49-F238E27FC236}">
                <a16:creationId xmlns:a16="http://schemas.microsoft.com/office/drawing/2014/main" id="{8C096E93-4566-C4E9-E710-91A89ADBCEBC}"/>
              </a:ext>
            </a:extLst>
          </p:cNvPr>
          <p:cNvSpPr>
            <a:spLocks noGrp="1"/>
          </p:cNvSpPr>
          <p:nvPr>
            <p:ph idx="1"/>
          </p:nvPr>
        </p:nvSpPr>
        <p:spPr>
          <a:xfrm>
            <a:off x="897769" y="1909191"/>
            <a:ext cx="5198231" cy="3501794"/>
          </a:xfrm>
        </p:spPr>
        <p:txBody>
          <a:bodyPr>
            <a:normAutofit/>
          </a:bodyPr>
          <a:lstStyle/>
          <a:p>
            <a:r>
              <a:rPr lang="en-US" sz="1600" dirty="0">
                <a:solidFill>
                  <a:schemeClr val="accent1">
                    <a:lumMod val="40000"/>
                    <a:lumOff val="60000"/>
                  </a:schemeClr>
                </a:solidFill>
              </a:rPr>
              <a:t>By the end of this module, you’ll be able to:</a:t>
            </a:r>
          </a:p>
          <a:p>
            <a:pPr lvl="1">
              <a:buFont typeface="Courier New" panose="02070309020205020404" pitchFamily="49" charset="0"/>
              <a:buChar char="o"/>
            </a:pPr>
            <a:r>
              <a:rPr lang="en-US" sz="1600" dirty="0">
                <a:solidFill>
                  <a:schemeClr val="accent1">
                    <a:lumMod val="40000"/>
                    <a:lumOff val="60000"/>
                  </a:schemeClr>
                </a:solidFill>
              </a:rPr>
              <a:t>Understand core programming concepts and Python’s key features</a:t>
            </a:r>
          </a:p>
          <a:p>
            <a:pPr lvl="1">
              <a:buFont typeface="Courier New" panose="02070309020205020404" pitchFamily="49" charset="0"/>
              <a:buChar char="o"/>
            </a:pPr>
            <a:r>
              <a:rPr lang="en-US" sz="1600" dirty="0">
                <a:solidFill>
                  <a:schemeClr val="accent1">
                    <a:lumMod val="40000"/>
                    <a:lumOff val="60000"/>
                  </a:schemeClr>
                </a:solidFill>
              </a:rPr>
              <a:t>Write, debug, and run Python code using functions, data structures, and file I/O</a:t>
            </a:r>
          </a:p>
          <a:p>
            <a:pPr lvl="1">
              <a:buFont typeface="Courier New" panose="02070309020205020404" pitchFamily="49" charset="0"/>
              <a:buChar char="o"/>
            </a:pPr>
            <a:r>
              <a:rPr lang="en-US" sz="1600" dirty="0">
                <a:solidFill>
                  <a:schemeClr val="accent1">
                    <a:lumMod val="40000"/>
                    <a:lumOff val="60000"/>
                  </a:schemeClr>
                </a:solidFill>
              </a:rPr>
              <a:t>Apply loops, conditionals, and modular design to solve real problems</a:t>
            </a:r>
          </a:p>
          <a:p>
            <a:pPr lvl="1">
              <a:buFont typeface="Courier New" panose="02070309020205020404" pitchFamily="49" charset="0"/>
              <a:buChar char="o"/>
            </a:pPr>
            <a:r>
              <a:rPr lang="en-US" sz="1600" dirty="0">
                <a:solidFill>
                  <a:schemeClr val="accent1">
                    <a:lumMod val="40000"/>
                    <a:lumOff val="60000"/>
                  </a:schemeClr>
                </a:solidFill>
              </a:rPr>
              <a:t>Build your first end-to-end Python programs with interactive logic and persistent storage</a:t>
            </a:r>
          </a:p>
          <a:p>
            <a:pPr lvl="1">
              <a:buFont typeface="Courier New" panose="02070309020205020404" pitchFamily="49" charset="0"/>
              <a:buChar char="o"/>
            </a:pPr>
            <a:r>
              <a:rPr lang="en-US" sz="1600" dirty="0">
                <a:solidFill>
                  <a:schemeClr val="accent1">
                    <a:lumMod val="40000"/>
                    <a:lumOff val="60000"/>
                  </a:schemeClr>
                </a:solidFill>
              </a:rPr>
              <a:t>Present and reflect on your coding work through portfolio tasks</a:t>
            </a:r>
            <a:endParaRPr lang="ru-RU" sz="1600" dirty="0">
              <a:solidFill>
                <a:schemeClr val="accent1">
                  <a:lumMod val="40000"/>
                  <a:lumOff val="60000"/>
                </a:schemeClr>
              </a:solidFill>
            </a:endParaRPr>
          </a:p>
        </p:txBody>
      </p:sp>
      <p:cxnSp>
        <p:nvCxnSpPr>
          <p:cNvPr id="14" name="Straight Connector 13">
            <a:extLst>
              <a:ext uri="{FF2B5EF4-FFF2-40B4-BE49-F238E27FC236}">
                <a16:creationId xmlns:a16="http://schemas.microsoft.com/office/drawing/2014/main" id="{4F27AD92-9C14-0F83-05D5-721FCF8122A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Рисунок 4">
            <a:extLst>
              <a:ext uri="{FF2B5EF4-FFF2-40B4-BE49-F238E27FC236}">
                <a16:creationId xmlns:a16="http://schemas.microsoft.com/office/drawing/2014/main" id="{6C220E57-8760-5434-3371-D130352756E3}"/>
              </a:ext>
            </a:extLst>
          </p:cNvPr>
          <p:cNvPicPr>
            <a:picLocks noChangeAspect="1"/>
          </p:cNvPicPr>
          <p:nvPr/>
        </p:nvPicPr>
        <p:blipFill>
          <a:blip r:embed="rId2"/>
          <a:srcRect l="25260" r="23718" b="-1"/>
          <a:stretch>
            <a:fillRect/>
          </a:stretch>
        </p:blipFill>
        <p:spPr>
          <a:xfrm>
            <a:off x="6525453" y="10"/>
            <a:ext cx="5666547" cy="6857990"/>
          </a:xfrm>
          <a:prstGeom prst="rect">
            <a:avLst/>
          </a:prstGeom>
        </p:spPr>
      </p:pic>
      <p:sp>
        <p:nvSpPr>
          <p:cNvPr id="8" name="Объект 2">
            <a:extLst>
              <a:ext uri="{FF2B5EF4-FFF2-40B4-BE49-F238E27FC236}">
                <a16:creationId xmlns:a16="http://schemas.microsoft.com/office/drawing/2014/main" id="{496C6E44-BBED-2370-EAFE-AD1D1A74BD72}"/>
              </a:ext>
            </a:extLst>
          </p:cNvPr>
          <p:cNvSpPr txBox="1">
            <a:spLocks/>
          </p:cNvSpPr>
          <p:nvPr/>
        </p:nvSpPr>
        <p:spPr>
          <a:xfrm>
            <a:off x="969522" y="5902527"/>
            <a:ext cx="5484177" cy="390983"/>
          </a:xfrm>
          <a:prstGeom prst="rect">
            <a:avLst/>
          </a:prstGeom>
          <a:ln w="19050">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1" u="none" strike="noStrike" kern="1200" cap="none" spc="0" normalizeH="0" baseline="0" noProof="0" dirty="0">
                <a:ln>
                  <a:noFill/>
                </a:ln>
                <a:solidFill>
                  <a:srgbClr val="156082">
                    <a:lumMod val="40000"/>
                    <a:lumOff val="60000"/>
                  </a:srgbClr>
                </a:solidFill>
                <a:effectLst/>
                <a:uLnTx/>
                <a:uFillTx/>
                <a:latin typeface="Aptos" panose="02110004020202020204"/>
                <a:ea typeface="+mn-ea"/>
                <a:cs typeface="+mn-cs"/>
              </a:rPr>
              <a:t>“Learn to think like a developer. Build like a pro.”</a:t>
            </a:r>
            <a:endParaRPr kumimoji="0" lang="ru-RU" sz="1400" b="0" i="1" u="none" strike="noStrike" kern="1200" cap="none" spc="0" normalizeH="0" baseline="0" noProof="0" dirty="0">
              <a:ln>
                <a:noFill/>
              </a:ln>
              <a:solidFill>
                <a:srgbClr val="156082">
                  <a:lumMod val="40000"/>
                  <a:lumOff val="60000"/>
                </a:srgb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73811905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BA1030E-9120-427E-8E0C-F679BAC48453}"/>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0151F379-6BFC-EA43-ADE5-C6335279ED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Заголовок 1">
            <a:extLst>
              <a:ext uri="{FF2B5EF4-FFF2-40B4-BE49-F238E27FC236}">
                <a16:creationId xmlns:a16="http://schemas.microsoft.com/office/drawing/2014/main" id="{DAB29552-379E-B503-DB89-36D5540FE07D}"/>
              </a:ext>
            </a:extLst>
          </p:cNvPr>
          <p:cNvSpPr>
            <a:spLocks noGrp="1"/>
          </p:cNvSpPr>
          <p:nvPr>
            <p:ph type="title"/>
          </p:nvPr>
        </p:nvSpPr>
        <p:spPr>
          <a:xfrm>
            <a:off x="838200" y="448721"/>
            <a:ext cx="4707671" cy="1225650"/>
          </a:xfrm>
        </p:spPr>
        <p:txBody>
          <a:bodyPr anchor="b">
            <a:normAutofit/>
          </a:bodyPr>
          <a:lstStyle/>
          <a:p>
            <a:r>
              <a:rPr lang="en-US" sz="4000" dirty="0">
                <a:solidFill>
                  <a:schemeClr val="accent1">
                    <a:lumMod val="40000"/>
                    <a:lumOff val="60000"/>
                  </a:schemeClr>
                </a:solidFill>
              </a:rPr>
              <a:t>Topics We’ll Explore</a:t>
            </a:r>
            <a:endParaRPr lang="ru-RU" sz="3800" dirty="0">
              <a:solidFill>
                <a:schemeClr val="accent1">
                  <a:lumMod val="40000"/>
                  <a:lumOff val="60000"/>
                </a:schemeClr>
              </a:solidFill>
            </a:endParaRPr>
          </a:p>
        </p:txBody>
      </p:sp>
      <p:cxnSp>
        <p:nvCxnSpPr>
          <p:cNvPr id="12" name="Straight Connector 11">
            <a:extLst>
              <a:ext uri="{FF2B5EF4-FFF2-40B4-BE49-F238E27FC236}">
                <a16:creationId xmlns:a16="http://schemas.microsoft.com/office/drawing/2014/main" id="{CCA36AFD-88E1-B8A2-7AF4-C825EC7BD8A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Объект 2">
            <a:extLst>
              <a:ext uri="{FF2B5EF4-FFF2-40B4-BE49-F238E27FC236}">
                <a16:creationId xmlns:a16="http://schemas.microsoft.com/office/drawing/2014/main" id="{C84D545F-EFC4-DCC1-22AE-5E02FDAE17C9}"/>
              </a:ext>
            </a:extLst>
          </p:cNvPr>
          <p:cNvSpPr>
            <a:spLocks noGrp="1"/>
          </p:cNvSpPr>
          <p:nvPr>
            <p:ph idx="1"/>
          </p:nvPr>
        </p:nvSpPr>
        <p:spPr>
          <a:xfrm>
            <a:off x="897769" y="1909190"/>
            <a:ext cx="5198231" cy="3603625"/>
          </a:xfrm>
        </p:spPr>
        <p:txBody>
          <a:bodyPr>
            <a:normAutofit/>
          </a:bodyPr>
          <a:lstStyle/>
          <a:p>
            <a:r>
              <a:rPr lang="en-US" sz="1800" dirty="0">
                <a:solidFill>
                  <a:schemeClr val="accent1">
                    <a:lumMod val="40000"/>
                    <a:lumOff val="60000"/>
                  </a:schemeClr>
                </a:solidFill>
              </a:rPr>
              <a:t>Weeks 1-4: Getting Started</a:t>
            </a:r>
          </a:p>
          <a:p>
            <a:pPr lvl="1"/>
            <a:r>
              <a:rPr lang="en-US" sz="1400" dirty="0">
                <a:solidFill>
                  <a:schemeClr val="accent1">
                    <a:lumMod val="40000"/>
                    <a:lumOff val="60000"/>
                  </a:schemeClr>
                </a:solidFill>
              </a:rPr>
              <a:t>Topics: Programming basics, syntax, variables, flowcharts</a:t>
            </a:r>
          </a:p>
          <a:p>
            <a:pPr lvl="1"/>
            <a:r>
              <a:rPr lang="en-US" sz="1400" dirty="0">
                <a:solidFill>
                  <a:schemeClr val="accent1">
                    <a:lumMod val="40000"/>
                    <a:lumOff val="60000"/>
                  </a:schemeClr>
                </a:solidFill>
              </a:rPr>
              <a:t>Mini Project: “Python Fortune Teller”</a:t>
            </a:r>
          </a:p>
          <a:p>
            <a:pPr lvl="1"/>
            <a:r>
              <a:rPr lang="en-US" sz="1400" dirty="0">
                <a:solidFill>
                  <a:schemeClr val="accent1">
                    <a:lumMod val="40000"/>
                    <a:lumOff val="60000"/>
                  </a:schemeClr>
                </a:solidFill>
              </a:rPr>
              <a:t>→ Randomized text output, basic input, string handling</a:t>
            </a:r>
          </a:p>
          <a:p>
            <a:endParaRPr lang="en-US" sz="1800" dirty="0">
              <a:solidFill>
                <a:schemeClr val="accent1">
                  <a:lumMod val="40000"/>
                  <a:lumOff val="60000"/>
                </a:schemeClr>
              </a:solidFill>
            </a:endParaRPr>
          </a:p>
          <a:p>
            <a:r>
              <a:rPr lang="en-US" sz="1800" dirty="0">
                <a:solidFill>
                  <a:schemeClr val="accent1">
                    <a:lumMod val="40000"/>
                    <a:lumOff val="60000"/>
                  </a:schemeClr>
                </a:solidFill>
              </a:rPr>
              <a:t>Weeks 5-8: Logic and Control</a:t>
            </a:r>
          </a:p>
          <a:p>
            <a:pPr lvl="1"/>
            <a:r>
              <a:rPr lang="en-US" sz="1400" dirty="0">
                <a:solidFill>
                  <a:schemeClr val="accent1">
                    <a:lumMod val="40000"/>
                    <a:lumOff val="60000"/>
                  </a:schemeClr>
                </a:solidFill>
              </a:rPr>
              <a:t>Topics: Conditionals, loops, functions, number games</a:t>
            </a:r>
          </a:p>
          <a:p>
            <a:pPr lvl="1"/>
            <a:r>
              <a:rPr lang="en-US" sz="1400" dirty="0">
                <a:solidFill>
                  <a:schemeClr val="accent1">
                    <a:lumMod val="40000"/>
                    <a:lumOff val="60000"/>
                  </a:schemeClr>
                </a:solidFill>
              </a:rPr>
              <a:t>Mini Project: “Number Guessing Game”</a:t>
            </a:r>
          </a:p>
          <a:p>
            <a:pPr lvl="1"/>
            <a:r>
              <a:rPr lang="en-US" sz="1400" dirty="0">
                <a:solidFill>
                  <a:schemeClr val="accent1">
                    <a:lumMod val="40000"/>
                    <a:lumOff val="60000"/>
                  </a:schemeClr>
                </a:solidFill>
              </a:rPr>
              <a:t>→ While-loops, conditionals, random module</a:t>
            </a:r>
          </a:p>
          <a:p>
            <a:pPr lvl="1"/>
            <a:r>
              <a:rPr lang="en-US" sz="1400" dirty="0">
                <a:solidFill>
                  <a:schemeClr val="accent1">
                    <a:lumMod val="40000"/>
                    <a:lumOff val="60000"/>
                  </a:schemeClr>
                </a:solidFill>
              </a:rPr>
              <a:t>Challenge: “Prime or Not?”</a:t>
            </a:r>
          </a:p>
          <a:p>
            <a:pPr lvl="1"/>
            <a:r>
              <a:rPr lang="en-US" sz="1400" dirty="0">
                <a:solidFill>
                  <a:schemeClr val="accent1">
                    <a:lumMod val="40000"/>
                    <a:lumOff val="60000"/>
                  </a:schemeClr>
                </a:solidFill>
              </a:rPr>
              <a:t>→ Math logic + user input</a:t>
            </a:r>
          </a:p>
        </p:txBody>
      </p:sp>
      <p:cxnSp>
        <p:nvCxnSpPr>
          <p:cNvPr id="14" name="Straight Connector 13">
            <a:extLst>
              <a:ext uri="{FF2B5EF4-FFF2-40B4-BE49-F238E27FC236}">
                <a16:creationId xmlns:a16="http://schemas.microsoft.com/office/drawing/2014/main" id="{F5D97A94-E6B0-44D2-BFA8-D6D69E631BB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Рисунок 4">
            <a:extLst>
              <a:ext uri="{FF2B5EF4-FFF2-40B4-BE49-F238E27FC236}">
                <a16:creationId xmlns:a16="http://schemas.microsoft.com/office/drawing/2014/main" id="{75A80070-8587-88B4-14AF-D1FFAF7EA9A9}"/>
              </a:ext>
            </a:extLst>
          </p:cNvPr>
          <p:cNvPicPr>
            <a:picLocks noChangeAspect="1"/>
          </p:cNvPicPr>
          <p:nvPr/>
        </p:nvPicPr>
        <p:blipFill>
          <a:blip r:embed="rId2"/>
          <a:srcRect l="25260" r="23718" b="-1"/>
          <a:stretch>
            <a:fillRect/>
          </a:stretch>
        </p:blipFill>
        <p:spPr>
          <a:xfrm>
            <a:off x="6525453" y="10"/>
            <a:ext cx="5666547" cy="6857990"/>
          </a:xfrm>
          <a:prstGeom prst="rect">
            <a:avLst/>
          </a:prstGeom>
        </p:spPr>
      </p:pic>
      <p:sp>
        <p:nvSpPr>
          <p:cNvPr id="8" name="Объект 2">
            <a:extLst>
              <a:ext uri="{FF2B5EF4-FFF2-40B4-BE49-F238E27FC236}">
                <a16:creationId xmlns:a16="http://schemas.microsoft.com/office/drawing/2014/main" id="{5E1E31E9-A975-53B2-7CBD-6330F80CCAFD}"/>
              </a:ext>
            </a:extLst>
          </p:cNvPr>
          <p:cNvSpPr txBox="1">
            <a:spLocks/>
          </p:cNvSpPr>
          <p:nvPr/>
        </p:nvSpPr>
        <p:spPr>
          <a:xfrm>
            <a:off x="969522" y="5902527"/>
            <a:ext cx="5126477" cy="506749"/>
          </a:xfrm>
          <a:prstGeom prst="rect">
            <a:avLst/>
          </a:prstGeom>
          <a:ln w="19050">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1" u="none" strike="noStrike" kern="1200" cap="none" spc="0" normalizeH="0" baseline="0" noProof="0" dirty="0">
                <a:ln>
                  <a:noFill/>
                </a:ln>
                <a:solidFill>
                  <a:srgbClr val="156082">
                    <a:lumMod val="40000"/>
                    <a:lumOff val="60000"/>
                  </a:srgbClr>
                </a:solidFill>
                <a:effectLst/>
                <a:uLnTx/>
                <a:uFillTx/>
                <a:latin typeface="Aptos" panose="02110004020202020204"/>
                <a:ea typeface="+mn-ea"/>
                <a:cs typeface="+mn-cs"/>
              </a:rPr>
              <a:t>“Each block ends with a mini-game. Learn by building something fun and useful.”</a:t>
            </a:r>
            <a:endParaRPr kumimoji="0" lang="ru-RU" sz="1400" b="0" i="1" u="none" strike="noStrike" kern="1200" cap="none" spc="0" normalizeH="0" baseline="0" noProof="0" dirty="0">
              <a:ln>
                <a:noFill/>
              </a:ln>
              <a:solidFill>
                <a:srgbClr val="156082">
                  <a:lumMod val="40000"/>
                  <a:lumOff val="60000"/>
                </a:srgb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2023298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987A22F-BB82-6C57-5D00-1E31A515CE2A}"/>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76A40AE1-98E2-C23C-664C-E5DD352925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Заголовок 1">
            <a:extLst>
              <a:ext uri="{FF2B5EF4-FFF2-40B4-BE49-F238E27FC236}">
                <a16:creationId xmlns:a16="http://schemas.microsoft.com/office/drawing/2014/main" id="{81CE0E8A-0943-4F81-B24E-E53FEFADD5AC}"/>
              </a:ext>
            </a:extLst>
          </p:cNvPr>
          <p:cNvSpPr>
            <a:spLocks noGrp="1"/>
          </p:cNvSpPr>
          <p:nvPr>
            <p:ph type="title"/>
          </p:nvPr>
        </p:nvSpPr>
        <p:spPr>
          <a:xfrm>
            <a:off x="838200" y="448721"/>
            <a:ext cx="4707671" cy="1225650"/>
          </a:xfrm>
        </p:spPr>
        <p:txBody>
          <a:bodyPr anchor="b">
            <a:normAutofit/>
          </a:bodyPr>
          <a:lstStyle/>
          <a:p>
            <a:r>
              <a:rPr lang="en-US" sz="4000" dirty="0">
                <a:solidFill>
                  <a:schemeClr val="accent1">
                    <a:lumMod val="40000"/>
                    <a:lumOff val="60000"/>
                  </a:schemeClr>
                </a:solidFill>
              </a:rPr>
              <a:t>Topics We’ll Explore</a:t>
            </a:r>
            <a:endParaRPr lang="ru-RU" sz="3800" dirty="0">
              <a:solidFill>
                <a:schemeClr val="accent1">
                  <a:lumMod val="40000"/>
                  <a:lumOff val="60000"/>
                </a:schemeClr>
              </a:solidFill>
            </a:endParaRPr>
          </a:p>
        </p:txBody>
      </p:sp>
      <p:cxnSp>
        <p:nvCxnSpPr>
          <p:cNvPr id="12" name="Straight Connector 11">
            <a:extLst>
              <a:ext uri="{FF2B5EF4-FFF2-40B4-BE49-F238E27FC236}">
                <a16:creationId xmlns:a16="http://schemas.microsoft.com/office/drawing/2014/main" id="{865DB59F-A0DE-7DE1-A278-CB84229640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Объект 2">
            <a:extLst>
              <a:ext uri="{FF2B5EF4-FFF2-40B4-BE49-F238E27FC236}">
                <a16:creationId xmlns:a16="http://schemas.microsoft.com/office/drawing/2014/main" id="{D178CB83-D391-69AC-1118-1E84FFDE14E3}"/>
              </a:ext>
            </a:extLst>
          </p:cNvPr>
          <p:cNvSpPr>
            <a:spLocks noGrp="1"/>
          </p:cNvSpPr>
          <p:nvPr>
            <p:ph idx="1"/>
          </p:nvPr>
        </p:nvSpPr>
        <p:spPr>
          <a:xfrm>
            <a:off x="897769" y="1909190"/>
            <a:ext cx="5198231" cy="3603625"/>
          </a:xfrm>
        </p:spPr>
        <p:txBody>
          <a:bodyPr>
            <a:normAutofit/>
          </a:bodyPr>
          <a:lstStyle/>
          <a:p>
            <a:r>
              <a:rPr lang="en-US" sz="1800" dirty="0">
                <a:solidFill>
                  <a:schemeClr val="accent1">
                    <a:lumMod val="40000"/>
                    <a:lumOff val="60000"/>
                  </a:schemeClr>
                </a:solidFill>
              </a:rPr>
              <a:t>Weeks 9-12: Data Structures + Files</a:t>
            </a:r>
          </a:p>
          <a:p>
            <a:pPr lvl="1"/>
            <a:r>
              <a:rPr lang="en-US" sz="1400" dirty="0">
                <a:solidFill>
                  <a:schemeClr val="accent1">
                    <a:lumMod val="40000"/>
                    <a:lumOff val="60000"/>
                  </a:schemeClr>
                </a:solidFill>
              </a:rPr>
              <a:t>Topics: Lists, dictionaries, strings, sets, files</a:t>
            </a:r>
          </a:p>
          <a:p>
            <a:pPr lvl="1"/>
            <a:r>
              <a:rPr lang="en-US" sz="1400" dirty="0">
                <a:solidFill>
                  <a:schemeClr val="accent1">
                    <a:lumMod val="40000"/>
                    <a:lumOff val="60000"/>
                  </a:schemeClr>
                </a:solidFill>
              </a:rPr>
              <a:t>Mini Project: “Quiz Game with Score Tracker”</a:t>
            </a:r>
          </a:p>
          <a:p>
            <a:pPr lvl="1"/>
            <a:r>
              <a:rPr lang="en-US" sz="1400" dirty="0">
                <a:solidFill>
                  <a:schemeClr val="accent1">
                    <a:lumMod val="40000"/>
                    <a:lumOff val="60000"/>
                  </a:schemeClr>
                </a:solidFill>
              </a:rPr>
              <a:t>→ File I/O, dictionaries, scoring</a:t>
            </a:r>
          </a:p>
          <a:p>
            <a:pPr lvl="1"/>
            <a:r>
              <a:rPr lang="en-US" sz="1400" dirty="0">
                <a:solidFill>
                  <a:schemeClr val="accent1">
                    <a:lumMod val="40000"/>
                    <a:lumOff val="60000"/>
                  </a:schemeClr>
                </a:solidFill>
              </a:rPr>
              <a:t>Challenge: “Hangman Game”</a:t>
            </a:r>
          </a:p>
          <a:p>
            <a:pPr lvl="1"/>
            <a:r>
              <a:rPr lang="en-US" sz="1400" dirty="0">
                <a:solidFill>
                  <a:schemeClr val="accent1">
                    <a:lumMod val="40000"/>
                    <a:lumOff val="60000"/>
                  </a:schemeClr>
                </a:solidFill>
              </a:rPr>
              <a:t>→ Sets, loops, string operations</a:t>
            </a:r>
          </a:p>
          <a:p>
            <a:pPr lvl="1"/>
            <a:r>
              <a:rPr lang="en-US" sz="1400" dirty="0">
                <a:solidFill>
                  <a:schemeClr val="accent1">
                    <a:lumMod val="40000"/>
                    <a:lumOff val="60000"/>
                  </a:schemeClr>
                </a:solidFill>
              </a:rPr>
              <a:t>Bonus Game: “Tic-Tac-Toe (X-O Game)”</a:t>
            </a:r>
          </a:p>
          <a:p>
            <a:pPr lvl="1"/>
            <a:r>
              <a:rPr lang="en-US" sz="1400" dirty="0">
                <a:solidFill>
                  <a:schemeClr val="accent1">
                    <a:lumMod val="40000"/>
                    <a:lumOff val="60000"/>
                  </a:schemeClr>
                </a:solidFill>
              </a:rPr>
              <a:t>→ 2D lists, nested loops, game board logic, win conditions</a:t>
            </a:r>
          </a:p>
        </p:txBody>
      </p:sp>
      <p:cxnSp>
        <p:nvCxnSpPr>
          <p:cNvPr id="14" name="Straight Connector 13">
            <a:extLst>
              <a:ext uri="{FF2B5EF4-FFF2-40B4-BE49-F238E27FC236}">
                <a16:creationId xmlns:a16="http://schemas.microsoft.com/office/drawing/2014/main" id="{27798BC7-D706-92E3-FA7A-055EE391262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Рисунок 4">
            <a:extLst>
              <a:ext uri="{FF2B5EF4-FFF2-40B4-BE49-F238E27FC236}">
                <a16:creationId xmlns:a16="http://schemas.microsoft.com/office/drawing/2014/main" id="{1F2518DA-0EF4-F2ED-7E6E-975B9D42CD98}"/>
              </a:ext>
            </a:extLst>
          </p:cNvPr>
          <p:cNvPicPr>
            <a:picLocks noChangeAspect="1"/>
          </p:cNvPicPr>
          <p:nvPr/>
        </p:nvPicPr>
        <p:blipFill>
          <a:blip r:embed="rId2"/>
          <a:srcRect l="25260" r="23718" b="-1"/>
          <a:stretch>
            <a:fillRect/>
          </a:stretch>
        </p:blipFill>
        <p:spPr>
          <a:xfrm>
            <a:off x="6525453" y="10"/>
            <a:ext cx="5666547" cy="6857990"/>
          </a:xfrm>
          <a:prstGeom prst="rect">
            <a:avLst/>
          </a:prstGeom>
        </p:spPr>
      </p:pic>
      <p:sp>
        <p:nvSpPr>
          <p:cNvPr id="8" name="Объект 2">
            <a:extLst>
              <a:ext uri="{FF2B5EF4-FFF2-40B4-BE49-F238E27FC236}">
                <a16:creationId xmlns:a16="http://schemas.microsoft.com/office/drawing/2014/main" id="{F35F0FE2-BCE4-FCE6-16C1-D0404FD658DF}"/>
              </a:ext>
            </a:extLst>
          </p:cNvPr>
          <p:cNvSpPr txBox="1">
            <a:spLocks/>
          </p:cNvSpPr>
          <p:nvPr/>
        </p:nvSpPr>
        <p:spPr>
          <a:xfrm>
            <a:off x="969523" y="5902527"/>
            <a:ext cx="3395088" cy="390983"/>
          </a:xfrm>
          <a:prstGeom prst="rect">
            <a:avLst/>
          </a:prstGeom>
          <a:ln w="19050">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1" u="none" strike="noStrike" kern="1200" cap="none" spc="0" normalizeH="0" baseline="0" noProof="0" dirty="0">
                <a:ln>
                  <a:noFill/>
                </a:ln>
                <a:solidFill>
                  <a:srgbClr val="156082">
                    <a:lumMod val="40000"/>
                    <a:lumOff val="60000"/>
                  </a:srgbClr>
                </a:solidFill>
                <a:effectLst/>
                <a:uLnTx/>
                <a:uFillTx/>
                <a:latin typeface="Aptos" panose="02110004020202020204"/>
                <a:ea typeface="+mn-ea"/>
                <a:cs typeface="+mn-cs"/>
              </a:rPr>
              <a:t>“Code is more fun when it plays back!”</a:t>
            </a:r>
            <a:endParaRPr kumimoji="0" lang="ru-RU" sz="1400" b="0" i="1" u="none" strike="noStrike" kern="1200" cap="none" spc="0" normalizeH="0" baseline="0" noProof="0" dirty="0">
              <a:ln>
                <a:noFill/>
              </a:ln>
              <a:solidFill>
                <a:srgbClr val="156082">
                  <a:lumMod val="40000"/>
                  <a:lumOff val="60000"/>
                </a:srgb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877974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ctangle 443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9135" y="0"/>
            <a:ext cx="12192000" cy="6915150"/>
          </a:xfrm>
          <a:prstGeom prst="rect">
            <a:avLst/>
          </a:prstGeom>
        </p:spPr>
      </p:pic>
      <p:pic>
        <p:nvPicPr>
          <p:cNvPr id="3" name="Group 1070165620"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670800" y="0"/>
            <a:ext cx="4521200" cy="4845050"/>
          </a:xfrm>
          <a:prstGeom prst="rect">
            <a:avLst/>
          </a:prstGeom>
        </p:spPr>
      </p:pic>
      <p:pic>
        <p:nvPicPr>
          <p:cNvPr id="8" name="Rectangle 4434" descr="preencoded.png"/>
          <p:cNvPicPr>
            <a:picLocks noChangeAspect="1"/>
          </p:cNvPicPr>
          <p:nvPr/>
        </p:nvPicPr>
        <p:blipFill>
          <a:blip r:embed="rId7"/>
          <a:srcRect/>
          <a:stretch/>
        </p:blipFill>
        <p:spPr>
          <a:xfrm>
            <a:off x="0" y="4845050"/>
            <a:ext cx="12192000" cy="2070100"/>
          </a:xfrm>
          <a:prstGeom prst="rect">
            <a:avLst/>
          </a:prstGeom>
        </p:spPr>
      </p:pic>
      <p:sp>
        <p:nvSpPr>
          <p:cNvPr id="14" name="TextBox 13">
            <a:extLst>
              <a:ext uri="{FF2B5EF4-FFF2-40B4-BE49-F238E27FC236}">
                <a16:creationId xmlns:a16="http://schemas.microsoft.com/office/drawing/2014/main" id="{7A983F8B-7B26-4577-BCE6-5BAC079EFF94}"/>
              </a:ext>
            </a:extLst>
          </p:cNvPr>
          <p:cNvSpPr txBox="1"/>
          <p:nvPr/>
        </p:nvSpPr>
        <p:spPr>
          <a:xfrm>
            <a:off x="548214" y="109652"/>
            <a:ext cx="3780672" cy="769441"/>
          </a:xfrm>
          <a:prstGeom prst="rect">
            <a:avLst/>
          </a:prstGeom>
          <a:noFill/>
        </p:spPr>
        <p:txBody>
          <a:bodyPr wrap="square" rtlCol="0">
            <a:spAutoFit/>
          </a:bodyPr>
          <a:lstStyle/>
          <a:p>
            <a:r>
              <a:rPr lang="en-US" sz="4400" dirty="0">
                <a:solidFill>
                  <a:schemeClr val="bg1"/>
                </a:solidFill>
                <a:effectLst>
                  <a:outerShdw blurRad="38100" dist="38100" dir="2700000" algn="tl">
                    <a:srgbClr val="000000">
                      <a:alpha val="43137"/>
                    </a:srgbClr>
                  </a:outerShdw>
                </a:effectLst>
                <a:latin typeface="Georgia (Headings)"/>
                <a:cs typeface="Arial" panose="020B0604020202020204" pitchFamily="34" charset="0"/>
              </a:rPr>
              <a:t>Dual Diploma</a:t>
            </a:r>
          </a:p>
        </p:txBody>
      </p:sp>
      <p:pic>
        <p:nvPicPr>
          <p:cNvPr id="41" name="Layer_1" descr="preencoded.png">
            <a:extLst>
              <a:ext uri="{FF2B5EF4-FFF2-40B4-BE49-F238E27FC236}">
                <a16:creationId xmlns:a16="http://schemas.microsoft.com/office/drawing/2014/main" id="{F9DA253B-CF27-4FAA-BCAB-F7ABA96CBAE4}"/>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2235814" y="1262881"/>
            <a:ext cx="3025464" cy="861152"/>
          </a:xfrm>
          <a:prstGeom prst="rect">
            <a:avLst/>
          </a:prstGeom>
        </p:spPr>
      </p:pic>
      <p:pic>
        <p:nvPicPr>
          <p:cNvPr id="10" name="diploma-3" descr="preencoded.png">
            <a:extLst>
              <a:ext uri="{FF2B5EF4-FFF2-40B4-BE49-F238E27FC236}">
                <a16:creationId xmlns:a16="http://schemas.microsoft.com/office/drawing/2014/main" id="{E96BECDA-0949-472A-BCC6-503941D6BB89}"/>
              </a:ext>
            </a:extLst>
          </p:cNvPr>
          <p:cNvPicPr>
            <a:picLocks noChangeAspect="1"/>
          </p:cNvPicPr>
          <p:nvPr/>
        </p:nvPicPr>
        <p:blipFill>
          <a:blip r:embed="rId10"/>
          <a:srcRect/>
          <a:stretch/>
        </p:blipFill>
        <p:spPr>
          <a:xfrm>
            <a:off x="707130" y="2364068"/>
            <a:ext cx="6043644" cy="4174559"/>
          </a:xfrm>
          <a:prstGeom prst="rect">
            <a:avLst/>
          </a:prstGeom>
          <a:ln w="38100">
            <a:solidFill>
              <a:srgbClr val="FF0000"/>
            </a:solidFill>
          </a:ln>
        </p:spPr>
      </p:pic>
      <p:pic>
        <p:nvPicPr>
          <p:cNvPr id="5" name="diploma-1" descr="preencoded.png">
            <a:extLst>
              <a:ext uri="{FF2B5EF4-FFF2-40B4-BE49-F238E27FC236}">
                <a16:creationId xmlns:a16="http://schemas.microsoft.com/office/drawing/2014/main" id="{B3BB2B7E-C492-33A6-7142-33D10B3AB1BB}"/>
              </a:ext>
            </a:extLst>
          </p:cNvPr>
          <p:cNvPicPr>
            <a:picLocks noChangeAspect="1"/>
          </p:cNvPicPr>
          <p:nvPr/>
        </p:nvPicPr>
        <p:blipFill>
          <a:blip r:embed="rId11"/>
          <a:srcRect/>
          <a:stretch/>
        </p:blipFill>
        <p:spPr>
          <a:xfrm>
            <a:off x="8087595" y="1985443"/>
            <a:ext cx="3201350" cy="4553184"/>
          </a:xfrm>
          <a:prstGeom prst="rect">
            <a:avLst/>
          </a:prstGeom>
          <a:ln w="38100">
            <a:solidFill>
              <a:srgbClr val="FF0000"/>
            </a:solidFill>
          </a:ln>
        </p:spPr>
      </p:pic>
      <p:pic>
        <p:nvPicPr>
          <p:cNvPr id="6" name="Group 1070165564" descr="preencoded.png">
            <a:extLst>
              <a:ext uri="{FF2B5EF4-FFF2-40B4-BE49-F238E27FC236}">
                <a16:creationId xmlns:a16="http://schemas.microsoft.com/office/drawing/2014/main" id="{9E67439D-A2DC-364C-B06B-AD7C045C510B}"/>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7945317" y="879093"/>
            <a:ext cx="3343628" cy="857341"/>
          </a:xfrm>
          <a:prstGeom prst="rect">
            <a:avLst/>
          </a:prstGeom>
        </p:spPr>
      </p:pic>
    </p:spTree>
    <p:extLst>
      <p:ext uri="{BB962C8B-B14F-4D97-AF65-F5344CB8AC3E}">
        <p14:creationId xmlns:p14="http://schemas.microsoft.com/office/powerpoint/2010/main" val="20572386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Стандартная">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2975</TotalTime>
  <Words>5569</Words>
  <Application>Microsoft Office PowerPoint</Application>
  <PresentationFormat>Widescreen</PresentationFormat>
  <Paragraphs>854</Paragraphs>
  <Slides>89</Slides>
  <Notes>85</Notes>
  <HiddenSlides>0</HiddenSlides>
  <MMClips>0</MMClips>
  <ScaleCrop>false</ScaleCrop>
  <HeadingPairs>
    <vt:vector size="8" baseType="variant">
      <vt:variant>
        <vt:lpstr>Fonts Used</vt:lpstr>
      </vt:variant>
      <vt:variant>
        <vt:i4>13</vt:i4>
      </vt:variant>
      <vt:variant>
        <vt:lpstr>Theme</vt:lpstr>
      </vt:variant>
      <vt:variant>
        <vt:i4>2</vt:i4>
      </vt:variant>
      <vt:variant>
        <vt:lpstr>Embedded OLE Servers</vt:lpstr>
      </vt:variant>
      <vt:variant>
        <vt:i4>1</vt:i4>
      </vt:variant>
      <vt:variant>
        <vt:lpstr>Slide Titles</vt:lpstr>
      </vt:variant>
      <vt:variant>
        <vt:i4>89</vt:i4>
      </vt:variant>
    </vt:vector>
  </HeadingPairs>
  <TitlesOfParts>
    <vt:vector size="105" baseType="lpstr">
      <vt:lpstr>Aptos</vt:lpstr>
      <vt:lpstr>Aptos Display</vt:lpstr>
      <vt:lpstr>Arial</vt:lpstr>
      <vt:lpstr>Calibri</vt:lpstr>
      <vt:lpstr>Calibri Light</vt:lpstr>
      <vt:lpstr>Courier New</vt:lpstr>
      <vt:lpstr>Geo</vt:lpstr>
      <vt:lpstr>Georgia</vt:lpstr>
      <vt:lpstr>Georgia (Headings)</vt:lpstr>
      <vt:lpstr>Helvetica</vt:lpstr>
      <vt:lpstr>proxima-nova</vt:lpstr>
      <vt:lpstr>Segoe UI</vt:lpstr>
      <vt:lpstr>Wingdings</vt:lpstr>
      <vt:lpstr>Office Theme</vt:lpstr>
      <vt:lpstr>Тема Office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Introduction to Programming with Python</vt:lpstr>
      <vt:lpstr>What You'll Learn</vt:lpstr>
      <vt:lpstr>Topics We’ll Explore</vt:lpstr>
      <vt:lpstr>Topics We’ll Explore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Financial Accounting</dc:title>
  <dc:creator>User</dc:creator>
  <cp:lastModifiedBy>Iroda Mamashokirova</cp:lastModifiedBy>
  <cp:revision>143</cp:revision>
  <dcterms:created xsi:type="dcterms:W3CDTF">2022-01-20T05:41:59Z</dcterms:created>
  <dcterms:modified xsi:type="dcterms:W3CDTF">2025-05-20T08:55:50Z</dcterms:modified>
</cp:coreProperties>
</file>